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2" r:id="rId56"/>
    <p:sldId id="333" r:id="rId57"/>
    <p:sldId id="334" r:id="rId58"/>
    <p:sldId id="335" r:id="rId59"/>
    <p:sldId id="330" r:id="rId60"/>
    <p:sldId id="331" r:id="rId61"/>
    <p:sldId id="336" r:id="rId62"/>
    <p:sldId id="337" r:id="rId63"/>
    <p:sldId id="338" r:id="rId64"/>
    <p:sldId id="339" r:id="rId65"/>
    <p:sldId id="340" r:id="rId66"/>
    <p:sldId id="341" r:id="rId67"/>
    <p:sldId id="342" r:id="rId68"/>
    <p:sldId id="343" r:id="rId69"/>
    <p:sldId id="344" r:id="rId70"/>
    <p:sldId id="345" r:id="rId71"/>
    <p:sldId id="347" r:id="rId72"/>
    <p:sldId id="34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6288" autoAdjust="0"/>
  </p:normalViewPr>
  <p:slideViewPr>
    <p:cSldViewPr snapToGrid="0">
      <p:cViewPr varScale="1">
        <p:scale>
          <a:sx n="113" d="100"/>
          <a:sy n="113"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363</c:v>
                </c:pt>
                <c:pt idx="1">
                  <c:v>293</c:v>
                </c:pt>
                <c:pt idx="2">
                  <c:v>249</c:v>
                </c:pt>
                <c:pt idx="3">
                  <c:v>202</c:v>
                </c:pt>
                <c:pt idx="4">
                  <c:v>180</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38</c:v>
                </c:pt>
                <c:pt idx="1">
                  <c:v>108</c:v>
                </c:pt>
                <c:pt idx="2">
                  <c:v>152</c:v>
                </c:pt>
                <c:pt idx="3">
                  <c:v>199</c:v>
                </c:pt>
                <c:pt idx="4">
                  <c:v>221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0.27</c:v>
                </c:pt>
                <c:pt idx="1">
                  <c:v>0.41</c:v>
                </c:pt>
                <c:pt idx="2">
                  <c:v>0.46</c:v>
                </c:pt>
                <c:pt idx="3">
                  <c:v>0.57999999999999996</c:v>
                </c:pt>
                <c:pt idx="4">
                  <c:v>0.56999999999999995</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0.95</c:v>
                </c:pt>
                <c:pt idx="1">
                  <c:v>0.86</c:v>
                </c:pt>
                <c:pt idx="2">
                  <c:v>0.71</c:v>
                </c:pt>
                <c:pt idx="3">
                  <c:v>0.69</c:v>
                </c:pt>
                <c:pt idx="4">
                  <c:v>0.56000000000000005</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0.36</c:v>
                </c:pt>
                <c:pt idx="2">
                  <c:v>0.34</c:v>
                </c:pt>
                <c:pt idx="3">
                  <c:v>0.38</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348</c:v>
                </c:pt>
                <c:pt idx="2">
                  <c:v>354</c:v>
                </c:pt>
                <c:pt idx="3">
                  <c:v>299</c:v>
                </c:pt>
                <c:pt idx="4">
                  <c:v>288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14</c:v>
                </c:pt>
                <c:pt idx="1">
                  <c:v>53</c:v>
                </c:pt>
                <c:pt idx="2">
                  <c:v>47</c:v>
                </c:pt>
                <c:pt idx="3">
                  <c:v>102</c:v>
                </c:pt>
                <c:pt idx="4">
                  <c:v>113</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0.23</c:v>
                </c:pt>
                <c:pt idx="1">
                  <c:v>0.28999999999999998</c:v>
                </c:pt>
                <c:pt idx="2">
                  <c:v>0.28999999999999998</c:v>
                </c:pt>
                <c:pt idx="3">
                  <c:v>0.39</c:v>
                </c:pt>
                <c:pt idx="4">
                  <c:v>0.4</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1</c:v>
                </c:pt>
                <c:pt idx="1">
                  <c:v>0.91</c:v>
                </c:pt>
                <c:pt idx="2">
                  <c:v>0.95</c:v>
                </c:pt>
                <c:pt idx="3">
                  <c:v>0.86</c:v>
                </c:pt>
                <c:pt idx="4">
                  <c:v>0.81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0.33</c:v>
                </c:pt>
                <c:pt idx="2">
                  <c:v>0.34</c:v>
                </c:pt>
                <c:pt idx="3">
                  <c:v>0.35</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24-Aug-24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35</a:t>
            </a:fld>
            <a:endParaRPr lang="en-US"/>
          </a:p>
        </p:txBody>
      </p:sp>
    </p:spTree>
    <p:extLst>
      <p:ext uri="{BB962C8B-B14F-4D97-AF65-F5344CB8AC3E}">
        <p14:creationId xmlns:p14="http://schemas.microsoft.com/office/powerpoint/2010/main" val="17613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36</a:t>
            </a:fld>
            <a:endParaRPr lang="en-US"/>
          </a:p>
        </p:txBody>
      </p:sp>
    </p:spTree>
    <p:extLst>
      <p:ext uri="{BB962C8B-B14F-4D97-AF65-F5344CB8AC3E}">
        <p14:creationId xmlns:p14="http://schemas.microsoft.com/office/powerpoint/2010/main" val="26130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37</a:t>
            </a:fld>
            <a:endParaRPr lang="en-US"/>
          </a:p>
        </p:txBody>
      </p:sp>
    </p:spTree>
    <p:extLst>
      <p:ext uri="{BB962C8B-B14F-4D97-AF65-F5344CB8AC3E}">
        <p14:creationId xmlns:p14="http://schemas.microsoft.com/office/powerpoint/2010/main" val="418423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38</a:t>
            </a:fld>
            <a:endParaRPr lang="en-US"/>
          </a:p>
        </p:txBody>
      </p:sp>
    </p:spTree>
    <p:extLst>
      <p:ext uri="{BB962C8B-B14F-4D97-AF65-F5344CB8AC3E}">
        <p14:creationId xmlns:p14="http://schemas.microsoft.com/office/powerpoint/2010/main" val="282720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39</a:t>
            </a:fld>
            <a:endParaRPr lang="en-US"/>
          </a:p>
        </p:txBody>
      </p:sp>
    </p:spTree>
    <p:extLst>
      <p:ext uri="{BB962C8B-B14F-4D97-AF65-F5344CB8AC3E}">
        <p14:creationId xmlns:p14="http://schemas.microsoft.com/office/powerpoint/2010/main" val="3882972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40</a:t>
            </a:fld>
            <a:endParaRPr lang="en-US"/>
          </a:p>
        </p:txBody>
      </p:sp>
    </p:spTree>
    <p:extLst>
      <p:ext uri="{BB962C8B-B14F-4D97-AF65-F5344CB8AC3E}">
        <p14:creationId xmlns:p14="http://schemas.microsoft.com/office/powerpoint/2010/main" val="35327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41</a:t>
            </a:fld>
            <a:endParaRPr lang="en-US"/>
          </a:p>
        </p:txBody>
      </p:sp>
    </p:spTree>
    <p:extLst>
      <p:ext uri="{BB962C8B-B14F-4D97-AF65-F5344CB8AC3E}">
        <p14:creationId xmlns:p14="http://schemas.microsoft.com/office/powerpoint/2010/main" val="3785722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42</a:t>
            </a:fld>
            <a:endParaRPr lang="en-US"/>
          </a:p>
        </p:txBody>
      </p:sp>
    </p:spTree>
    <p:extLst>
      <p:ext uri="{BB962C8B-B14F-4D97-AF65-F5344CB8AC3E}">
        <p14:creationId xmlns:p14="http://schemas.microsoft.com/office/powerpoint/2010/main" val="1608328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43</a:t>
            </a:fld>
            <a:endParaRPr lang="en-US"/>
          </a:p>
        </p:txBody>
      </p:sp>
    </p:spTree>
    <p:extLst>
      <p:ext uri="{BB962C8B-B14F-4D97-AF65-F5344CB8AC3E}">
        <p14:creationId xmlns:p14="http://schemas.microsoft.com/office/powerpoint/2010/main" val="1471582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44</a:t>
            </a:fld>
            <a:endParaRPr lang="en-US"/>
          </a:p>
        </p:txBody>
      </p:sp>
    </p:spTree>
    <p:extLst>
      <p:ext uri="{BB962C8B-B14F-4D97-AF65-F5344CB8AC3E}">
        <p14:creationId xmlns:p14="http://schemas.microsoft.com/office/powerpoint/2010/main" val="38236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45</a:t>
            </a:fld>
            <a:endParaRPr lang="en-US"/>
          </a:p>
        </p:txBody>
      </p:sp>
    </p:spTree>
    <p:extLst>
      <p:ext uri="{BB962C8B-B14F-4D97-AF65-F5344CB8AC3E}">
        <p14:creationId xmlns:p14="http://schemas.microsoft.com/office/powerpoint/2010/main" val="4039873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46</a:t>
            </a:fld>
            <a:endParaRPr lang="en-US"/>
          </a:p>
        </p:txBody>
      </p:sp>
    </p:spTree>
    <p:extLst>
      <p:ext uri="{BB962C8B-B14F-4D97-AF65-F5344CB8AC3E}">
        <p14:creationId xmlns:p14="http://schemas.microsoft.com/office/powerpoint/2010/main" val="233658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47</a:t>
            </a:fld>
            <a:endParaRPr lang="en-US"/>
          </a:p>
        </p:txBody>
      </p:sp>
    </p:spTree>
    <p:extLst>
      <p:ext uri="{BB962C8B-B14F-4D97-AF65-F5344CB8AC3E}">
        <p14:creationId xmlns:p14="http://schemas.microsoft.com/office/powerpoint/2010/main" val="669701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48</a:t>
            </a:fld>
            <a:endParaRPr lang="en-US"/>
          </a:p>
        </p:txBody>
      </p:sp>
    </p:spTree>
    <p:extLst>
      <p:ext uri="{BB962C8B-B14F-4D97-AF65-F5344CB8AC3E}">
        <p14:creationId xmlns:p14="http://schemas.microsoft.com/office/powerpoint/2010/main" val="67510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49</a:t>
            </a:fld>
            <a:endParaRPr lang="en-US"/>
          </a:p>
        </p:txBody>
      </p:sp>
    </p:spTree>
    <p:extLst>
      <p:ext uri="{BB962C8B-B14F-4D97-AF65-F5344CB8AC3E}">
        <p14:creationId xmlns:p14="http://schemas.microsoft.com/office/powerpoint/2010/main" val="1058780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50</a:t>
            </a:fld>
            <a:endParaRPr lang="en-US"/>
          </a:p>
        </p:txBody>
      </p:sp>
    </p:spTree>
    <p:extLst>
      <p:ext uri="{BB962C8B-B14F-4D97-AF65-F5344CB8AC3E}">
        <p14:creationId xmlns:p14="http://schemas.microsoft.com/office/powerpoint/2010/main" val="348057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51</a:t>
            </a:fld>
            <a:endParaRPr lang="en-US"/>
          </a:p>
        </p:txBody>
      </p:sp>
    </p:spTree>
    <p:extLst>
      <p:ext uri="{BB962C8B-B14F-4D97-AF65-F5344CB8AC3E}">
        <p14:creationId xmlns:p14="http://schemas.microsoft.com/office/powerpoint/2010/main" val="4035721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52</a:t>
            </a:fld>
            <a:endParaRPr lang="en-US"/>
          </a:p>
        </p:txBody>
      </p:sp>
    </p:spTree>
    <p:extLst>
      <p:ext uri="{BB962C8B-B14F-4D97-AF65-F5344CB8AC3E}">
        <p14:creationId xmlns:p14="http://schemas.microsoft.com/office/powerpoint/2010/main" val="3588370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53</a:t>
            </a:fld>
            <a:endParaRPr lang="en-US"/>
          </a:p>
        </p:txBody>
      </p:sp>
    </p:spTree>
    <p:extLst>
      <p:ext uri="{BB962C8B-B14F-4D97-AF65-F5344CB8AC3E}">
        <p14:creationId xmlns:p14="http://schemas.microsoft.com/office/powerpoint/2010/main" val="2998911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54</a:t>
            </a:fld>
            <a:endParaRPr lang="en-US"/>
          </a:p>
        </p:txBody>
      </p:sp>
    </p:spTree>
    <p:extLst>
      <p:ext uri="{BB962C8B-B14F-4D97-AF65-F5344CB8AC3E}">
        <p14:creationId xmlns:p14="http://schemas.microsoft.com/office/powerpoint/2010/main" val="1731209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55</a:t>
            </a:fld>
            <a:endParaRPr lang="en-US"/>
          </a:p>
        </p:txBody>
      </p:sp>
    </p:spTree>
    <p:extLst>
      <p:ext uri="{BB962C8B-B14F-4D97-AF65-F5344CB8AC3E}">
        <p14:creationId xmlns:p14="http://schemas.microsoft.com/office/powerpoint/2010/main" val="12163018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56</a:t>
            </a:fld>
            <a:endParaRPr lang="en-US"/>
          </a:p>
        </p:txBody>
      </p:sp>
    </p:spTree>
    <p:extLst>
      <p:ext uri="{BB962C8B-B14F-4D97-AF65-F5344CB8AC3E}">
        <p14:creationId xmlns:p14="http://schemas.microsoft.com/office/powerpoint/2010/main" val="34700004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57</a:t>
            </a:fld>
            <a:endParaRPr lang="en-US"/>
          </a:p>
        </p:txBody>
      </p:sp>
    </p:spTree>
    <p:extLst>
      <p:ext uri="{BB962C8B-B14F-4D97-AF65-F5344CB8AC3E}">
        <p14:creationId xmlns:p14="http://schemas.microsoft.com/office/powerpoint/2010/main" val="3007623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58</a:t>
            </a:fld>
            <a:endParaRPr lang="en-US"/>
          </a:p>
        </p:txBody>
      </p:sp>
    </p:spTree>
    <p:extLst>
      <p:ext uri="{BB962C8B-B14F-4D97-AF65-F5344CB8AC3E}">
        <p14:creationId xmlns:p14="http://schemas.microsoft.com/office/powerpoint/2010/main" val="539234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59</a:t>
            </a:fld>
            <a:endParaRPr lang="en-US"/>
          </a:p>
        </p:txBody>
      </p:sp>
    </p:spTree>
    <p:extLst>
      <p:ext uri="{BB962C8B-B14F-4D97-AF65-F5344CB8AC3E}">
        <p14:creationId xmlns:p14="http://schemas.microsoft.com/office/powerpoint/2010/main" val="63111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60</a:t>
            </a:fld>
            <a:endParaRPr lang="en-US"/>
          </a:p>
        </p:txBody>
      </p:sp>
    </p:spTree>
    <p:extLst>
      <p:ext uri="{BB962C8B-B14F-4D97-AF65-F5344CB8AC3E}">
        <p14:creationId xmlns:p14="http://schemas.microsoft.com/office/powerpoint/2010/main" val="24247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61</a:t>
            </a:fld>
            <a:endParaRPr lang="en-US"/>
          </a:p>
        </p:txBody>
      </p:sp>
    </p:spTree>
    <p:extLst>
      <p:ext uri="{BB962C8B-B14F-4D97-AF65-F5344CB8AC3E}">
        <p14:creationId xmlns:p14="http://schemas.microsoft.com/office/powerpoint/2010/main" val="2731704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62</a:t>
            </a:fld>
            <a:endParaRPr lang="en-US"/>
          </a:p>
        </p:txBody>
      </p:sp>
    </p:spTree>
    <p:extLst>
      <p:ext uri="{BB962C8B-B14F-4D97-AF65-F5344CB8AC3E}">
        <p14:creationId xmlns:p14="http://schemas.microsoft.com/office/powerpoint/2010/main" val="2445237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63</a:t>
            </a:fld>
            <a:endParaRPr lang="en-US"/>
          </a:p>
        </p:txBody>
      </p:sp>
    </p:spTree>
    <p:extLst>
      <p:ext uri="{BB962C8B-B14F-4D97-AF65-F5344CB8AC3E}">
        <p14:creationId xmlns:p14="http://schemas.microsoft.com/office/powerpoint/2010/main" val="19918530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64</a:t>
            </a:fld>
            <a:endParaRPr lang="en-US"/>
          </a:p>
        </p:txBody>
      </p:sp>
    </p:spTree>
    <p:extLst>
      <p:ext uri="{BB962C8B-B14F-4D97-AF65-F5344CB8AC3E}">
        <p14:creationId xmlns:p14="http://schemas.microsoft.com/office/powerpoint/2010/main" val="36986426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65</a:t>
            </a:fld>
            <a:endParaRPr lang="en-US"/>
          </a:p>
        </p:txBody>
      </p:sp>
    </p:spTree>
    <p:extLst>
      <p:ext uri="{BB962C8B-B14F-4D97-AF65-F5344CB8AC3E}">
        <p14:creationId xmlns:p14="http://schemas.microsoft.com/office/powerpoint/2010/main" val="2390143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66</a:t>
            </a:fld>
            <a:endParaRPr lang="en-US"/>
          </a:p>
        </p:txBody>
      </p:sp>
    </p:spTree>
    <p:extLst>
      <p:ext uri="{BB962C8B-B14F-4D97-AF65-F5344CB8AC3E}">
        <p14:creationId xmlns:p14="http://schemas.microsoft.com/office/powerpoint/2010/main" val="37035105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67</a:t>
            </a:fld>
            <a:endParaRPr lang="en-US"/>
          </a:p>
        </p:txBody>
      </p:sp>
    </p:spTree>
    <p:extLst>
      <p:ext uri="{BB962C8B-B14F-4D97-AF65-F5344CB8AC3E}">
        <p14:creationId xmlns:p14="http://schemas.microsoft.com/office/powerpoint/2010/main" val="27950056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68</a:t>
            </a:fld>
            <a:endParaRPr lang="en-US"/>
          </a:p>
        </p:txBody>
      </p:sp>
    </p:spTree>
    <p:extLst>
      <p:ext uri="{BB962C8B-B14F-4D97-AF65-F5344CB8AC3E}">
        <p14:creationId xmlns:p14="http://schemas.microsoft.com/office/powerpoint/2010/main" val="4334354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69</a:t>
            </a:fld>
            <a:endParaRPr lang="en-US"/>
          </a:p>
        </p:txBody>
      </p:sp>
    </p:spTree>
    <p:extLst>
      <p:ext uri="{BB962C8B-B14F-4D97-AF65-F5344CB8AC3E}">
        <p14:creationId xmlns:p14="http://schemas.microsoft.com/office/powerpoint/2010/main" val="42903508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70</a:t>
            </a:fld>
            <a:endParaRPr lang="en-US"/>
          </a:p>
        </p:txBody>
      </p:sp>
    </p:spTree>
    <p:extLst>
      <p:ext uri="{BB962C8B-B14F-4D97-AF65-F5344CB8AC3E}">
        <p14:creationId xmlns:p14="http://schemas.microsoft.com/office/powerpoint/2010/main" val="369018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71</a:t>
            </a:fld>
            <a:endParaRPr lang="en-US"/>
          </a:p>
        </p:txBody>
      </p:sp>
    </p:spTree>
    <p:extLst>
      <p:ext uri="{BB962C8B-B14F-4D97-AF65-F5344CB8AC3E}">
        <p14:creationId xmlns:p14="http://schemas.microsoft.com/office/powerpoint/2010/main" val="5595220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72</a:t>
            </a:fld>
            <a:endParaRPr lang="en-US"/>
          </a:p>
        </p:txBody>
      </p:sp>
    </p:spTree>
    <p:extLst>
      <p:ext uri="{BB962C8B-B14F-4D97-AF65-F5344CB8AC3E}">
        <p14:creationId xmlns:p14="http://schemas.microsoft.com/office/powerpoint/2010/main" val="319979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24-Aug-24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24-Aug-24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changes made to the prompt.</a:t>
            </a:r>
          </a:p>
          <a:p>
            <a:r>
              <a:rPr lang="en-US" sz="1800" dirty="0"/>
              <a:t>The first change is adding information and details about ‘not important’ news.</a:t>
            </a:r>
          </a:p>
          <a:p>
            <a:r>
              <a:rPr lang="en-US" sz="1800" dirty="0"/>
              <a:t>The results can be seen in following slides.</a:t>
            </a:r>
            <a:endParaRPr lang="en-US" sz="1400" dirty="0"/>
          </a:p>
        </p:txBody>
      </p:sp>
    </p:spTree>
    <p:extLst>
      <p:ext uri="{BB962C8B-B14F-4D97-AF65-F5344CB8AC3E}">
        <p14:creationId xmlns:p14="http://schemas.microsoft.com/office/powerpoint/2010/main" val="114076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same as before we have 77 ‘important’ labels and 324 ‘not important’ labels in our first 401 samples from test data.</a:t>
            </a:r>
            <a:endParaRPr lang="en-US" sz="1400" dirty="0"/>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833236020"/>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27849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By adding s definition for ‘not important’ news we observe an increase in detecting ‘47’ labels.</a:t>
            </a:r>
          </a:p>
          <a:p>
            <a:r>
              <a:rPr lang="en-US" sz="1800" dirty="0"/>
              <a:t>This result into mor accuracy and f1-score!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40378054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27%</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95%</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363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1782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accuracy dropped here!</a:t>
            </a:r>
          </a:p>
          <a:p>
            <a:r>
              <a:rPr lang="en-US" sz="1800" dirty="0"/>
              <a:t>This is because to model is less sensitive to the example provided in prompt. As we can understand the increase in number of ’47’ labels predicted is steadier, revealing that the model is acting more nuanced about the example provided.</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52626472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41%</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293</a:t>
                      </a:r>
                    </a:p>
                  </a:txBody>
                  <a:tcPr/>
                </a:tc>
                <a:tc>
                  <a:txBody>
                    <a:bodyPr/>
                    <a:lstStyle/>
                    <a:p>
                      <a:pPr algn="ctr"/>
                      <a:r>
                        <a:rPr lang="en-US" b="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15429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Here we saw a small increase to the number of ‘47’ labels predicted.</a:t>
            </a:r>
          </a:p>
          <a:p>
            <a:r>
              <a:rPr lang="en-US" sz="1800" dirty="0"/>
              <a:t>This means the model shows more resistance to the examples because of the change in prompt.</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6468231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211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Highest accuracy and f1-score achieved so far!</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25332351"/>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tc>
                  <a:txBody>
                    <a:bodyPr/>
                    <a:lstStyle/>
                    <a:p>
                      <a:pPr algn="ctr"/>
                      <a:r>
                        <a:rPr lang="en-US" b="0" dirty="0">
                          <a:latin typeface="Times New Roman" panose="02020603050405020304" pitchFamily="18" charset="0"/>
                          <a:cs typeface="Times New Roman" panose="02020603050405020304" pitchFamily="18" charset="0"/>
                        </a:rPr>
                        <a:t>202</a:t>
                      </a:r>
                    </a:p>
                  </a:txBody>
                  <a:tcPr/>
                </a:tc>
                <a:tc>
                  <a:txBody>
                    <a:bodyPr/>
                    <a:lstStyle/>
                    <a:p>
                      <a:pPr algn="ctr"/>
                      <a:r>
                        <a:rPr lang="en-US" b="0"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32757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With many examples provided eventually the model predicted more ’47’ labels than ’58’ ones.</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64257058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56%</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180</a:t>
                      </a:r>
                    </a:p>
                  </a:txBody>
                  <a:tcPr/>
                </a:tc>
                <a:tc>
                  <a:txBody>
                    <a:bodyPr/>
                    <a:lstStyle/>
                    <a:p>
                      <a:pPr algn="ctr"/>
                      <a:r>
                        <a:rPr lang="en-US" b="0" dirty="0">
                          <a:latin typeface="Times New Roman" panose="02020603050405020304" pitchFamily="18" charset="0"/>
                          <a:cs typeface="Times New Roman" panose="02020603050405020304" pitchFamily="18" charset="0"/>
                        </a:rPr>
                        <a:t>221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99481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accuracy and f1-score in k = 20 scenario saw the biggest increase.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53131147"/>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221</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33573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164202356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4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60895979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results illustrate that even a small change in prompt can have dramatic alter the results and be observed in </a:t>
            </a:r>
            <a:r>
              <a:rPr lang="en-US" sz="1800"/>
              <a:t>symbol tuning.</a:t>
            </a:r>
            <a:endParaRPr lang="en-US" sz="1400" dirty="0"/>
          </a:p>
        </p:txBody>
      </p:sp>
    </p:spTree>
    <p:extLst>
      <p:ext uri="{BB962C8B-B14F-4D97-AF65-F5344CB8AC3E}">
        <p14:creationId xmlns:p14="http://schemas.microsoft.com/office/powerpoint/2010/main" val="34620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tested Gemma-7b-it model with the version 2 prompt and the results is illustrated in the following slides.</a:t>
            </a:r>
          </a:p>
          <a:p>
            <a:r>
              <a:rPr lang="en-US" sz="1800" dirty="0"/>
              <a:t>One thing to note is that this model  doesn’t response to our prompt with just one label of ‘47’ or ’58’, instead it responded with a sentence to explain why it is detecting what label.</a:t>
            </a:r>
            <a:endParaRPr lang="en-US" sz="1400" dirty="0"/>
          </a:p>
          <a:p>
            <a:pPr lvl="1"/>
            <a:r>
              <a:rPr lang="en-US" sz="1400" dirty="0"/>
              <a:t>For this reason, we just extract the first number from response and save it as the final result.</a:t>
            </a:r>
          </a:p>
        </p:txBody>
      </p:sp>
    </p:spTree>
    <p:extLst>
      <p:ext uri="{BB962C8B-B14F-4D97-AF65-F5344CB8AC3E}">
        <p14:creationId xmlns:p14="http://schemas.microsoft.com/office/powerpoint/2010/main" val="347053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pPr lvl="1"/>
            <a:r>
              <a:rPr lang="en-US" sz="1400" dirty="0"/>
              <a:t>This is the result for first 401 samples of test dataset.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We can interpret a loss in accuracy compared to Aya model.</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265261143"/>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14</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102</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133</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49131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3347718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3766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423697002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78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it can be seen there is a direct correlation between the numbers of labels generate to the classification metrics.</a:t>
            </a:r>
            <a:endParaRPr lang="en-US" sz="1000" dirty="0"/>
          </a:p>
          <a:p>
            <a:pPr lvl="1"/>
            <a:r>
              <a:rPr lang="en-US" sz="1400" dirty="0"/>
              <a:t>Therefore, it is becoming an important agenda to design the prompt in a way for having more ’47’ or ‘not important’ labels in response.</a:t>
            </a:r>
          </a:p>
          <a:p>
            <a:r>
              <a:rPr lang="en-US" sz="1800" dirty="0"/>
              <a:t>One of the reasons that in k = 50 we observe the increase in ‘not important’ labels generated is the concept of ‘forgetting’. When the model receive too much information in prompt it forgets the main points and that ought to returning ‘47’ as the response.</a:t>
            </a:r>
          </a:p>
        </p:txBody>
      </p:sp>
    </p:spTree>
    <p:extLst>
      <p:ext uri="{BB962C8B-B14F-4D97-AF65-F5344CB8AC3E}">
        <p14:creationId xmlns:p14="http://schemas.microsoft.com/office/powerpoint/2010/main" val="2032718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1:</a:t>
            </a:r>
          </a:p>
          <a:p>
            <a:endParaRPr lang="en-US" sz="1800" dirty="0"/>
          </a:p>
          <a:p>
            <a:endParaRPr lang="en-US" sz="1800" dirty="0"/>
          </a:p>
          <a:p>
            <a:endParaRPr lang="en-US" sz="1800" dirty="0"/>
          </a:p>
          <a:p>
            <a:endParaRPr lang="en-US" sz="1800" dirty="0"/>
          </a:p>
          <a:p>
            <a:r>
              <a:rPr lang="en-US" sz="1800" dirty="0"/>
              <a:t>Result 321, k = 5:</a:t>
            </a:r>
          </a:p>
          <a:p>
            <a:endParaRPr lang="en-US" sz="1800" dirty="0"/>
          </a:p>
          <a:p>
            <a:endParaRPr lang="en-US" sz="1800" dirty="0"/>
          </a:p>
        </p:txBody>
      </p:sp>
      <p:pic>
        <p:nvPicPr>
          <p:cNvPr id="5" name="Picture 4">
            <a:extLst>
              <a:ext uri="{FF2B5EF4-FFF2-40B4-BE49-F238E27FC236}">
                <a16:creationId xmlns:a16="http://schemas.microsoft.com/office/drawing/2014/main" id="{F8F12ED1-1A60-A0B5-EBDA-4F28E7A76A26}"/>
              </a:ext>
            </a:extLst>
          </p:cNvPr>
          <p:cNvPicPr>
            <a:picLocks noChangeAspect="1"/>
          </p:cNvPicPr>
          <p:nvPr/>
        </p:nvPicPr>
        <p:blipFill>
          <a:blip r:embed="rId3"/>
          <a:stretch>
            <a:fillRect/>
          </a:stretch>
        </p:blipFill>
        <p:spPr>
          <a:xfrm>
            <a:off x="1775808" y="2323949"/>
            <a:ext cx="8640381" cy="1076475"/>
          </a:xfrm>
          <a:prstGeom prst="rect">
            <a:avLst/>
          </a:prstGeom>
        </p:spPr>
      </p:pic>
      <p:pic>
        <p:nvPicPr>
          <p:cNvPr id="7" name="Picture 6">
            <a:extLst>
              <a:ext uri="{FF2B5EF4-FFF2-40B4-BE49-F238E27FC236}">
                <a16:creationId xmlns:a16="http://schemas.microsoft.com/office/drawing/2014/main" id="{2946FE80-3927-BF2B-6E81-DE093502AFC2}"/>
              </a:ext>
            </a:extLst>
          </p:cNvPr>
          <p:cNvPicPr>
            <a:picLocks noChangeAspect="1"/>
          </p:cNvPicPr>
          <p:nvPr/>
        </p:nvPicPr>
        <p:blipFill>
          <a:blip r:embed="rId4"/>
          <a:stretch>
            <a:fillRect/>
          </a:stretch>
        </p:blipFill>
        <p:spPr>
          <a:xfrm>
            <a:off x="1347124" y="4300459"/>
            <a:ext cx="9497750" cy="1114581"/>
          </a:xfrm>
          <a:prstGeom prst="rect">
            <a:avLst/>
          </a:prstGeom>
        </p:spPr>
      </p:pic>
    </p:spTree>
    <p:extLst>
      <p:ext uri="{BB962C8B-B14F-4D97-AF65-F5344CB8AC3E}">
        <p14:creationId xmlns:p14="http://schemas.microsoft.com/office/powerpoint/2010/main" val="2268504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20:</a:t>
            </a:r>
          </a:p>
          <a:p>
            <a:endParaRPr lang="en-US" sz="1800" dirty="0"/>
          </a:p>
          <a:p>
            <a:endParaRPr lang="en-US" sz="1800" dirty="0"/>
          </a:p>
          <a:p>
            <a:endParaRPr lang="en-US" sz="1800" dirty="0"/>
          </a:p>
          <a:p>
            <a:endParaRPr lang="en-US" sz="1800" dirty="0"/>
          </a:p>
          <a:p>
            <a:r>
              <a:rPr lang="en-US" sz="1800" dirty="0"/>
              <a:t>Result 321, k = 50:</a:t>
            </a:r>
          </a:p>
          <a:p>
            <a:endParaRPr lang="en-US" sz="1800" dirty="0"/>
          </a:p>
          <a:p>
            <a:endParaRPr lang="en-US" sz="1800" dirty="0"/>
          </a:p>
        </p:txBody>
      </p:sp>
      <p:pic>
        <p:nvPicPr>
          <p:cNvPr id="6" name="Picture 5">
            <a:extLst>
              <a:ext uri="{FF2B5EF4-FFF2-40B4-BE49-F238E27FC236}">
                <a16:creationId xmlns:a16="http://schemas.microsoft.com/office/drawing/2014/main" id="{00F4C1B8-BB0A-6768-9593-19892C4F04B1}"/>
              </a:ext>
            </a:extLst>
          </p:cNvPr>
          <p:cNvPicPr>
            <a:picLocks noChangeAspect="1"/>
          </p:cNvPicPr>
          <p:nvPr/>
        </p:nvPicPr>
        <p:blipFill>
          <a:blip r:embed="rId3"/>
          <a:stretch>
            <a:fillRect/>
          </a:stretch>
        </p:blipFill>
        <p:spPr>
          <a:xfrm>
            <a:off x="2642704" y="2266877"/>
            <a:ext cx="6906589" cy="1047896"/>
          </a:xfrm>
          <a:prstGeom prst="rect">
            <a:avLst/>
          </a:prstGeom>
        </p:spPr>
      </p:pic>
      <p:pic>
        <p:nvPicPr>
          <p:cNvPr id="9" name="Picture 8">
            <a:extLst>
              <a:ext uri="{FF2B5EF4-FFF2-40B4-BE49-F238E27FC236}">
                <a16:creationId xmlns:a16="http://schemas.microsoft.com/office/drawing/2014/main" id="{0B8C83DD-9174-74CA-BAB0-DE1D2511C090}"/>
              </a:ext>
            </a:extLst>
          </p:cNvPr>
          <p:cNvPicPr>
            <a:picLocks noChangeAspect="1"/>
          </p:cNvPicPr>
          <p:nvPr/>
        </p:nvPicPr>
        <p:blipFill>
          <a:blip r:embed="rId4"/>
          <a:stretch>
            <a:fillRect/>
          </a:stretch>
        </p:blipFill>
        <p:spPr>
          <a:xfrm>
            <a:off x="2714151" y="4462394"/>
            <a:ext cx="6763694" cy="981212"/>
          </a:xfrm>
          <a:prstGeom prst="rect">
            <a:avLst/>
          </a:prstGeom>
        </p:spPr>
      </p:pic>
    </p:spTree>
    <p:extLst>
      <p:ext uri="{BB962C8B-B14F-4D97-AF65-F5344CB8AC3E}">
        <p14:creationId xmlns:p14="http://schemas.microsoft.com/office/powerpoint/2010/main" val="3101109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1:</a:t>
            </a:r>
          </a:p>
          <a:p>
            <a:endParaRPr lang="en-US" sz="1800" dirty="0"/>
          </a:p>
          <a:p>
            <a:endParaRPr lang="en-US" sz="1800" dirty="0"/>
          </a:p>
          <a:p>
            <a:endParaRPr lang="en-US" sz="1800" dirty="0"/>
          </a:p>
          <a:p>
            <a:endParaRPr lang="en-US" sz="1800" dirty="0"/>
          </a:p>
          <a:p>
            <a:r>
              <a:rPr lang="en-US" sz="1800" dirty="0"/>
              <a:t>Result 381, k = 5:</a:t>
            </a:r>
          </a:p>
          <a:p>
            <a:endParaRPr lang="en-US" sz="1800" dirty="0"/>
          </a:p>
          <a:p>
            <a:endParaRPr lang="en-US" sz="1800" dirty="0"/>
          </a:p>
        </p:txBody>
      </p:sp>
      <p:pic>
        <p:nvPicPr>
          <p:cNvPr id="6" name="Picture 5">
            <a:extLst>
              <a:ext uri="{FF2B5EF4-FFF2-40B4-BE49-F238E27FC236}">
                <a16:creationId xmlns:a16="http://schemas.microsoft.com/office/drawing/2014/main" id="{57601BF2-B21C-4F6C-012B-81BBE8D4A5D9}"/>
              </a:ext>
            </a:extLst>
          </p:cNvPr>
          <p:cNvPicPr>
            <a:picLocks noChangeAspect="1"/>
          </p:cNvPicPr>
          <p:nvPr/>
        </p:nvPicPr>
        <p:blipFill>
          <a:blip r:embed="rId3"/>
          <a:stretch>
            <a:fillRect/>
          </a:stretch>
        </p:blipFill>
        <p:spPr>
          <a:xfrm>
            <a:off x="2433126" y="2247825"/>
            <a:ext cx="7325747" cy="1066949"/>
          </a:xfrm>
          <a:prstGeom prst="rect">
            <a:avLst/>
          </a:prstGeom>
        </p:spPr>
      </p:pic>
      <p:pic>
        <p:nvPicPr>
          <p:cNvPr id="9" name="Picture 8">
            <a:extLst>
              <a:ext uri="{FF2B5EF4-FFF2-40B4-BE49-F238E27FC236}">
                <a16:creationId xmlns:a16="http://schemas.microsoft.com/office/drawing/2014/main" id="{77876C77-BDFF-552F-4A57-3CDA6BA86FEB}"/>
              </a:ext>
            </a:extLst>
          </p:cNvPr>
          <p:cNvPicPr>
            <a:picLocks noChangeAspect="1"/>
          </p:cNvPicPr>
          <p:nvPr/>
        </p:nvPicPr>
        <p:blipFill>
          <a:blip r:embed="rId4"/>
          <a:stretch>
            <a:fillRect/>
          </a:stretch>
        </p:blipFill>
        <p:spPr>
          <a:xfrm>
            <a:off x="2214020" y="4510012"/>
            <a:ext cx="7763958" cy="1076475"/>
          </a:xfrm>
          <a:prstGeom prst="rect">
            <a:avLst/>
          </a:prstGeom>
        </p:spPr>
      </p:pic>
    </p:spTree>
    <p:extLst>
      <p:ext uri="{BB962C8B-B14F-4D97-AF65-F5344CB8AC3E}">
        <p14:creationId xmlns:p14="http://schemas.microsoft.com/office/powerpoint/2010/main" val="372941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20:</a:t>
            </a:r>
          </a:p>
          <a:p>
            <a:endParaRPr lang="en-US" sz="1800" dirty="0"/>
          </a:p>
          <a:p>
            <a:endParaRPr lang="en-US" sz="1800" dirty="0"/>
          </a:p>
          <a:p>
            <a:endParaRPr lang="en-US" sz="1800" dirty="0"/>
          </a:p>
          <a:p>
            <a:endParaRPr lang="en-US" sz="1800" dirty="0"/>
          </a:p>
          <a:p>
            <a:r>
              <a:rPr lang="en-US" sz="1800" dirty="0"/>
              <a:t>Result 381, k = 50:</a:t>
            </a:r>
          </a:p>
          <a:p>
            <a:endParaRPr lang="en-US" sz="1800" dirty="0"/>
          </a:p>
          <a:p>
            <a:endParaRPr lang="en-US" sz="1800" dirty="0"/>
          </a:p>
        </p:txBody>
      </p:sp>
      <p:pic>
        <p:nvPicPr>
          <p:cNvPr id="5" name="Picture 4">
            <a:extLst>
              <a:ext uri="{FF2B5EF4-FFF2-40B4-BE49-F238E27FC236}">
                <a16:creationId xmlns:a16="http://schemas.microsoft.com/office/drawing/2014/main" id="{095C8F72-97F1-AE64-4F53-892C2A89B32D}"/>
              </a:ext>
            </a:extLst>
          </p:cNvPr>
          <p:cNvPicPr>
            <a:picLocks noChangeAspect="1"/>
          </p:cNvPicPr>
          <p:nvPr/>
        </p:nvPicPr>
        <p:blipFill>
          <a:blip r:embed="rId3"/>
          <a:stretch>
            <a:fillRect/>
          </a:stretch>
        </p:blipFill>
        <p:spPr>
          <a:xfrm>
            <a:off x="381000" y="2442575"/>
            <a:ext cx="11430000" cy="986425"/>
          </a:xfrm>
          <a:prstGeom prst="rect">
            <a:avLst/>
          </a:prstGeom>
        </p:spPr>
      </p:pic>
      <p:pic>
        <p:nvPicPr>
          <p:cNvPr id="8" name="Picture 7">
            <a:extLst>
              <a:ext uri="{FF2B5EF4-FFF2-40B4-BE49-F238E27FC236}">
                <a16:creationId xmlns:a16="http://schemas.microsoft.com/office/drawing/2014/main" id="{91FE611E-9EC3-E24B-BAAE-5C3F13B2BBFE}"/>
              </a:ext>
            </a:extLst>
          </p:cNvPr>
          <p:cNvPicPr>
            <a:picLocks noChangeAspect="1"/>
          </p:cNvPicPr>
          <p:nvPr/>
        </p:nvPicPr>
        <p:blipFill>
          <a:blip r:embed="rId4"/>
          <a:stretch>
            <a:fillRect/>
          </a:stretch>
        </p:blipFill>
        <p:spPr>
          <a:xfrm>
            <a:off x="3995444" y="4605274"/>
            <a:ext cx="4201111" cy="905001"/>
          </a:xfrm>
          <a:prstGeom prst="rect">
            <a:avLst/>
          </a:prstGeom>
        </p:spPr>
      </p:pic>
    </p:spTree>
    <p:extLst>
      <p:ext uri="{BB962C8B-B14F-4D97-AF65-F5344CB8AC3E}">
        <p14:creationId xmlns:p14="http://schemas.microsoft.com/office/powerpoint/2010/main" val="4150663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5C8BDE88-423E-EB87-01B9-680F22242476}"/>
              </a:ext>
            </a:extLst>
          </p:cNvPr>
          <p:cNvPicPr>
            <a:picLocks noChangeAspect="1"/>
          </p:cNvPicPr>
          <p:nvPr/>
        </p:nvPicPr>
        <p:blipFill>
          <a:blip r:embed="rId3"/>
          <a:stretch>
            <a:fillRect/>
          </a:stretch>
        </p:blipFill>
        <p:spPr>
          <a:xfrm>
            <a:off x="1166124" y="2714468"/>
            <a:ext cx="9859751" cy="2248214"/>
          </a:xfrm>
          <a:prstGeom prst="rect">
            <a:avLst/>
          </a:prstGeom>
        </p:spPr>
      </p:pic>
    </p:spTree>
    <p:extLst>
      <p:ext uri="{BB962C8B-B14F-4D97-AF65-F5344CB8AC3E}">
        <p14:creationId xmlns:p14="http://schemas.microsoft.com/office/powerpoint/2010/main" val="4005221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5:</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501DAC22-DAD3-4E2E-2874-1572F399E116}"/>
              </a:ext>
            </a:extLst>
          </p:cNvPr>
          <p:cNvPicPr>
            <a:picLocks noChangeAspect="1"/>
          </p:cNvPicPr>
          <p:nvPr/>
        </p:nvPicPr>
        <p:blipFill>
          <a:blip r:embed="rId3"/>
          <a:stretch>
            <a:fillRect/>
          </a:stretch>
        </p:blipFill>
        <p:spPr>
          <a:xfrm>
            <a:off x="3147601" y="2758108"/>
            <a:ext cx="5896798" cy="2486372"/>
          </a:xfrm>
          <a:prstGeom prst="rect">
            <a:avLst/>
          </a:prstGeom>
        </p:spPr>
      </p:pic>
    </p:spTree>
    <p:extLst>
      <p:ext uri="{BB962C8B-B14F-4D97-AF65-F5344CB8AC3E}">
        <p14:creationId xmlns:p14="http://schemas.microsoft.com/office/powerpoint/2010/main" val="339945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8" name="Picture 7">
            <a:extLst>
              <a:ext uri="{FF2B5EF4-FFF2-40B4-BE49-F238E27FC236}">
                <a16:creationId xmlns:a16="http://schemas.microsoft.com/office/drawing/2014/main" id="{0D11827D-8CC2-F02A-6139-6D7214B5C393}"/>
              </a:ext>
            </a:extLst>
          </p:cNvPr>
          <p:cNvPicPr>
            <a:picLocks noChangeAspect="1"/>
          </p:cNvPicPr>
          <p:nvPr/>
        </p:nvPicPr>
        <p:blipFill>
          <a:blip r:embed="rId3"/>
          <a:stretch>
            <a:fillRect/>
          </a:stretch>
        </p:blipFill>
        <p:spPr>
          <a:xfrm>
            <a:off x="2637942" y="2061836"/>
            <a:ext cx="6916115" cy="4677428"/>
          </a:xfrm>
          <a:prstGeom prst="rect">
            <a:avLst/>
          </a:prstGeom>
        </p:spPr>
      </p:pic>
    </p:spTree>
    <p:extLst>
      <p:ext uri="{BB962C8B-B14F-4D97-AF65-F5344CB8AC3E}">
        <p14:creationId xmlns:p14="http://schemas.microsoft.com/office/powerpoint/2010/main" val="316470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8C31C8D8-BAF4-CB3A-E423-C411532BBD02}"/>
              </a:ext>
            </a:extLst>
          </p:cNvPr>
          <p:cNvPicPr>
            <a:picLocks noChangeAspect="1"/>
          </p:cNvPicPr>
          <p:nvPr/>
        </p:nvPicPr>
        <p:blipFill>
          <a:blip r:embed="rId3"/>
          <a:stretch>
            <a:fillRect/>
          </a:stretch>
        </p:blipFill>
        <p:spPr>
          <a:xfrm>
            <a:off x="2323573" y="2280971"/>
            <a:ext cx="7544853" cy="3820058"/>
          </a:xfrm>
          <a:prstGeom prst="rect">
            <a:avLst/>
          </a:prstGeom>
        </p:spPr>
      </p:pic>
    </p:spTree>
    <p:extLst>
      <p:ext uri="{BB962C8B-B14F-4D97-AF65-F5344CB8AC3E}">
        <p14:creationId xmlns:p14="http://schemas.microsoft.com/office/powerpoint/2010/main" val="1169722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r>
              <a:rPr lang="en-US" sz="1800" dirty="0"/>
              <a:t>Result 261, k = 5:</a:t>
            </a:r>
          </a:p>
          <a:p>
            <a:endParaRPr lang="en-US" sz="1800" dirty="0"/>
          </a:p>
          <a:p>
            <a:endParaRPr lang="en-US" sz="1800" dirty="0"/>
          </a:p>
        </p:txBody>
      </p:sp>
      <p:pic>
        <p:nvPicPr>
          <p:cNvPr id="8" name="Picture 7">
            <a:extLst>
              <a:ext uri="{FF2B5EF4-FFF2-40B4-BE49-F238E27FC236}">
                <a16:creationId xmlns:a16="http://schemas.microsoft.com/office/drawing/2014/main" id="{BC8F444E-36F5-FA29-7151-BDBA2380D3D3}"/>
              </a:ext>
            </a:extLst>
          </p:cNvPr>
          <p:cNvPicPr>
            <a:picLocks noChangeAspect="1"/>
          </p:cNvPicPr>
          <p:nvPr/>
        </p:nvPicPr>
        <p:blipFill>
          <a:blip r:embed="rId3"/>
          <a:stretch>
            <a:fillRect/>
          </a:stretch>
        </p:blipFill>
        <p:spPr>
          <a:xfrm>
            <a:off x="3338127" y="2366899"/>
            <a:ext cx="5515745" cy="905001"/>
          </a:xfrm>
          <a:prstGeom prst="rect">
            <a:avLst/>
          </a:prstGeom>
        </p:spPr>
      </p:pic>
      <p:pic>
        <p:nvPicPr>
          <p:cNvPr id="11" name="Picture 10">
            <a:extLst>
              <a:ext uri="{FF2B5EF4-FFF2-40B4-BE49-F238E27FC236}">
                <a16:creationId xmlns:a16="http://schemas.microsoft.com/office/drawing/2014/main" id="{CF8569B3-AA22-ACBC-6CFA-94104A88DFC5}"/>
              </a:ext>
            </a:extLst>
          </p:cNvPr>
          <p:cNvPicPr>
            <a:picLocks noChangeAspect="1"/>
          </p:cNvPicPr>
          <p:nvPr/>
        </p:nvPicPr>
        <p:blipFill>
          <a:blip r:embed="rId4"/>
          <a:stretch>
            <a:fillRect/>
          </a:stretch>
        </p:blipFill>
        <p:spPr>
          <a:xfrm>
            <a:off x="1104202" y="4429060"/>
            <a:ext cx="9983593" cy="933580"/>
          </a:xfrm>
          <a:prstGeom prst="rect">
            <a:avLst/>
          </a:prstGeom>
        </p:spPr>
      </p:pic>
    </p:spTree>
    <p:extLst>
      <p:ext uri="{BB962C8B-B14F-4D97-AF65-F5344CB8AC3E}">
        <p14:creationId xmlns:p14="http://schemas.microsoft.com/office/powerpoint/2010/main" val="1530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20:</a:t>
            </a:r>
          </a:p>
          <a:p>
            <a:endParaRPr lang="en-US" sz="1800" dirty="0"/>
          </a:p>
          <a:p>
            <a:endParaRPr lang="en-US" sz="1800" dirty="0"/>
          </a:p>
          <a:p>
            <a:endParaRPr lang="en-US" sz="1800" dirty="0"/>
          </a:p>
          <a:p>
            <a:endParaRPr lang="en-US" sz="1800" dirty="0"/>
          </a:p>
          <a:p>
            <a:r>
              <a:rPr lang="en-US" sz="1800" dirty="0"/>
              <a:t>Result 261, k = 50:</a:t>
            </a:r>
          </a:p>
          <a:p>
            <a:endParaRPr lang="en-US" sz="1800" dirty="0"/>
          </a:p>
          <a:p>
            <a:endParaRPr lang="en-US" sz="1800" dirty="0"/>
          </a:p>
        </p:txBody>
      </p:sp>
      <p:pic>
        <p:nvPicPr>
          <p:cNvPr id="5" name="Picture 4">
            <a:extLst>
              <a:ext uri="{FF2B5EF4-FFF2-40B4-BE49-F238E27FC236}">
                <a16:creationId xmlns:a16="http://schemas.microsoft.com/office/drawing/2014/main" id="{00ACD8B9-E121-F807-9FCF-5C0682246C03}"/>
              </a:ext>
            </a:extLst>
          </p:cNvPr>
          <p:cNvPicPr>
            <a:picLocks noChangeAspect="1"/>
          </p:cNvPicPr>
          <p:nvPr/>
        </p:nvPicPr>
        <p:blipFill>
          <a:blip r:embed="rId3"/>
          <a:stretch>
            <a:fillRect/>
          </a:stretch>
        </p:blipFill>
        <p:spPr>
          <a:xfrm>
            <a:off x="2966601" y="2219249"/>
            <a:ext cx="6258798" cy="1086002"/>
          </a:xfrm>
          <a:prstGeom prst="rect">
            <a:avLst/>
          </a:prstGeom>
        </p:spPr>
      </p:pic>
      <p:pic>
        <p:nvPicPr>
          <p:cNvPr id="7" name="Picture 6">
            <a:extLst>
              <a:ext uri="{FF2B5EF4-FFF2-40B4-BE49-F238E27FC236}">
                <a16:creationId xmlns:a16="http://schemas.microsoft.com/office/drawing/2014/main" id="{9D6A7D96-9803-5CD8-FD51-00BD287AB47C}"/>
              </a:ext>
            </a:extLst>
          </p:cNvPr>
          <p:cNvPicPr>
            <a:picLocks noChangeAspect="1"/>
          </p:cNvPicPr>
          <p:nvPr/>
        </p:nvPicPr>
        <p:blipFill>
          <a:blip r:embed="rId4"/>
          <a:stretch>
            <a:fillRect/>
          </a:stretch>
        </p:blipFill>
        <p:spPr>
          <a:xfrm>
            <a:off x="4019260" y="4471923"/>
            <a:ext cx="4153480" cy="924054"/>
          </a:xfrm>
          <a:prstGeom prst="rect">
            <a:avLst/>
          </a:prstGeom>
        </p:spPr>
      </p:pic>
    </p:spTree>
    <p:extLst>
      <p:ext uri="{BB962C8B-B14F-4D97-AF65-F5344CB8AC3E}">
        <p14:creationId xmlns:p14="http://schemas.microsoft.com/office/powerpoint/2010/main" val="756626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It seems that the reasoning is inconsistent across different k shot learning prompts.</a:t>
            </a:r>
          </a:p>
          <a:p>
            <a:pPr lvl="1"/>
            <a:r>
              <a:rPr lang="en-US" sz="1400" dirty="0"/>
              <a:t>The model is very sensitive to the example provided, especially in k=1 situation.</a:t>
            </a:r>
          </a:p>
          <a:p>
            <a:r>
              <a:rPr lang="en-US" sz="1800" dirty="0"/>
              <a:t>We see that a mix of English and Persian words is generated in response.</a:t>
            </a:r>
          </a:p>
          <a:p>
            <a:r>
              <a:rPr lang="en-US" sz="1800" dirty="0"/>
              <a:t>There is a theory that these small LLM models (parameters &lt; 9b) are having better performance in reasoning task in English compared to Persian.</a:t>
            </a:r>
            <a:endParaRPr lang="en-US" sz="1400" dirty="0"/>
          </a:p>
          <a:p>
            <a:pPr lvl="1"/>
            <a:r>
              <a:rPr lang="en-US" sz="1400" dirty="0"/>
              <a:t>As it seen in one of results, the model tried to provide reason in English langue, while the whole prompt is in Persian.</a:t>
            </a:r>
          </a:p>
          <a:p>
            <a:r>
              <a:rPr lang="en-US" sz="1800" dirty="0"/>
              <a:t>It is worth experiencing with having instructions in English language and the examples and target text in Persian.</a:t>
            </a:r>
          </a:p>
        </p:txBody>
      </p:sp>
    </p:spTree>
    <p:extLst>
      <p:ext uri="{BB962C8B-B14F-4D97-AF65-F5344CB8AC3E}">
        <p14:creationId xmlns:p14="http://schemas.microsoft.com/office/powerpoint/2010/main" val="954865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One way to increase the performance of the model is to use System-User Prompt structure.</a:t>
            </a:r>
          </a:p>
          <a:p>
            <a:r>
              <a:rPr lang="en-US" sz="1800" dirty="0"/>
              <a:t>In this way, the system prompt is constructed around defining the task and what model should generate.</a:t>
            </a:r>
          </a:p>
          <a:p>
            <a:r>
              <a:rPr lang="en-US" sz="1800" dirty="0"/>
              <a:t>The user prompt is considered as the prompt given by the user.</a:t>
            </a:r>
          </a:p>
          <a:p>
            <a:r>
              <a:rPr lang="en-US" sz="1800" dirty="0"/>
              <a:t>The system prompt is mostly unchanged throughout the iterations and user prompt is always dynamic.</a:t>
            </a:r>
          </a:p>
        </p:txBody>
      </p:sp>
    </p:spTree>
    <p:extLst>
      <p:ext uri="{BB962C8B-B14F-4D97-AF65-F5344CB8AC3E}">
        <p14:creationId xmlns:p14="http://schemas.microsoft.com/office/powerpoint/2010/main" val="18157771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input prompt which is only in Persian language: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Without the use of any system-user prompt instruction.</a:t>
            </a:r>
          </a:p>
        </p:txBody>
      </p:sp>
      <p:pic>
        <p:nvPicPr>
          <p:cNvPr id="5" name="Picture 4">
            <a:extLst>
              <a:ext uri="{FF2B5EF4-FFF2-40B4-BE49-F238E27FC236}">
                <a16:creationId xmlns:a16="http://schemas.microsoft.com/office/drawing/2014/main" id="{47FA13F9-CC3A-08A8-9461-44001C838562}"/>
              </a:ext>
            </a:extLst>
          </p:cNvPr>
          <p:cNvPicPr>
            <a:picLocks noChangeAspect="1"/>
          </p:cNvPicPr>
          <p:nvPr/>
        </p:nvPicPr>
        <p:blipFill>
          <a:blip r:embed="rId3"/>
          <a:stretch>
            <a:fillRect/>
          </a:stretch>
        </p:blipFill>
        <p:spPr>
          <a:xfrm>
            <a:off x="1574144" y="2353475"/>
            <a:ext cx="9043711" cy="2249990"/>
          </a:xfrm>
          <a:prstGeom prst="rect">
            <a:avLst/>
          </a:prstGeom>
        </p:spPr>
      </p:pic>
    </p:spTree>
    <p:extLst>
      <p:ext uri="{BB962C8B-B14F-4D97-AF65-F5344CB8AC3E}">
        <p14:creationId xmlns:p14="http://schemas.microsoft.com/office/powerpoint/2010/main" val="1249877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lnSpcReduction="10000"/>
          </a:bodyPr>
          <a:lstStyle/>
          <a:p>
            <a:r>
              <a:rPr lang="en-US" sz="1800" dirty="0"/>
              <a:t>And this is the result form Gemma2 9b it: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Which is quite acceptable</a:t>
            </a:r>
          </a:p>
        </p:txBody>
      </p:sp>
      <p:pic>
        <p:nvPicPr>
          <p:cNvPr id="6" name="Picture 5">
            <a:extLst>
              <a:ext uri="{FF2B5EF4-FFF2-40B4-BE49-F238E27FC236}">
                <a16:creationId xmlns:a16="http://schemas.microsoft.com/office/drawing/2014/main" id="{E834A0BD-B8F5-7529-CF9D-F88B163F543F}"/>
              </a:ext>
            </a:extLst>
          </p:cNvPr>
          <p:cNvPicPr>
            <a:picLocks noChangeAspect="1"/>
          </p:cNvPicPr>
          <p:nvPr/>
        </p:nvPicPr>
        <p:blipFill>
          <a:blip r:embed="rId3"/>
          <a:stretch>
            <a:fillRect/>
          </a:stretch>
        </p:blipFill>
        <p:spPr>
          <a:xfrm>
            <a:off x="934064" y="2178021"/>
            <a:ext cx="10323871" cy="3357229"/>
          </a:xfrm>
          <a:prstGeom prst="rect">
            <a:avLst/>
          </a:prstGeom>
        </p:spPr>
      </p:pic>
    </p:spTree>
    <p:extLst>
      <p:ext uri="{BB962C8B-B14F-4D97-AF65-F5344CB8AC3E}">
        <p14:creationId xmlns:p14="http://schemas.microsoft.com/office/powerpoint/2010/main" val="4193803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changed the input prompt to have system-user instruction.</a:t>
            </a:r>
          </a:p>
          <a:p>
            <a:endParaRPr lang="en-US" sz="1800" dirty="0"/>
          </a:p>
          <a:p>
            <a:endParaRPr lang="en-US" sz="1800" dirty="0"/>
          </a:p>
          <a:p>
            <a:endParaRPr lang="en-US" sz="1800" dirty="0"/>
          </a:p>
          <a:p>
            <a:endParaRPr lang="en-US" sz="1800" dirty="0"/>
          </a:p>
          <a:p>
            <a:endParaRPr lang="en-US" sz="1800" dirty="0"/>
          </a:p>
          <a:p>
            <a:r>
              <a:rPr lang="en-US" sz="1800" dirty="0"/>
              <a:t>In a way that System prompt being in English language and the user prompt being in Persian language.</a:t>
            </a:r>
          </a:p>
          <a:p>
            <a:pPr lvl="1"/>
            <a:r>
              <a:rPr lang="en-US" sz="1400" dirty="0"/>
              <a:t>This is due to the reason that the model can understand instructions better in English language and have a better reasoning in that situation.</a:t>
            </a:r>
          </a:p>
        </p:txBody>
      </p:sp>
      <p:pic>
        <p:nvPicPr>
          <p:cNvPr id="6" name="Picture 5">
            <a:extLst>
              <a:ext uri="{FF2B5EF4-FFF2-40B4-BE49-F238E27FC236}">
                <a16:creationId xmlns:a16="http://schemas.microsoft.com/office/drawing/2014/main" id="{A8049A73-01B7-E850-3721-97C30BC6E0AA}"/>
              </a:ext>
            </a:extLst>
          </p:cNvPr>
          <p:cNvPicPr>
            <a:picLocks noChangeAspect="1"/>
          </p:cNvPicPr>
          <p:nvPr/>
        </p:nvPicPr>
        <p:blipFill>
          <a:blip r:embed="rId3"/>
          <a:stretch>
            <a:fillRect/>
          </a:stretch>
        </p:blipFill>
        <p:spPr>
          <a:xfrm>
            <a:off x="1616423" y="2633419"/>
            <a:ext cx="8959154" cy="920381"/>
          </a:xfrm>
          <a:prstGeom prst="rect">
            <a:avLst/>
          </a:prstGeom>
        </p:spPr>
      </p:pic>
    </p:spTree>
    <p:extLst>
      <p:ext uri="{BB962C8B-B14F-4D97-AF65-F5344CB8AC3E}">
        <p14:creationId xmlns:p14="http://schemas.microsoft.com/office/powerpoint/2010/main" val="4145746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a:xfrm>
            <a:off x="838200" y="1825625"/>
            <a:ext cx="10515600" cy="4667250"/>
          </a:xfrm>
        </p:spPr>
        <p:txBody>
          <a:bodyPr>
            <a:normAutofit fontScale="92500" lnSpcReduction="10000"/>
          </a:bodyPr>
          <a:lstStyle/>
          <a:p>
            <a:r>
              <a:rPr lang="en-US" sz="1800" dirty="0"/>
              <a:t>This the result form Gemma2 9b it for changed prompt: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r>
              <a:rPr lang="en-US" sz="1800" dirty="0"/>
              <a:t>Not only the reference time was 2x faster, but also the results became more natural and enhanced.</a:t>
            </a:r>
          </a:p>
        </p:txBody>
      </p:sp>
      <p:pic>
        <p:nvPicPr>
          <p:cNvPr id="8" name="Picture 7">
            <a:extLst>
              <a:ext uri="{FF2B5EF4-FFF2-40B4-BE49-F238E27FC236}">
                <a16:creationId xmlns:a16="http://schemas.microsoft.com/office/drawing/2014/main" id="{0A80AAC9-56F0-645B-610F-2916F64CB78C}"/>
              </a:ext>
            </a:extLst>
          </p:cNvPr>
          <p:cNvPicPr>
            <a:picLocks noChangeAspect="1"/>
          </p:cNvPicPr>
          <p:nvPr/>
        </p:nvPicPr>
        <p:blipFill>
          <a:blip r:embed="rId3"/>
          <a:stretch>
            <a:fillRect/>
          </a:stretch>
        </p:blipFill>
        <p:spPr>
          <a:xfrm>
            <a:off x="1333254" y="2373684"/>
            <a:ext cx="9173497" cy="3532588"/>
          </a:xfrm>
          <a:prstGeom prst="rect">
            <a:avLst/>
          </a:prstGeom>
        </p:spPr>
      </p:pic>
    </p:spTree>
    <p:extLst>
      <p:ext uri="{BB962C8B-B14F-4D97-AF65-F5344CB8AC3E}">
        <p14:creationId xmlns:p14="http://schemas.microsoft.com/office/powerpoint/2010/main" val="4207476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the result of the little experience conducted, it is worthwhile to test the system-user prompt design with system prompt being in English (including the k-shot examples in Farsi) and the user prompt being the same.</a:t>
            </a:r>
          </a:p>
          <a:p>
            <a:r>
              <a:rPr lang="en-US" sz="1800" dirty="0"/>
              <a:t>In that case it is feasible to not repeat the instructions due to the better understanding of the model.</a:t>
            </a:r>
          </a:p>
        </p:txBody>
      </p:sp>
    </p:spTree>
    <p:extLst>
      <p:ext uri="{BB962C8B-B14F-4D97-AF65-F5344CB8AC3E}">
        <p14:creationId xmlns:p14="http://schemas.microsoft.com/office/powerpoint/2010/main" val="736721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for this part, we changed the code in  a way that accepts both roles of ‘user’ and ‘system’.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It should be mentioned that gemma2 doesn’t support any other role than ‘user’.</a:t>
            </a:r>
          </a:p>
        </p:txBody>
      </p:sp>
      <p:pic>
        <p:nvPicPr>
          <p:cNvPr id="5" name="Picture 4">
            <a:extLst>
              <a:ext uri="{FF2B5EF4-FFF2-40B4-BE49-F238E27FC236}">
                <a16:creationId xmlns:a16="http://schemas.microsoft.com/office/drawing/2014/main" id="{DD144E5C-C559-74C2-7F01-FB156F495AF7}"/>
              </a:ext>
            </a:extLst>
          </p:cNvPr>
          <p:cNvPicPr>
            <a:picLocks noChangeAspect="1"/>
          </p:cNvPicPr>
          <p:nvPr/>
        </p:nvPicPr>
        <p:blipFill>
          <a:blip r:embed="rId3"/>
          <a:stretch>
            <a:fillRect/>
          </a:stretch>
        </p:blipFill>
        <p:spPr>
          <a:xfrm>
            <a:off x="3040931" y="2479174"/>
            <a:ext cx="6110137" cy="2090310"/>
          </a:xfrm>
          <a:prstGeom prst="rect">
            <a:avLst/>
          </a:prstGeom>
        </p:spPr>
      </p:pic>
    </p:spTree>
    <p:extLst>
      <p:ext uri="{BB962C8B-B14F-4D97-AF65-F5344CB8AC3E}">
        <p14:creationId xmlns:p14="http://schemas.microsoft.com/office/powerpoint/2010/main" val="2844519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Moreover, we changed the system prompt to English and maintained the input and samples in Persian.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FDD82058-4F6F-FFE3-B171-1D06335A1947}"/>
              </a:ext>
            </a:extLst>
          </p:cNvPr>
          <p:cNvPicPr>
            <a:picLocks noChangeAspect="1"/>
          </p:cNvPicPr>
          <p:nvPr/>
        </p:nvPicPr>
        <p:blipFill>
          <a:blip r:embed="rId3"/>
          <a:stretch>
            <a:fillRect/>
          </a:stretch>
        </p:blipFill>
        <p:spPr>
          <a:xfrm>
            <a:off x="2061633" y="2256285"/>
            <a:ext cx="8068733" cy="4236590"/>
          </a:xfrm>
          <a:prstGeom prst="rect">
            <a:avLst/>
          </a:prstGeom>
        </p:spPr>
      </p:pic>
    </p:spTree>
    <p:extLst>
      <p:ext uri="{BB962C8B-B14F-4D97-AF65-F5344CB8AC3E}">
        <p14:creationId xmlns:p14="http://schemas.microsoft.com/office/powerpoint/2010/main" val="427512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shown figure illustrates the result for the first 400 samples with k=20 shot learning and in only title mode. </a:t>
            </a:r>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r>
              <a:rPr lang="en-US" sz="1800" dirty="0"/>
              <a:t>Here the ‘important’ and ‘not important’ labels are used.</a:t>
            </a:r>
          </a:p>
          <a:p>
            <a:endParaRPr lang="fa-IR" sz="1800" dirty="0"/>
          </a:p>
          <a:p>
            <a:endParaRPr lang="fa-IR" sz="1800" dirty="0"/>
          </a:p>
          <a:p>
            <a:endParaRPr lang="fa-IR" sz="1800" dirty="0"/>
          </a:p>
          <a:p>
            <a:endParaRPr lang="fa-IR" sz="1800" dirty="0"/>
          </a:p>
          <a:p>
            <a:endParaRPr lang="fa-IR" sz="1800" dirty="0"/>
          </a:p>
          <a:p>
            <a:endParaRPr lang="fa-IR" sz="1800" dirty="0"/>
          </a:p>
          <a:p>
            <a:pPr marL="0" indent="0">
              <a:buNone/>
            </a:pPr>
            <a:endParaRPr lang="fa-IR"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0A491E78-F363-BFC6-9806-107BA14804DC}"/>
              </a:ext>
            </a:extLst>
          </p:cNvPr>
          <p:cNvPicPr>
            <a:picLocks noChangeAspect="1"/>
          </p:cNvPicPr>
          <p:nvPr/>
        </p:nvPicPr>
        <p:blipFill>
          <a:blip r:embed="rId3"/>
          <a:stretch>
            <a:fillRect/>
          </a:stretch>
        </p:blipFill>
        <p:spPr>
          <a:xfrm>
            <a:off x="3561996" y="2586634"/>
            <a:ext cx="5068007" cy="2829320"/>
          </a:xfrm>
          <a:prstGeom prst="rect">
            <a:avLst/>
          </a:prstGeom>
        </p:spPr>
      </p:pic>
    </p:spTree>
    <p:extLst>
      <p:ext uri="{BB962C8B-B14F-4D97-AF65-F5344CB8AC3E}">
        <p14:creationId xmlns:p14="http://schemas.microsoft.com/office/powerpoint/2010/main" val="308459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In conclusion, it seems that both ‘system-user’ prompt design and using English system prompt result in better performance.</a:t>
            </a:r>
          </a:p>
          <a:p>
            <a:pPr lvl="1"/>
            <a:r>
              <a:rPr lang="en-US" sz="1400" dirty="0"/>
              <a:t>It is highly possible that the model has better reasoning power in English rather than Persian.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pPr marL="0" indent="0">
              <a:buNone/>
            </a:pPr>
            <a:endParaRPr lang="fa-IR"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904095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In further step, we changed the labels to ‘0’ and ‘1’s and here is the results.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As we can see there are fewer ‘1’ label predicted hence the overall f1-score saw a increase.</a:t>
            </a:r>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endParaRPr lang="fa-IR" sz="1800" dirty="0"/>
          </a:p>
          <a:p>
            <a:pPr marL="0" indent="0">
              <a:buNone/>
            </a:pPr>
            <a:endParaRPr lang="fa-IR"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38893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752</TotalTime>
  <Words>3346</Words>
  <Application>Microsoft Office PowerPoint</Application>
  <PresentationFormat>Widescreen</PresentationFormat>
  <Paragraphs>1113</Paragraphs>
  <Slides>72</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prompt</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vt:lpstr>
      <vt:lpstr>Symbol Tuning Gemma-7b-it</vt:lpstr>
      <vt:lpstr>Symbol Tuning Gemma-7b-it Results</vt:lpstr>
      <vt:lpstr>Symbol Tuning Gemma-7b-it Results</vt:lpstr>
      <vt:lpstr>Symbol Tuning Gemma-7b-it Results</vt:lpstr>
      <vt:lpstr>Symbol Tuning Gemma-7b-it</vt:lpstr>
      <vt:lpstr>Symbol Tuning Gemma-7b-it</vt:lpstr>
      <vt:lpstr>Symbol Tuning Gemma-7b-it</vt:lpstr>
      <vt:lpstr>Symbol Tuning Gemma-7b-it</vt:lpstr>
      <vt:lpstr>Symbol Tuning Gemma-7b-it</vt:lpstr>
      <vt:lpstr>Symbol Tuning Gemma-7b-it Prompt</vt:lpstr>
      <vt:lpstr>Symbol Tuning Gemma-7b-it Prompt</vt:lpstr>
      <vt:lpstr>Symbol Tuning Gemma-7b-it Prompt</vt:lpstr>
      <vt:lpstr>Symbol Tuning Gemma-7b-it Prompt</vt:lpstr>
      <vt:lpstr>Symbol Tuning Gemma-7b-it</vt:lpstr>
      <vt:lpstr>Symbol Tuning Gemma-7b-it</vt:lpstr>
      <vt:lpstr>Symbol Tuning Gemma-7b-it</vt:lpstr>
      <vt:lpstr>System-User Prompt Design</vt:lpstr>
      <vt:lpstr>System-User Prompt Design</vt:lpstr>
      <vt:lpstr>System-User Prompt Design</vt:lpstr>
      <vt:lpstr>System-User Prompt Design</vt:lpstr>
      <vt:lpstr>System-User Prompt Design</vt:lpstr>
      <vt:lpstr>System-User Prompt Design</vt:lpstr>
      <vt:lpstr>System-User Prompt Results</vt:lpstr>
      <vt:lpstr>System-User Prompt Results</vt:lpstr>
      <vt:lpstr>System-User Prompt Results</vt:lpstr>
      <vt:lpstr>System-User Prompt Results</vt:lpstr>
      <vt:lpstr>System-User Prompt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136</cp:revision>
  <dcterms:created xsi:type="dcterms:W3CDTF">2024-07-06T06:55:27Z</dcterms:created>
  <dcterms:modified xsi:type="dcterms:W3CDTF">2024-08-24T13:13:42Z</dcterms:modified>
</cp:coreProperties>
</file>