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6" r:id="rId2"/>
    <p:sldId id="277"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6288" autoAdjust="0"/>
  </p:normalViewPr>
  <p:slideViewPr>
    <p:cSldViewPr snapToGrid="0">
      <p:cViewPr varScale="1">
        <p:scale>
          <a:sx n="109" d="100"/>
          <a:sy n="109"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96</c:v>
                </c:pt>
                <c:pt idx="1">
                  <c:v>63</c:v>
                </c:pt>
                <c:pt idx="2">
                  <c:v>58</c:v>
                </c:pt>
                <c:pt idx="3">
                  <c:v>54</c:v>
                </c:pt>
                <c:pt idx="4">
                  <c:v>47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5</c:v>
                </c:pt>
                <c:pt idx="1">
                  <c:v>38</c:v>
                </c:pt>
                <c:pt idx="2">
                  <c:v>43</c:v>
                </c:pt>
                <c:pt idx="3">
                  <c:v>47</c:v>
                </c:pt>
                <c:pt idx="4">
                  <c:v>54</c:v>
                </c:pt>
              </c:numCache>
            </c:numRef>
          </c:val>
          <c:smooth val="0"/>
          <c:extLst>
            <c:ext xmlns:c16="http://schemas.microsoft.com/office/drawing/2014/chart" uri="{C3380CC4-5D6E-409C-BE32-E72D297353CC}">
              <c16:uniqueId val="{00000001-A6F0-438E-952C-4C0191585590}"/>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387</c:v>
                </c:pt>
                <c:pt idx="1">
                  <c:v>218</c:v>
                </c:pt>
                <c:pt idx="2">
                  <c:v>249</c:v>
                </c:pt>
                <c:pt idx="3">
                  <c:v>242</c:v>
                </c:pt>
                <c:pt idx="4">
                  <c:v>188</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13</c:v>
                </c:pt>
                <c:pt idx="1">
                  <c:v>182</c:v>
                </c:pt>
                <c:pt idx="2">
                  <c:v>151</c:v>
                </c:pt>
                <c:pt idx="3">
                  <c:v>158</c:v>
                </c:pt>
                <c:pt idx="4">
                  <c:v>212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0.21</c:v>
                </c:pt>
                <c:pt idx="1">
                  <c:v>0.53</c:v>
                </c:pt>
                <c:pt idx="2">
                  <c:v>0.49</c:v>
                </c:pt>
                <c:pt idx="3">
                  <c:v>0.48</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0.69</c:v>
                </c:pt>
                <c:pt idx="2">
                  <c:v>0.78</c:v>
                </c:pt>
                <c:pt idx="3">
                  <c:v>0.71</c:v>
                </c:pt>
                <c:pt idx="4">
                  <c:v>0.61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0.32</c:v>
                </c:pt>
                <c:pt idx="1">
                  <c:v>0.36</c:v>
                </c:pt>
                <c:pt idx="2">
                  <c:v>0.37</c:v>
                </c:pt>
                <c:pt idx="3">
                  <c:v>0.34</c:v>
                </c:pt>
                <c:pt idx="4">
                  <c:v>0.35</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1121</c:v>
                </c:pt>
                <c:pt idx="1">
                  <c:v>609</c:v>
                </c:pt>
                <c:pt idx="2">
                  <c:v>701</c:v>
                </c:pt>
                <c:pt idx="3">
                  <c:v>711</c:v>
                </c:pt>
                <c:pt idx="4">
                  <c:v>537</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40</c:v>
                </c:pt>
                <c:pt idx="1">
                  <c:v>552</c:v>
                </c:pt>
                <c:pt idx="2">
                  <c:v>460</c:v>
                </c:pt>
                <c:pt idx="3">
                  <c:v>450</c:v>
                </c:pt>
                <c:pt idx="4">
                  <c:v>624</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196</c:v>
                </c:pt>
                <c:pt idx="1">
                  <c:v>196</c:v>
                </c:pt>
                <c:pt idx="2">
                  <c:v>196</c:v>
                </c:pt>
                <c:pt idx="3">
                  <c:v>196</c:v>
                </c:pt>
                <c:pt idx="4">
                  <c:v>196</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0.19</c:v>
                </c:pt>
                <c:pt idx="1">
                  <c:v>0.53</c:v>
                </c:pt>
                <c:pt idx="2">
                  <c:v>0.49</c:v>
                </c:pt>
                <c:pt idx="3">
                  <c:v>0.46</c:v>
                </c:pt>
                <c:pt idx="4">
                  <c:v>0.57999999999999996</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0.97</c:v>
                </c:pt>
                <c:pt idx="1">
                  <c:v>0.67</c:v>
                </c:pt>
                <c:pt idx="2">
                  <c:v>0.77</c:v>
                </c:pt>
                <c:pt idx="3">
                  <c:v>0.73</c:v>
                </c:pt>
                <c:pt idx="4">
                  <c:v>0.62</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0.28000000000000003</c:v>
                </c:pt>
                <c:pt idx="1">
                  <c:v>0.32</c:v>
                </c:pt>
                <c:pt idx="2">
                  <c:v>0.33</c:v>
                </c:pt>
                <c:pt idx="3">
                  <c:v>0.31</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Number of Labels Generated Compression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 of '58' Label</c:v>
                </c:pt>
              </c:strCache>
            </c:strRef>
          </c:tx>
          <c:spPr>
            <a:ln w="28575" cap="rnd">
              <a:solidFill>
                <a:schemeClr val="accent1"/>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General</c:formatCode>
                <c:ptCount val="5"/>
                <c:pt idx="0">
                  <c:v>363</c:v>
                </c:pt>
                <c:pt idx="1">
                  <c:v>293</c:v>
                </c:pt>
                <c:pt idx="2">
                  <c:v>249</c:v>
                </c:pt>
                <c:pt idx="3">
                  <c:v>202</c:v>
                </c:pt>
                <c:pt idx="4">
                  <c:v>180</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 of '47' Labels</c:v>
                </c:pt>
              </c:strCache>
            </c:strRef>
          </c:tx>
          <c:spPr>
            <a:ln w="28575" cap="rnd">
              <a:solidFill>
                <a:schemeClr val="accent2"/>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General</c:formatCode>
                <c:ptCount val="5"/>
                <c:pt idx="0">
                  <c:v>38</c:v>
                </c:pt>
                <c:pt idx="1">
                  <c:v>108</c:v>
                </c:pt>
                <c:pt idx="2">
                  <c:v>152</c:v>
                </c:pt>
                <c:pt idx="3">
                  <c:v>199</c:v>
                </c:pt>
                <c:pt idx="4">
                  <c:v>221</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 of '1' True Labels</c:v>
                </c:pt>
              </c:strCache>
            </c:strRef>
          </c:tx>
          <c:spPr>
            <a:ln w="28575" cap="rnd">
              <a:solidFill>
                <a:schemeClr val="accent3"/>
              </a:solidFill>
              <a:prstDash val="sysDash"/>
              <a:round/>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General</c:formatCode>
                <c:ptCount val="5"/>
                <c:pt idx="0">
                  <c:v>77</c:v>
                </c:pt>
                <c:pt idx="1">
                  <c:v>77</c:v>
                </c:pt>
                <c:pt idx="2">
                  <c:v>77</c:v>
                </c:pt>
                <c:pt idx="3">
                  <c:v>77</c:v>
                </c:pt>
                <c:pt idx="4">
                  <c:v>77</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4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600" i="1" dirty="0"/>
              <a:t>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Sheet1!$B$1</c:f>
              <c:strCache>
                <c:ptCount val="1"/>
                <c:pt idx="0">
                  <c:v>Accuracy</c:v>
                </c:pt>
              </c:strCache>
            </c:strRef>
          </c:tx>
          <c:spPr>
            <a:ln w="28575" cap="rnd">
              <a:solidFill>
                <a:schemeClr val="accent5">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Sheet1!$B$2:$B$6</c:f>
              <c:numCache>
                <c:formatCode>0%</c:formatCode>
                <c:ptCount val="5"/>
                <c:pt idx="0">
                  <c:v>0.27</c:v>
                </c:pt>
                <c:pt idx="1">
                  <c:v>0.41</c:v>
                </c:pt>
                <c:pt idx="2">
                  <c:v>0.46</c:v>
                </c:pt>
                <c:pt idx="3">
                  <c:v>0.57999999999999996</c:v>
                </c:pt>
                <c:pt idx="4">
                  <c:v>0.56999999999999995</c:v>
                </c:pt>
              </c:numCache>
            </c:numRef>
          </c:val>
          <c:smooth val="0"/>
          <c:extLst>
            <c:ext xmlns:c16="http://schemas.microsoft.com/office/drawing/2014/chart" uri="{C3380CC4-5D6E-409C-BE32-E72D297353CC}">
              <c16:uniqueId val="{00000000-A6F0-438E-952C-4C0191585590}"/>
            </c:ext>
          </c:extLst>
        </c:ser>
        <c:ser>
          <c:idx val="1"/>
          <c:order val="1"/>
          <c:tx>
            <c:strRef>
              <c:f>Sheet1!$C$1</c:f>
              <c:strCache>
                <c:ptCount val="1"/>
                <c:pt idx="0">
                  <c:v>Recall</c:v>
                </c:pt>
              </c:strCache>
            </c:strRef>
          </c:tx>
          <c:spPr>
            <a:ln w="28575" cap="rnd">
              <a:solidFill>
                <a:schemeClr val="accent1">
                  <a:lumMod val="60000"/>
                  <a:lumOff val="40000"/>
                </a:schemeClr>
              </a:solidFill>
              <a:round/>
            </a:ln>
            <a:effectLst/>
          </c:spPr>
          <c:marker>
            <c:symbol val="none"/>
          </c:marker>
          <c:cat>
            <c:strRef>
              <c:f>Sheet1!$A$2:$A$6</c:f>
              <c:strCache>
                <c:ptCount val="5"/>
                <c:pt idx="0">
                  <c:v>k = 0</c:v>
                </c:pt>
                <c:pt idx="1">
                  <c:v>k = 1</c:v>
                </c:pt>
                <c:pt idx="2">
                  <c:v>k = 5</c:v>
                </c:pt>
                <c:pt idx="3">
                  <c:v>k = 20</c:v>
                </c:pt>
                <c:pt idx="4">
                  <c:v>k = 50</c:v>
                </c:pt>
              </c:strCache>
            </c:strRef>
          </c:cat>
          <c:val>
            <c:numRef>
              <c:f>Sheet1!$C$2:$C$6</c:f>
              <c:numCache>
                <c:formatCode>0%</c:formatCode>
                <c:ptCount val="5"/>
                <c:pt idx="0">
                  <c:v>0.95</c:v>
                </c:pt>
                <c:pt idx="1">
                  <c:v>0.86</c:v>
                </c:pt>
                <c:pt idx="2">
                  <c:v>0.71</c:v>
                </c:pt>
                <c:pt idx="3">
                  <c:v>0.69</c:v>
                </c:pt>
                <c:pt idx="4">
                  <c:v>0.56000000000000005</c:v>
                </c:pt>
              </c:numCache>
            </c:numRef>
          </c:val>
          <c:smooth val="0"/>
          <c:extLst>
            <c:ext xmlns:c16="http://schemas.microsoft.com/office/drawing/2014/chart" uri="{C3380CC4-5D6E-409C-BE32-E72D297353CC}">
              <c16:uniqueId val="{00000001-A6F0-438E-952C-4C0191585590}"/>
            </c:ext>
          </c:extLst>
        </c:ser>
        <c:ser>
          <c:idx val="2"/>
          <c:order val="2"/>
          <c:tx>
            <c:strRef>
              <c:f>Sheet1!$D$1</c:f>
              <c:strCache>
                <c:ptCount val="1"/>
                <c:pt idx="0">
                  <c:v>F1-Score</c:v>
                </c:pt>
              </c:strCache>
            </c:strRef>
          </c:tx>
          <c:spPr>
            <a:ln w="28575" cap="rnd" cmpd="sng">
              <a:solidFill>
                <a:schemeClr val="accent6">
                  <a:lumMod val="75000"/>
                </a:schemeClr>
              </a:solidFill>
              <a:prstDash val="solid"/>
              <a:round/>
              <a:headEnd type="none"/>
              <a:tailEnd type="none"/>
            </a:ln>
            <a:effectLst/>
          </c:spPr>
          <c:marker>
            <c:symbol val="none"/>
          </c:marker>
          <c:cat>
            <c:strRef>
              <c:f>Sheet1!$A$2:$A$6</c:f>
              <c:strCache>
                <c:ptCount val="5"/>
                <c:pt idx="0">
                  <c:v>k = 0</c:v>
                </c:pt>
                <c:pt idx="1">
                  <c:v>k = 1</c:v>
                </c:pt>
                <c:pt idx="2">
                  <c:v>k = 5</c:v>
                </c:pt>
                <c:pt idx="3">
                  <c:v>k = 20</c:v>
                </c:pt>
                <c:pt idx="4">
                  <c:v>k = 50</c:v>
                </c:pt>
              </c:strCache>
            </c:strRef>
          </c:cat>
          <c:val>
            <c:numRef>
              <c:f>Sheet1!$D$2:$D$6</c:f>
              <c:numCache>
                <c:formatCode>0%</c:formatCode>
                <c:ptCount val="5"/>
                <c:pt idx="0">
                  <c:v>0.33</c:v>
                </c:pt>
                <c:pt idx="1">
                  <c:v>0.36</c:v>
                </c:pt>
                <c:pt idx="2">
                  <c:v>0.34</c:v>
                </c:pt>
                <c:pt idx="3">
                  <c:v>0.38</c:v>
                </c:pt>
                <c:pt idx="4">
                  <c:v>0.33</c:v>
                </c:pt>
              </c:numCache>
            </c:numRef>
          </c:val>
          <c:smooth val="0"/>
          <c:extLst>
            <c:ext xmlns:c16="http://schemas.microsoft.com/office/drawing/2014/chart" uri="{C3380CC4-5D6E-409C-BE32-E72D297353CC}">
              <c16:uniqueId val="{00000001-D87E-4EE7-8C6E-AA19262E9FD8}"/>
            </c:ext>
          </c:extLst>
        </c:ser>
        <c:dLbls>
          <c:showLegendKey val="0"/>
          <c:showVal val="0"/>
          <c:showCatName val="0"/>
          <c:showSerName val="0"/>
          <c:showPercent val="0"/>
          <c:showBubbleSize val="0"/>
        </c:dLbls>
        <c:smooth val="0"/>
        <c:axId val="1064535471"/>
        <c:axId val="1064525391"/>
      </c:lineChart>
      <c:catAx>
        <c:axId val="106453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25391"/>
        <c:crosses val="autoZero"/>
        <c:auto val="1"/>
        <c:lblAlgn val="ctr"/>
        <c:lblOffset val="100"/>
        <c:noMultiLvlLbl val="0"/>
      </c:catAx>
      <c:valAx>
        <c:axId val="106452539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064535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4D55-0F48-48F2-8B8B-CD81BA2373CB}" type="datetimeFigureOut">
              <a:rPr lang="en-US" smtClean="0"/>
              <a:t>12-Aug-24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A7109-D3E0-47BA-A045-9A99591D35D8}" type="slidenum">
              <a:rPr lang="en-US" smtClean="0"/>
              <a:t>‹#›</a:t>
            </a:fld>
            <a:endParaRPr lang="en-US"/>
          </a:p>
        </p:txBody>
      </p:sp>
    </p:spTree>
    <p:extLst>
      <p:ext uri="{BB962C8B-B14F-4D97-AF65-F5344CB8AC3E}">
        <p14:creationId xmlns:p14="http://schemas.microsoft.com/office/powerpoint/2010/main" val="164593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a:t>
            </a:fld>
            <a:endParaRPr lang="en-US"/>
          </a:p>
        </p:txBody>
      </p:sp>
    </p:spTree>
    <p:extLst>
      <p:ext uri="{BB962C8B-B14F-4D97-AF65-F5344CB8AC3E}">
        <p14:creationId xmlns:p14="http://schemas.microsoft.com/office/powerpoint/2010/main" val="294851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11</a:t>
            </a:fld>
            <a:endParaRPr lang="en-US"/>
          </a:p>
        </p:txBody>
      </p:sp>
    </p:spTree>
    <p:extLst>
      <p:ext uri="{BB962C8B-B14F-4D97-AF65-F5344CB8AC3E}">
        <p14:creationId xmlns:p14="http://schemas.microsoft.com/office/powerpoint/2010/main" val="1067076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12</a:t>
            </a:fld>
            <a:endParaRPr lang="en-US"/>
          </a:p>
        </p:txBody>
      </p:sp>
    </p:spTree>
    <p:extLst>
      <p:ext uri="{BB962C8B-B14F-4D97-AF65-F5344CB8AC3E}">
        <p14:creationId xmlns:p14="http://schemas.microsoft.com/office/powerpoint/2010/main" val="42508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13</a:t>
            </a:fld>
            <a:endParaRPr lang="en-US"/>
          </a:p>
        </p:txBody>
      </p:sp>
    </p:spTree>
    <p:extLst>
      <p:ext uri="{BB962C8B-B14F-4D97-AF65-F5344CB8AC3E}">
        <p14:creationId xmlns:p14="http://schemas.microsoft.com/office/powerpoint/2010/main" val="1906514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14</a:t>
            </a:fld>
            <a:endParaRPr lang="en-US"/>
          </a:p>
        </p:txBody>
      </p:sp>
    </p:spTree>
    <p:extLst>
      <p:ext uri="{BB962C8B-B14F-4D97-AF65-F5344CB8AC3E}">
        <p14:creationId xmlns:p14="http://schemas.microsoft.com/office/powerpoint/2010/main" val="297502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15</a:t>
            </a:fld>
            <a:endParaRPr lang="en-US"/>
          </a:p>
        </p:txBody>
      </p:sp>
    </p:spTree>
    <p:extLst>
      <p:ext uri="{BB962C8B-B14F-4D97-AF65-F5344CB8AC3E}">
        <p14:creationId xmlns:p14="http://schemas.microsoft.com/office/powerpoint/2010/main" val="3610469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16</a:t>
            </a:fld>
            <a:endParaRPr lang="en-US"/>
          </a:p>
        </p:txBody>
      </p:sp>
    </p:spTree>
    <p:extLst>
      <p:ext uri="{BB962C8B-B14F-4D97-AF65-F5344CB8AC3E}">
        <p14:creationId xmlns:p14="http://schemas.microsoft.com/office/powerpoint/2010/main" val="10379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17</a:t>
            </a:fld>
            <a:endParaRPr lang="en-US"/>
          </a:p>
        </p:txBody>
      </p:sp>
    </p:spTree>
    <p:extLst>
      <p:ext uri="{BB962C8B-B14F-4D97-AF65-F5344CB8AC3E}">
        <p14:creationId xmlns:p14="http://schemas.microsoft.com/office/powerpoint/2010/main" val="3062556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18</a:t>
            </a:fld>
            <a:endParaRPr lang="en-US"/>
          </a:p>
        </p:txBody>
      </p:sp>
    </p:spTree>
    <p:extLst>
      <p:ext uri="{BB962C8B-B14F-4D97-AF65-F5344CB8AC3E}">
        <p14:creationId xmlns:p14="http://schemas.microsoft.com/office/powerpoint/2010/main" val="424547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19</a:t>
            </a:fld>
            <a:endParaRPr lang="en-US"/>
          </a:p>
        </p:txBody>
      </p:sp>
    </p:spTree>
    <p:extLst>
      <p:ext uri="{BB962C8B-B14F-4D97-AF65-F5344CB8AC3E}">
        <p14:creationId xmlns:p14="http://schemas.microsoft.com/office/powerpoint/2010/main" val="90886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20</a:t>
            </a:fld>
            <a:endParaRPr lang="en-US"/>
          </a:p>
        </p:txBody>
      </p:sp>
    </p:spTree>
    <p:extLst>
      <p:ext uri="{BB962C8B-B14F-4D97-AF65-F5344CB8AC3E}">
        <p14:creationId xmlns:p14="http://schemas.microsoft.com/office/powerpoint/2010/main" val="411983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a:t>
            </a:fld>
            <a:endParaRPr lang="en-US"/>
          </a:p>
        </p:txBody>
      </p:sp>
    </p:spTree>
    <p:extLst>
      <p:ext uri="{BB962C8B-B14F-4D97-AF65-F5344CB8AC3E}">
        <p14:creationId xmlns:p14="http://schemas.microsoft.com/office/powerpoint/2010/main" val="378859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21</a:t>
            </a:fld>
            <a:endParaRPr lang="en-US"/>
          </a:p>
        </p:txBody>
      </p:sp>
    </p:spTree>
    <p:extLst>
      <p:ext uri="{BB962C8B-B14F-4D97-AF65-F5344CB8AC3E}">
        <p14:creationId xmlns:p14="http://schemas.microsoft.com/office/powerpoint/2010/main" val="1485252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22</a:t>
            </a:fld>
            <a:endParaRPr lang="en-US"/>
          </a:p>
        </p:txBody>
      </p:sp>
    </p:spTree>
    <p:extLst>
      <p:ext uri="{BB962C8B-B14F-4D97-AF65-F5344CB8AC3E}">
        <p14:creationId xmlns:p14="http://schemas.microsoft.com/office/powerpoint/2010/main" val="1036090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23</a:t>
            </a:fld>
            <a:endParaRPr lang="en-US"/>
          </a:p>
        </p:txBody>
      </p:sp>
    </p:spTree>
    <p:extLst>
      <p:ext uri="{BB962C8B-B14F-4D97-AF65-F5344CB8AC3E}">
        <p14:creationId xmlns:p14="http://schemas.microsoft.com/office/powerpoint/2010/main" val="1087351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24</a:t>
            </a:fld>
            <a:endParaRPr lang="en-US"/>
          </a:p>
        </p:txBody>
      </p:sp>
    </p:spTree>
    <p:extLst>
      <p:ext uri="{BB962C8B-B14F-4D97-AF65-F5344CB8AC3E}">
        <p14:creationId xmlns:p14="http://schemas.microsoft.com/office/powerpoint/2010/main" val="856756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25</a:t>
            </a:fld>
            <a:endParaRPr lang="en-US"/>
          </a:p>
        </p:txBody>
      </p:sp>
    </p:spTree>
    <p:extLst>
      <p:ext uri="{BB962C8B-B14F-4D97-AF65-F5344CB8AC3E}">
        <p14:creationId xmlns:p14="http://schemas.microsoft.com/office/powerpoint/2010/main" val="3726326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26</a:t>
            </a:fld>
            <a:endParaRPr lang="en-US"/>
          </a:p>
        </p:txBody>
      </p:sp>
    </p:spTree>
    <p:extLst>
      <p:ext uri="{BB962C8B-B14F-4D97-AF65-F5344CB8AC3E}">
        <p14:creationId xmlns:p14="http://schemas.microsoft.com/office/powerpoint/2010/main" val="7995418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27</a:t>
            </a:fld>
            <a:endParaRPr lang="en-US"/>
          </a:p>
        </p:txBody>
      </p:sp>
    </p:spTree>
    <p:extLst>
      <p:ext uri="{BB962C8B-B14F-4D97-AF65-F5344CB8AC3E}">
        <p14:creationId xmlns:p14="http://schemas.microsoft.com/office/powerpoint/2010/main" val="134747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28</a:t>
            </a:fld>
            <a:endParaRPr lang="en-US"/>
          </a:p>
        </p:txBody>
      </p:sp>
    </p:spTree>
    <p:extLst>
      <p:ext uri="{BB962C8B-B14F-4D97-AF65-F5344CB8AC3E}">
        <p14:creationId xmlns:p14="http://schemas.microsoft.com/office/powerpoint/2010/main" val="692364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29</a:t>
            </a:fld>
            <a:endParaRPr lang="en-US"/>
          </a:p>
        </p:txBody>
      </p:sp>
    </p:spTree>
    <p:extLst>
      <p:ext uri="{BB962C8B-B14F-4D97-AF65-F5344CB8AC3E}">
        <p14:creationId xmlns:p14="http://schemas.microsoft.com/office/powerpoint/2010/main" val="181279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30</a:t>
            </a:fld>
            <a:endParaRPr lang="en-US"/>
          </a:p>
        </p:txBody>
      </p:sp>
    </p:spTree>
    <p:extLst>
      <p:ext uri="{BB962C8B-B14F-4D97-AF65-F5344CB8AC3E}">
        <p14:creationId xmlns:p14="http://schemas.microsoft.com/office/powerpoint/2010/main" val="111207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a:t>
            </a:fld>
            <a:endParaRPr lang="en-US"/>
          </a:p>
        </p:txBody>
      </p:sp>
    </p:spTree>
    <p:extLst>
      <p:ext uri="{BB962C8B-B14F-4D97-AF65-F5344CB8AC3E}">
        <p14:creationId xmlns:p14="http://schemas.microsoft.com/office/powerpoint/2010/main" val="1156448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31</a:t>
            </a:fld>
            <a:endParaRPr lang="en-US"/>
          </a:p>
        </p:txBody>
      </p:sp>
    </p:spTree>
    <p:extLst>
      <p:ext uri="{BB962C8B-B14F-4D97-AF65-F5344CB8AC3E}">
        <p14:creationId xmlns:p14="http://schemas.microsoft.com/office/powerpoint/2010/main" val="1856160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32</a:t>
            </a:fld>
            <a:endParaRPr lang="en-US"/>
          </a:p>
        </p:txBody>
      </p:sp>
    </p:spTree>
    <p:extLst>
      <p:ext uri="{BB962C8B-B14F-4D97-AF65-F5344CB8AC3E}">
        <p14:creationId xmlns:p14="http://schemas.microsoft.com/office/powerpoint/2010/main" val="1910469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33</a:t>
            </a:fld>
            <a:endParaRPr lang="en-US"/>
          </a:p>
        </p:txBody>
      </p:sp>
    </p:spTree>
    <p:extLst>
      <p:ext uri="{BB962C8B-B14F-4D97-AF65-F5344CB8AC3E}">
        <p14:creationId xmlns:p14="http://schemas.microsoft.com/office/powerpoint/2010/main" val="20330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34</a:t>
            </a:fld>
            <a:endParaRPr lang="en-US"/>
          </a:p>
        </p:txBody>
      </p:sp>
    </p:spTree>
    <p:extLst>
      <p:ext uri="{BB962C8B-B14F-4D97-AF65-F5344CB8AC3E}">
        <p14:creationId xmlns:p14="http://schemas.microsoft.com/office/powerpoint/2010/main" val="256062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35</a:t>
            </a:fld>
            <a:endParaRPr lang="en-US"/>
          </a:p>
        </p:txBody>
      </p:sp>
    </p:spTree>
    <p:extLst>
      <p:ext uri="{BB962C8B-B14F-4D97-AF65-F5344CB8AC3E}">
        <p14:creationId xmlns:p14="http://schemas.microsoft.com/office/powerpoint/2010/main" val="17613349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36</a:t>
            </a:fld>
            <a:endParaRPr lang="en-US"/>
          </a:p>
        </p:txBody>
      </p:sp>
    </p:spTree>
    <p:extLst>
      <p:ext uri="{BB962C8B-B14F-4D97-AF65-F5344CB8AC3E}">
        <p14:creationId xmlns:p14="http://schemas.microsoft.com/office/powerpoint/2010/main" val="26130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37</a:t>
            </a:fld>
            <a:endParaRPr lang="en-US"/>
          </a:p>
        </p:txBody>
      </p:sp>
    </p:spTree>
    <p:extLst>
      <p:ext uri="{BB962C8B-B14F-4D97-AF65-F5344CB8AC3E}">
        <p14:creationId xmlns:p14="http://schemas.microsoft.com/office/powerpoint/2010/main" val="418423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38</a:t>
            </a:fld>
            <a:endParaRPr lang="en-US"/>
          </a:p>
        </p:txBody>
      </p:sp>
    </p:spTree>
    <p:extLst>
      <p:ext uri="{BB962C8B-B14F-4D97-AF65-F5344CB8AC3E}">
        <p14:creationId xmlns:p14="http://schemas.microsoft.com/office/powerpoint/2010/main" val="28272045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39</a:t>
            </a:fld>
            <a:endParaRPr lang="en-US"/>
          </a:p>
        </p:txBody>
      </p:sp>
    </p:spTree>
    <p:extLst>
      <p:ext uri="{BB962C8B-B14F-4D97-AF65-F5344CB8AC3E}">
        <p14:creationId xmlns:p14="http://schemas.microsoft.com/office/powerpoint/2010/main" val="3882972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40</a:t>
            </a:fld>
            <a:endParaRPr lang="en-US"/>
          </a:p>
        </p:txBody>
      </p:sp>
    </p:spTree>
    <p:extLst>
      <p:ext uri="{BB962C8B-B14F-4D97-AF65-F5344CB8AC3E}">
        <p14:creationId xmlns:p14="http://schemas.microsoft.com/office/powerpoint/2010/main" val="353275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5</a:t>
            </a:fld>
            <a:endParaRPr lang="en-US"/>
          </a:p>
        </p:txBody>
      </p:sp>
    </p:spTree>
    <p:extLst>
      <p:ext uri="{BB962C8B-B14F-4D97-AF65-F5344CB8AC3E}">
        <p14:creationId xmlns:p14="http://schemas.microsoft.com/office/powerpoint/2010/main" val="1860356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41</a:t>
            </a:fld>
            <a:endParaRPr lang="en-US"/>
          </a:p>
        </p:txBody>
      </p:sp>
    </p:spTree>
    <p:extLst>
      <p:ext uri="{BB962C8B-B14F-4D97-AF65-F5344CB8AC3E}">
        <p14:creationId xmlns:p14="http://schemas.microsoft.com/office/powerpoint/2010/main" val="3785722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42</a:t>
            </a:fld>
            <a:endParaRPr lang="en-US"/>
          </a:p>
        </p:txBody>
      </p:sp>
    </p:spTree>
    <p:extLst>
      <p:ext uri="{BB962C8B-B14F-4D97-AF65-F5344CB8AC3E}">
        <p14:creationId xmlns:p14="http://schemas.microsoft.com/office/powerpoint/2010/main" val="16083284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43</a:t>
            </a:fld>
            <a:endParaRPr lang="en-US"/>
          </a:p>
        </p:txBody>
      </p:sp>
    </p:spTree>
    <p:extLst>
      <p:ext uri="{BB962C8B-B14F-4D97-AF65-F5344CB8AC3E}">
        <p14:creationId xmlns:p14="http://schemas.microsoft.com/office/powerpoint/2010/main" val="1471582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44</a:t>
            </a:fld>
            <a:endParaRPr lang="en-US"/>
          </a:p>
        </p:txBody>
      </p:sp>
    </p:spTree>
    <p:extLst>
      <p:ext uri="{BB962C8B-B14F-4D97-AF65-F5344CB8AC3E}">
        <p14:creationId xmlns:p14="http://schemas.microsoft.com/office/powerpoint/2010/main" val="382361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45</a:t>
            </a:fld>
            <a:endParaRPr lang="en-US"/>
          </a:p>
        </p:txBody>
      </p:sp>
    </p:spTree>
    <p:extLst>
      <p:ext uri="{BB962C8B-B14F-4D97-AF65-F5344CB8AC3E}">
        <p14:creationId xmlns:p14="http://schemas.microsoft.com/office/powerpoint/2010/main" val="4039873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46</a:t>
            </a:fld>
            <a:endParaRPr lang="en-US"/>
          </a:p>
        </p:txBody>
      </p:sp>
    </p:spTree>
    <p:extLst>
      <p:ext uri="{BB962C8B-B14F-4D97-AF65-F5344CB8AC3E}">
        <p14:creationId xmlns:p14="http://schemas.microsoft.com/office/powerpoint/2010/main" val="23365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6</a:t>
            </a:fld>
            <a:endParaRPr lang="en-US"/>
          </a:p>
        </p:txBody>
      </p:sp>
    </p:spTree>
    <p:extLst>
      <p:ext uri="{BB962C8B-B14F-4D97-AF65-F5344CB8AC3E}">
        <p14:creationId xmlns:p14="http://schemas.microsoft.com/office/powerpoint/2010/main" val="135483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7</a:t>
            </a:fld>
            <a:endParaRPr lang="en-US"/>
          </a:p>
        </p:txBody>
      </p:sp>
    </p:spTree>
    <p:extLst>
      <p:ext uri="{BB962C8B-B14F-4D97-AF65-F5344CB8AC3E}">
        <p14:creationId xmlns:p14="http://schemas.microsoft.com/office/powerpoint/2010/main" val="255579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8</a:t>
            </a:fld>
            <a:endParaRPr lang="en-US"/>
          </a:p>
        </p:txBody>
      </p:sp>
    </p:spTree>
    <p:extLst>
      <p:ext uri="{BB962C8B-B14F-4D97-AF65-F5344CB8AC3E}">
        <p14:creationId xmlns:p14="http://schemas.microsoft.com/office/powerpoint/2010/main" val="353731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9</a:t>
            </a:fld>
            <a:endParaRPr lang="en-US"/>
          </a:p>
        </p:txBody>
      </p:sp>
    </p:spTree>
    <p:extLst>
      <p:ext uri="{BB962C8B-B14F-4D97-AF65-F5344CB8AC3E}">
        <p14:creationId xmlns:p14="http://schemas.microsoft.com/office/powerpoint/2010/main" val="2120742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4A7109-D3E0-47BA-A045-9A99591D35D8}" type="slidenum">
              <a:rPr lang="en-US" smtClean="0"/>
              <a:t>10</a:t>
            </a:fld>
            <a:endParaRPr lang="en-US"/>
          </a:p>
        </p:txBody>
      </p:sp>
    </p:spTree>
    <p:extLst>
      <p:ext uri="{BB962C8B-B14F-4D97-AF65-F5344CB8AC3E}">
        <p14:creationId xmlns:p14="http://schemas.microsoft.com/office/powerpoint/2010/main" val="310695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251E-B742-C4D8-82DC-FAE08DF9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743DA1-D530-713F-C81E-40A70A348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90B894-3E2F-DBD6-A1A5-55003E76084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C508BF91-3E35-8CD9-F21E-27F0CAD4C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C787C-83D1-9CEA-4416-B59C8FCFD5C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85557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B8F9-22B2-D622-EE05-1EB83E95C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15B40-284E-FF6D-54A6-A84E46934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9526E-13FD-B954-0F5E-C7F46F3BB3E4}"/>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9352190F-8518-FFFA-BED0-053BF5FC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C6912-B303-5E4F-4B33-9BC83A8E05B7}"/>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635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59EAA-5E97-DD6D-1106-A39BB0EF6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D886-7EAF-991C-9446-31E681F99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54BA-9E46-4C50-2046-8CF6A93DAA87}"/>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BF07E8E0-FA59-1103-E690-879FA6783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BAD3A-5FBA-F3E7-5557-FE78F9970B9C}"/>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162411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05FD-A103-38BA-2716-DC70E0DE6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4B4F-7013-1FC7-40D6-5A7937C0B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D2588-7FC0-3946-2294-A6DC1C41AC1D}"/>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9F81D1B9-7BC6-D4E5-5AB6-A5767FB04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0A8AC-8954-66A8-49E5-3EB17B389D18}"/>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4297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6724-69E9-26D7-9410-C941C22ED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5DAE-2153-4FFD-A6FD-D34726F08E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C629E0-D2FC-A98E-DE84-63B6CA1E4579}"/>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BAF11E1C-DBF2-706D-4346-5A881B88F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B8476-6C02-7865-B582-A5C4A4C0D950}"/>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0844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EAA9-81BE-994D-951D-760800B6F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7F9E3-7D07-8788-A7BC-285A59140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97D4F2-7BF5-746F-9274-C4A094502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81C7CC-A159-C9AF-BBE0-62AA433060CF}"/>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952207C2-6902-0FC5-BD5F-3C17A285A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0E20-20D9-1161-E71A-5985D7D56D1D}"/>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4967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B368-3CDB-9BA7-B166-B73BF543A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BA1057-E2DF-24AC-4FEC-D2EE241C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C83941-1C3F-1A57-41D4-C423D4673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DBF18A-CC36-56C4-670D-7A11BAB36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08852-2EBC-E4D1-EECD-634A2A85B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787A9-6C0B-B42E-51D7-F6EAA72F44EB}"/>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8" name="Footer Placeholder 7">
            <a:extLst>
              <a:ext uri="{FF2B5EF4-FFF2-40B4-BE49-F238E27FC236}">
                <a16:creationId xmlns:a16="http://schemas.microsoft.com/office/drawing/2014/main" id="{883E9F4A-BDA7-B032-51E1-889D6D8FC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39BA6F-A6D3-E008-FB45-774A5672BA02}"/>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233885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1ED5-CD6B-202E-2E96-15D42D4E1E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EE441-2B6E-233F-342A-FD9154A544BA}"/>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4" name="Footer Placeholder 3">
            <a:extLst>
              <a:ext uri="{FF2B5EF4-FFF2-40B4-BE49-F238E27FC236}">
                <a16:creationId xmlns:a16="http://schemas.microsoft.com/office/drawing/2014/main" id="{97C37471-CCBC-F8D0-F9FF-C0FAC7AB07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A2545-01E2-D78C-9D9E-56A8AE001759}"/>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38217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F6B9E-4AEA-506C-BE2F-9D639AC6D5BC}"/>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3" name="Footer Placeholder 2">
            <a:extLst>
              <a:ext uri="{FF2B5EF4-FFF2-40B4-BE49-F238E27FC236}">
                <a16:creationId xmlns:a16="http://schemas.microsoft.com/office/drawing/2014/main" id="{095D48FF-4C72-9E9F-50DC-2D8E55B2E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876FAD-EC6F-2759-EA12-4B2B970D62B6}"/>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02447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899A-0E69-599C-968A-6F7659085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FFDA0B-C15D-EB42-26FD-4D9A3A53A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1970A7-FF73-A357-8BE5-85A12857F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B8C84-985E-20D6-0A4D-56FA2D0B4C1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4A4321AB-D162-ABAA-2A3D-0B66D035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D0AB9-BE36-A4B2-D3CF-22E14BE75151}"/>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32163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CE1-BC30-0809-3FC9-FC225CB8D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035F5-27F4-8CF3-7B23-A98D2405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5C78C-0FB3-14BB-89A3-08237BCB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F53D4-3CA5-A27B-2438-9B19ABAB013E}"/>
              </a:ext>
            </a:extLst>
          </p:cNvPr>
          <p:cNvSpPr>
            <a:spLocks noGrp="1"/>
          </p:cNvSpPr>
          <p:nvPr>
            <p:ph type="dt" sz="half" idx="10"/>
          </p:nvPr>
        </p:nvSpPr>
        <p:spPr/>
        <p:txBody>
          <a:bodyPr/>
          <a:lstStyle/>
          <a:p>
            <a:fld id="{B8959F3C-9879-4806-ADC7-BA321CD3F53D}" type="datetimeFigureOut">
              <a:rPr lang="en-US" smtClean="0"/>
              <a:t>12-Aug-24</a:t>
            </a:fld>
            <a:endParaRPr lang="en-US"/>
          </a:p>
        </p:txBody>
      </p:sp>
      <p:sp>
        <p:nvSpPr>
          <p:cNvPr id="6" name="Footer Placeholder 5">
            <a:extLst>
              <a:ext uri="{FF2B5EF4-FFF2-40B4-BE49-F238E27FC236}">
                <a16:creationId xmlns:a16="http://schemas.microsoft.com/office/drawing/2014/main" id="{07DF22B5-229E-060F-68A3-611984C3B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69A6D-776F-5EE0-1529-7948EBB33E4B}"/>
              </a:ext>
            </a:extLst>
          </p:cNvPr>
          <p:cNvSpPr>
            <a:spLocks noGrp="1"/>
          </p:cNvSpPr>
          <p:nvPr>
            <p:ph type="sldNum" sz="quarter" idx="12"/>
          </p:nvPr>
        </p:nvSpPr>
        <p:spPr/>
        <p:txBody>
          <a:bodyPr/>
          <a:lstStyle/>
          <a:p>
            <a:fld id="{CE7CEE70-2E53-4018-916E-1D2712E71878}" type="slidenum">
              <a:rPr lang="en-US" smtClean="0"/>
              <a:t>‹#›</a:t>
            </a:fld>
            <a:endParaRPr lang="en-US"/>
          </a:p>
        </p:txBody>
      </p:sp>
    </p:spTree>
    <p:extLst>
      <p:ext uri="{BB962C8B-B14F-4D97-AF65-F5344CB8AC3E}">
        <p14:creationId xmlns:p14="http://schemas.microsoft.com/office/powerpoint/2010/main" val="99118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23937-9B24-CF56-3474-6DF2591D6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5FAD9C-E585-6768-3CC6-B57ACF50E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2BE98-5434-6E1D-A584-610E1A74B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959F3C-9879-4806-ADC7-BA321CD3F53D}" type="datetimeFigureOut">
              <a:rPr lang="en-US" smtClean="0"/>
              <a:t>12-Aug-24</a:t>
            </a:fld>
            <a:endParaRPr lang="en-US"/>
          </a:p>
        </p:txBody>
      </p:sp>
      <p:sp>
        <p:nvSpPr>
          <p:cNvPr id="5" name="Footer Placeholder 4">
            <a:extLst>
              <a:ext uri="{FF2B5EF4-FFF2-40B4-BE49-F238E27FC236}">
                <a16:creationId xmlns:a16="http://schemas.microsoft.com/office/drawing/2014/main" id="{CB42CD8E-0D24-3BD6-0839-1BC74146A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A819C7-29F7-925B-8583-2C3F1E944F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7CEE70-2E53-4018-916E-1D2712E71878}" type="slidenum">
              <a:rPr lang="en-US" smtClean="0"/>
              <a:t>‹#›</a:t>
            </a:fld>
            <a:endParaRPr lang="en-US"/>
          </a:p>
        </p:txBody>
      </p:sp>
    </p:spTree>
    <p:extLst>
      <p:ext uri="{BB962C8B-B14F-4D97-AF65-F5344CB8AC3E}">
        <p14:creationId xmlns:p14="http://schemas.microsoft.com/office/powerpoint/2010/main" val="1383434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945-AF52-16F3-5BDC-451F163B10C6}"/>
              </a:ext>
            </a:extLst>
          </p:cNvPr>
          <p:cNvSpPr>
            <a:spLocks noGrp="1"/>
          </p:cNvSpPr>
          <p:nvPr>
            <p:ph type="ctrTitle"/>
          </p:nvPr>
        </p:nvSpPr>
        <p:spPr/>
        <p:txBody>
          <a:bodyPr/>
          <a:lstStyle/>
          <a:p>
            <a:r>
              <a:rPr lang="en-US" dirty="0"/>
              <a:t>Symbol Tuning Benchmark</a:t>
            </a:r>
          </a:p>
        </p:txBody>
      </p:sp>
    </p:spTree>
    <p:extLst>
      <p:ext uri="{BB962C8B-B14F-4D97-AF65-F5344CB8AC3E}">
        <p14:creationId xmlns:p14="http://schemas.microsoft.com/office/powerpoint/2010/main" val="289974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9683369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14%</a:t>
                      </a:r>
                    </a:p>
                  </a:txBody>
                  <a:tcPr/>
                </a:tc>
                <a:tc>
                  <a:txBody>
                    <a:bodyPr/>
                    <a:lstStyle/>
                    <a:p>
                      <a:pPr algn="ctr"/>
                      <a:r>
                        <a:rPr lang="en-US" b="0" dirty="0">
                          <a:latin typeface="Times New Roman" panose="02020603050405020304" pitchFamily="18" charset="0"/>
                          <a:cs typeface="Times New Roman" panose="02020603050405020304" pitchFamily="18" charset="0"/>
                        </a:rPr>
                        <a:t>93%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96</a:t>
                      </a:r>
                    </a:p>
                  </a:txBody>
                  <a:tcPr/>
                </a:tc>
                <a:tc>
                  <a:txBody>
                    <a:bodyPr/>
                    <a:lstStyle/>
                    <a:p>
                      <a:pPr algn="ctr"/>
                      <a:r>
                        <a:rPr lang="en-US" b="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5290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14930598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00450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2547323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16%</a:t>
                      </a:r>
                    </a:p>
                  </a:txBody>
                  <a:tcPr/>
                </a:tc>
                <a:tc>
                  <a:txBody>
                    <a:bodyPr/>
                    <a:lstStyle/>
                    <a:p>
                      <a:pPr algn="ctr"/>
                      <a:r>
                        <a:rPr lang="en-US" b="0" dirty="0">
                          <a:latin typeface="Times New Roman" panose="02020603050405020304" pitchFamily="18" charset="0"/>
                          <a:cs typeface="Times New Roman" panose="02020603050405020304" pitchFamily="18" charset="0"/>
                        </a:rPr>
                        <a:t>64%</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43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0249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81705920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15%</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21167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101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819253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55%</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47</a:t>
                      </a:r>
                    </a:p>
                  </a:txBody>
                  <a:tcPr/>
                </a:tc>
                <a:tc>
                  <a:txBody>
                    <a:bodyPr/>
                    <a:lstStyle/>
                    <a:p>
                      <a:pPr algn="ctr"/>
                      <a:r>
                        <a:rPr lang="en-US" b="0" dirty="0">
                          <a:latin typeface="Times New Roman" panose="02020603050405020304" pitchFamily="18" charset="0"/>
                          <a:cs typeface="Times New Roman" panose="02020603050405020304" pitchFamily="18" charset="0"/>
                        </a:rPr>
                        <a:t>54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317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89535914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320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feasible improvements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Possible future improvements:</a:t>
            </a:r>
          </a:p>
          <a:p>
            <a:pPr lvl="1"/>
            <a:r>
              <a:rPr lang="en-US" sz="1400" dirty="0"/>
              <a:t>Change the prompt: The problem observed here is that the prompt lacks a definition for ‘important’ news but details and definitions for ‘not important’ ones.</a:t>
            </a:r>
          </a:p>
          <a:p>
            <a:pPr lvl="1"/>
            <a:r>
              <a:rPr lang="en-US" sz="1400" dirty="0"/>
              <a:t>Changing the ‘important’ label to something that is harder to generate because our dataset is imbalanced, and we have little ‘important’ news compared to ‘not important’ ones. Therefore, it is logical to make the ‘important’ label harder to generate for the LLM model.</a:t>
            </a:r>
          </a:p>
          <a:p>
            <a:pPr lvl="1"/>
            <a:r>
              <a:rPr lang="en-US" sz="1400" dirty="0"/>
              <a:t>Including in the prompt that we have way less ‘important’ news than ‘not important’ ones; therefore, the model should be more sensitive and conservative in generating the ‘important’ label.</a:t>
            </a:r>
          </a:p>
          <a:p>
            <a:pPr lvl="1"/>
            <a:r>
              <a:rPr lang="en-US" sz="1400" dirty="0"/>
              <a:t>Including the chain of thoughts context with the examples provided in the prompt to make the decision for the model more logical and with more reasoning information.</a:t>
            </a:r>
          </a:p>
        </p:txBody>
      </p:sp>
    </p:spTree>
    <p:extLst>
      <p:ext uri="{BB962C8B-B14F-4D97-AF65-F5344CB8AC3E}">
        <p14:creationId xmlns:p14="http://schemas.microsoft.com/office/powerpoint/2010/main" val="60523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Here, we analyze the results achieved from the first 400 indices from our test dataset.</a:t>
            </a:r>
          </a:p>
          <a:p>
            <a:pPr lvl="1"/>
            <a:r>
              <a:rPr lang="en-US" sz="1400" dirty="0"/>
              <a:t>The number of total '1' labels is 77, and for '0' labels is 323.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1795117742"/>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601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The high percentage achieved by the model in recall metrics is due to mostly predicting '58' labels.</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42765911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387</a:t>
                      </a:r>
                    </a:p>
                  </a:txBody>
                  <a:tcPr/>
                </a:tc>
                <a:tc>
                  <a:txBody>
                    <a:bodyPr/>
                    <a:lstStyle/>
                    <a:p>
                      <a:pPr algn="ctr"/>
                      <a:r>
                        <a:rPr lang="en-US" b="0" dirty="0">
                          <a:latin typeface="Times New Roman" panose="02020603050405020304" pitchFamily="18" charset="0"/>
                          <a:cs typeface="Times New Roman" panose="02020603050405020304" pitchFamily="18" charset="0"/>
                        </a:rPr>
                        <a:t>13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1076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73698485"/>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218</a:t>
                      </a:r>
                    </a:p>
                  </a:txBody>
                  <a:tcPr/>
                </a:tc>
                <a:tc>
                  <a:txBody>
                    <a:bodyPr/>
                    <a:lstStyle/>
                    <a:p>
                      <a:pPr algn="ctr"/>
                      <a:r>
                        <a:rPr lang="en-US" b="0" dirty="0">
                          <a:latin typeface="Times New Roman" panose="02020603050405020304" pitchFamily="18" charset="0"/>
                          <a:cs typeface="Times New Roman" panose="02020603050405020304" pitchFamily="18" charset="0"/>
                        </a:rPr>
                        <a:t>182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44584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Change labels to numbers.</a:t>
            </a:r>
          </a:p>
          <a:p>
            <a:r>
              <a:rPr lang="en-US" sz="1800" dirty="0"/>
              <a:t>Trying to not mention anything related to ‘important’ or ‘not important’ tags in the prompt.</a:t>
            </a:r>
          </a:p>
        </p:txBody>
      </p:sp>
    </p:spTree>
    <p:extLst>
      <p:ext uri="{BB962C8B-B14F-4D97-AF65-F5344CB8AC3E}">
        <p14:creationId xmlns:p14="http://schemas.microsoft.com/office/powerpoint/2010/main" val="183567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f1-score reached!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86446450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78%</a:t>
                      </a:r>
                    </a:p>
                  </a:txBody>
                  <a:tcPr/>
                </a:tc>
                <a:tc>
                  <a:txBody>
                    <a:bodyPr/>
                    <a:lstStyle/>
                    <a:p>
                      <a:pPr algn="ctr"/>
                      <a:r>
                        <a:rPr lang="en-US" b="0" dirty="0">
                          <a:latin typeface="Times New Roman" panose="02020603050405020304" pitchFamily="18" charset="0"/>
                          <a:cs typeface="Times New Roman" panose="02020603050405020304" pitchFamily="18" charset="0"/>
                        </a:rPr>
                        <a:t>37%</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61329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955283882"/>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48%</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242</a:t>
                      </a:r>
                    </a:p>
                  </a:txBody>
                  <a:tcPr/>
                </a:tc>
                <a:tc>
                  <a:txBody>
                    <a:bodyPr/>
                    <a:lstStyle/>
                    <a:p>
                      <a:pPr algn="ctr"/>
                      <a:r>
                        <a:rPr lang="en-US" b="0" dirty="0">
                          <a:latin typeface="Times New Roman" panose="02020603050405020304" pitchFamily="18" charset="0"/>
                          <a:cs typeface="Times New Roman" panose="02020603050405020304" pitchFamily="18" charset="0"/>
                        </a:rPr>
                        <a:t>158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391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The shown results is for first 400 entities in test data.</a:t>
            </a:r>
          </a:p>
          <a:p>
            <a:r>
              <a:rPr lang="en-US" sz="1800" dirty="0"/>
              <a:t>Highest number of ’47’ predicted!</a:t>
            </a:r>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35865293"/>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Title</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25%</a:t>
                      </a:r>
                    </a:p>
                  </a:txBody>
                  <a:tcPr/>
                </a:tc>
                <a:tc>
                  <a:txBody>
                    <a:bodyPr/>
                    <a:lstStyle/>
                    <a:p>
                      <a:pPr algn="ctr"/>
                      <a:r>
                        <a:rPr lang="en-US" b="0" dirty="0">
                          <a:latin typeface="Times New Roman" panose="02020603050405020304" pitchFamily="18" charset="0"/>
                          <a:cs typeface="Times New Roman" panose="02020603050405020304" pitchFamily="18" charset="0"/>
                        </a:rPr>
                        <a:t>61%</a:t>
                      </a:r>
                    </a:p>
                  </a:txBody>
                  <a:tcPr/>
                </a:tc>
                <a:tc>
                  <a:txBody>
                    <a:bodyPr/>
                    <a:lstStyle/>
                    <a:p>
                      <a:pPr algn="ctr"/>
                      <a:r>
                        <a:rPr lang="en-US" b="0" dirty="0">
                          <a:latin typeface="Times New Roman" panose="02020603050405020304" pitchFamily="18" charset="0"/>
                          <a:cs typeface="Times New Roman" panose="02020603050405020304" pitchFamily="18" charset="0"/>
                        </a:rPr>
                        <a:t>35%</a:t>
                      </a:r>
                    </a:p>
                  </a:txBody>
                  <a:tcPr/>
                </a:tc>
                <a:tc>
                  <a:txBody>
                    <a:bodyPr/>
                    <a:lstStyle/>
                    <a:p>
                      <a:pPr algn="ctr"/>
                      <a:r>
                        <a:rPr lang="en-US" b="0" dirty="0">
                          <a:latin typeface="Times New Roman" panose="02020603050405020304" pitchFamily="18" charset="0"/>
                          <a:cs typeface="Times New Roman" panose="02020603050405020304" pitchFamily="18" charset="0"/>
                        </a:rPr>
                        <a:t>188</a:t>
                      </a:r>
                    </a:p>
                  </a:txBody>
                  <a:tcPr/>
                </a:tc>
                <a:tc>
                  <a:txBody>
                    <a:bodyPr/>
                    <a:lstStyle/>
                    <a:p>
                      <a:pPr algn="ctr"/>
                      <a:r>
                        <a:rPr lang="en-US" b="0" dirty="0">
                          <a:latin typeface="Times New Roman" panose="02020603050405020304" pitchFamily="18" charset="0"/>
                          <a:cs typeface="Times New Roman" panose="02020603050405020304" pitchFamily="18" charset="0"/>
                        </a:rPr>
                        <a:t>212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97507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8777563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853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278518169"/>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852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whole data in test dataset.</a:t>
            </a:r>
          </a:p>
          <a:p>
            <a:pPr lvl="1"/>
            <a:r>
              <a:rPr lang="en-US" sz="1400" dirty="0"/>
              <a:t>The total number of labeled news is ‘1179’</a:t>
            </a:r>
          </a:p>
          <a:p>
            <a:pPr lvl="1"/>
            <a:r>
              <a:rPr lang="en-US" sz="1400" dirty="0"/>
              <a:t>The number of total '1' labels is 196, and for '0' labels is 983.</a:t>
            </a:r>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74195956"/>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196</a:t>
                      </a:r>
                    </a:p>
                  </a:txBody>
                  <a:tcPr/>
                </a:tc>
                <a:tc>
                  <a:txBody>
                    <a:bodyPr/>
                    <a:lstStyle/>
                    <a:p>
                      <a:pPr algn="ctr"/>
                      <a:r>
                        <a:rPr lang="en-US" b="0" dirty="0">
                          <a:latin typeface="Times New Roman" panose="02020603050405020304" pitchFamily="18" charset="0"/>
                          <a:cs typeface="Times New Roman" panose="02020603050405020304" pitchFamily="18" charset="0"/>
                        </a:rPr>
                        <a:t>983</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88761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26543057"/>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19%</a:t>
                      </a:r>
                    </a:p>
                  </a:txBody>
                  <a:tcPr/>
                </a:tc>
                <a:tc>
                  <a:txBody>
                    <a:bodyPr/>
                    <a:lstStyle/>
                    <a:p>
                      <a:pPr algn="ctr"/>
                      <a:r>
                        <a:rPr lang="en-US" b="0" dirty="0">
                          <a:latin typeface="Times New Roman" panose="02020603050405020304" pitchFamily="18" charset="0"/>
                          <a:cs typeface="Times New Roman" panose="02020603050405020304" pitchFamily="18" charset="0"/>
                        </a:rPr>
                        <a:t>17%</a:t>
                      </a:r>
                    </a:p>
                  </a:txBody>
                  <a:tcPr/>
                </a:tc>
                <a:tc>
                  <a:txBody>
                    <a:bodyPr/>
                    <a:lstStyle/>
                    <a:p>
                      <a:pPr algn="ctr"/>
                      <a:r>
                        <a:rPr lang="en-US" b="0" dirty="0">
                          <a:latin typeface="Times New Roman" panose="02020603050405020304" pitchFamily="18" charset="0"/>
                          <a:cs typeface="Times New Roman" panose="02020603050405020304" pitchFamily="18" charset="0"/>
                        </a:rPr>
                        <a:t>97%</a:t>
                      </a:r>
                    </a:p>
                  </a:txBody>
                  <a:tcPr/>
                </a:tc>
                <a:tc>
                  <a:txBody>
                    <a:bodyPr/>
                    <a:lstStyle/>
                    <a:p>
                      <a:pPr algn="ctr"/>
                      <a:r>
                        <a:rPr lang="en-US" b="0" dirty="0">
                          <a:latin typeface="Times New Roman" panose="02020603050405020304" pitchFamily="18" charset="0"/>
                          <a:cs typeface="Times New Roman" panose="02020603050405020304" pitchFamily="18" charset="0"/>
                        </a:rPr>
                        <a:t>28%</a:t>
                      </a:r>
                    </a:p>
                  </a:txBody>
                  <a:tcPr/>
                </a:tc>
                <a:tc>
                  <a:txBody>
                    <a:bodyPr/>
                    <a:lstStyle/>
                    <a:p>
                      <a:pPr algn="ctr"/>
                      <a:r>
                        <a:rPr lang="en-US" b="0" dirty="0">
                          <a:latin typeface="Times New Roman" panose="02020603050405020304" pitchFamily="18" charset="0"/>
                          <a:cs typeface="Times New Roman" panose="02020603050405020304" pitchFamily="18" charset="0"/>
                        </a:rPr>
                        <a:t>1121</a:t>
                      </a:r>
                    </a:p>
                  </a:txBody>
                  <a:tcPr/>
                </a:tc>
                <a:tc>
                  <a:txBody>
                    <a:bodyPr/>
                    <a:lstStyle/>
                    <a:p>
                      <a:pPr algn="ctr"/>
                      <a:r>
                        <a:rPr lang="en-US" b="0"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862155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982919900"/>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53%</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67%</a:t>
                      </a:r>
                    </a:p>
                  </a:txBody>
                  <a:tcPr/>
                </a:tc>
                <a:tc>
                  <a:txBody>
                    <a:bodyPr/>
                    <a:lstStyle/>
                    <a:p>
                      <a:pPr algn="ctr"/>
                      <a:r>
                        <a:rPr lang="en-US" b="0" dirty="0">
                          <a:latin typeface="Times New Roman" panose="02020603050405020304" pitchFamily="18" charset="0"/>
                          <a:cs typeface="Times New Roman" panose="02020603050405020304" pitchFamily="18" charset="0"/>
                        </a:rPr>
                        <a:t>32%</a:t>
                      </a:r>
                    </a:p>
                  </a:txBody>
                  <a:tcPr/>
                </a:tc>
                <a:tc>
                  <a:txBody>
                    <a:bodyPr/>
                    <a:lstStyle/>
                    <a:p>
                      <a:pPr algn="ctr"/>
                      <a:r>
                        <a:rPr lang="en-US" b="0" dirty="0">
                          <a:latin typeface="Times New Roman" panose="02020603050405020304" pitchFamily="18" charset="0"/>
                          <a:cs typeface="Times New Roman" panose="02020603050405020304" pitchFamily="18" charset="0"/>
                        </a:rPr>
                        <a:t>609</a:t>
                      </a:r>
                    </a:p>
                  </a:txBody>
                  <a:tcPr/>
                </a:tc>
                <a:tc>
                  <a:txBody>
                    <a:bodyPr/>
                    <a:lstStyle/>
                    <a:p>
                      <a:pPr algn="ctr"/>
                      <a:r>
                        <a:rPr lang="en-US" b="0" dirty="0">
                          <a:latin typeface="Times New Roman" panose="02020603050405020304" pitchFamily="18" charset="0"/>
                          <a:cs typeface="Times New Roman" panose="02020603050405020304" pitchFamily="18" charset="0"/>
                        </a:rPr>
                        <a:t>552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849984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83867487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49%</a:t>
                      </a:r>
                    </a:p>
                  </a:txBody>
                  <a:tcPr/>
                </a:tc>
                <a:tc>
                  <a:txBody>
                    <a:bodyPr/>
                    <a:lstStyle/>
                    <a:p>
                      <a:pPr algn="ctr"/>
                      <a:r>
                        <a:rPr lang="en-US" b="0" dirty="0">
                          <a:latin typeface="Times New Roman" panose="02020603050405020304" pitchFamily="18" charset="0"/>
                          <a:cs typeface="Times New Roman" panose="02020603050405020304" pitchFamily="18" charset="0"/>
                        </a:rPr>
                        <a:t>21%</a:t>
                      </a:r>
                    </a:p>
                  </a:txBody>
                  <a:tcPr/>
                </a:tc>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701</a:t>
                      </a:r>
                    </a:p>
                  </a:txBody>
                  <a:tcPr/>
                </a:tc>
                <a:tc>
                  <a:txBody>
                    <a:bodyPr/>
                    <a:lstStyle/>
                    <a:p>
                      <a:pPr algn="ctr"/>
                      <a:r>
                        <a:rPr lang="en-US" b="0" dirty="0">
                          <a:latin typeface="Times New Roman" panose="02020603050405020304" pitchFamily="18" charset="0"/>
                          <a:cs typeface="Times New Roman" panose="02020603050405020304" pitchFamily="18" charset="0"/>
                        </a:rPr>
                        <a:t>460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72652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23106726"/>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73%</a:t>
                      </a:r>
                    </a:p>
                  </a:txBody>
                  <a:tcPr/>
                </a:tc>
                <a:tc>
                  <a:txBody>
                    <a:bodyPr/>
                    <a:lstStyle/>
                    <a:p>
                      <a:pPr algn="ctr"/>
                      <a:r>
                        <a:rPr lang="en-US" b="0" dirty="0">
                          <a:latin typeface="Times New Roman" panose="02020603050405020304" pitchFamily="18" charset="0"/>
                          <a:cs typeface="Times New Roman" panose="02020603050405020304" pitchFamily="18" charset="0"/>
                        </a:rPr>
                        <a:t>31%</a:t>
                      </a:r>
                    </a:p>
                  </a:txBody>
                  <a:tcPr/>
                </a:tc>
                <a:tc>
                  <a:txBody>
                    <a:bodyPr/>
                    <a:lstStyle/>
                    <a:p>
                      <a:pPr algn="ctr"/>
                      <a:r>
                        <a:rPr lang="en-US" b="0" dirty="0">
                          <a:latin typeface="Times New Roman" panose="02020603050405020304" pitchFamily="18" charset="0"/>
                          <a:cs typeface="Times New Roman" panose="02020603050405020304" pitchFamily="18" charset="0"/>
                        </a:rPr>
                        <a:t>711</a:t>
                      </a:r>
                    </a:p>
                  </a:txBody>
                  <a:tcPr/>
                </a:tc>
                <a:tc>
                  <a:txBody>
                    <a:bodyPr/>
                    <a:lstStyle/>
                    <a:p>
                      <a:pPr algn="ctr"/>
                      <a:r>
                        <a:rPr lang="en-US" b="0" dirty="0">
                          <a:latin typeface="Times New Roman" panose="02020603050405020304" pitchFamily="18" charset="0"/>
                          <a:cs typeface="Times New Roman" panose="02020603050405020304" pitchFamily="18" charset="0"/>
                        </a:rPr>
                        <a:t>450</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293656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Cleaned the code.</a:t>
            </a:r>
          </a:p>
          <a:p>
            <a:r>
              <a:rPr lang="en-US" sz="1800" dirty="0"/>
              <a:t>Saving each prompt for more analyses.</a:t>
            </a:r>
          </a:p>
        </p:txBody>
      </p:sp>
      <p:pic>
        <p:nvPicPr>
          <p:cNvPr id="5" name="Picture 4">
            <a:extLst>
              <a:ext uri="{FF2B5EF4-FFF2-40B4-BE49-F238E27FC236}">
                <a16:creationId xmlns:a16="http://schemas.microsoft.com/office/drawing/2014/main" id="{D828A17E-8DFD-7BAC-4C26-DF41CC04B08A}"/>
              </a:ext>
            </a:extLst>
          </p:cNvPr>
          <p:cNvPicPr>
            <a:picLocks noChangeAspect="1"/>
          </p:cNvPicPr>
          <p:nvPr/>
        </p:nvPicPr>
        <p:blipFill>
          <a:blip r:embed="rId3"/>
          <a:stretch>
            <a:fillRect/>
          </a:stretch>
        </p:blipFill>
        <p:spPr>
          <a:xfrm>
            <a:off x="7498925" y="1690688"/>
            <a:ext cx="4010585" cy="3924848"/>
          </a:xfrm>
          <a:prstGeom prst="rect">
            <a:avLst/>
          </a:prstGeom>
        </p:spPr>
      </p:pic>
    </p:spTree>
    <p:extLst>
      <p:ext uri="{BB962C8B-B14F-4D97-AF65-F5344CB8AC3E}">
        <p14:creationId xmlns:p14="http://schemas.microsoft.com/office/powerpoint/2010/main" val="3539744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30939635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62%</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537</a:t>
                      </a:r>
                    </a:p>
                  </a:txBody>
                  <a:tcPr/>
                </a:tc>
                <a:tc>
                  <a:txBody>
                    <a:bodyPr/>
                    <a:lstStyle/>
                    <a:p>
                      <a:pPr algn="ctr"/>
                      <a:r>
                        <a:rPr lang="en-US" b="0" dirty="0">
                          <a:latin typeface="Times New Roman" panose="02020603050405020304" pitchFamily="18" charset="0"/>
                          <a:cs typeface="Times New Roman" panose="02020603050405020304" pitchFamily="18" charset="0"/>
                        </a:rPr>
                        <a:t>624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4687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09820963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135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521394745"/>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2033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All the results is shown here: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3505931119"/>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1121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40</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609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552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701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460</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450</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624</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983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2789138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And this is the result for first 400 data in our test data:</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This suggest that we can rely on the results achieved from first 400 samples.</a:t>
            </a:r>
          </a:p>
          <a:p>
            <a:pPr lvl="1"/>
            <a:r>
              <a:rPr lang="en-US" sz="1400" dirty="0"/>
              <a:t>As it can be interpreted that there is little difference between results from all samples and n=400 samples.</a:t>
            </a:r>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701170201"/>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13</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182</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151</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158</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212</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100417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prompt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analyze the changes made to the prompt.</a:t>
            </a:r>
          </a:p>
          <a:p>
            <a:r>
              <a:rPr lang="en-US" sz="1800" dirty="0"/>
              <a:t>The first change is adding information and details about ‘not important’ news.</a:t>
            </a:r>
          </a:p>
          <a:p>
            <a:r>
              <a:rPr lang="en-US" sz="1800" dirty="0"/>
              <a:t>The results can be seen in following slides.</a:t>
            </a:r>
            <a:endParaRPr lang="en-US" sz="1400" dirty="0"/>
          </a:p>
        </p:txBody>
      </p:sp>
    </p:spTree>
    <p:extLst>
      <p:ext uri="{BB962C8B-B14F-4D97-AF65-F5344CB8AC3E}">
        <p14:creationId xmlns:p14="http://schemas.microsoft.com/office/powerpoint/2010/main" val="1140763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As same as before we have 77 ‘important’ labels and 324 ‘not important’ labels in our first 401 samples from test data.</a:t>
            </a:r>
            <a:endParaRPr lang="en-US" sz="1400" dirty="0"/>
          </a:p>
        </p:txBody>
      </p:sp>
      <p:graphicFrame>
        <p:nvGraphicFramePr>
          <p:cNvPr id="4" name="Table 3">
            <a:extLst>
              <a:ext uri="{FF2B5EF4-FFF2-40B4-BE49-F238E27FC236}">
                <a16:creationId xmlns:a16="http://schemas.microsoft.com/office/drawing/2014/main" id="{0453A488-C523-27E2-B36E-3B0AEA0AE3CF}"/>
              </a:ext>
            </a:extLst>
          </p:cNvPr>
          <p:cNvGraphicFramePr>
            <a:graphicFrameLocks noGrp="1"/>
          </p:cNvGraphicFramePr>
          <p:nvPr>
            <p:extLst>
              <p:ext uri="{D42A27DB-BD31-4B8C-83A1-F6EECF244321}">
                <p14:modId xmlns:p14="http://schemas.microsoft.com/office/powerpoint/2010/main" val="3833236020"/>
              </p:ext>
            </p:extLst>
          </p:nvPr>
        </p:nvGraphicFramePr>
        <p:xfrm>
          <a:off x="3593934" y="3058160"/>
          <a:ext cx="5004132" cy="741680"/>
        </p:xfrm>
        <a:graphic>
          <a:graphicData uri="http://schemas.openxmlformats.org/drawingml/2006/table">
            <a:tbl>
              <a:tblPr firstRow="1" bandRow="1">
                <a:tableStyleId>{D7AC3CCA-C797-4891-BE02-D94E43425B78}</a:tableStyleId>
              </a:tblPr>
              <a:tblGrid>
                <a:gridCol w="2502066">
                  <a:extLst>
                    <a:ext uri="{9D8B030D-6E8A-4147-A177-3AD203B41FA5}">
                      <a16:colId xmlns:a16="http://schemas.microsoft.com/office/drawing/2014/main" val="1729950084"/>
                    </a:ext>
                  </a:extLst>
                </a:gridCol>
                <a:gridCol w="2502066">
                  <a:extLst>
                    <a:ext uri="{9D8B030D-6E8A-4147-A177-3AD203B41FA5}">
                      <a16:colId xmlns:a16="http://schemas.microsoft.com/office/drawing/2014/main" val="483548369"/>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 of ‘1’ labels</a:t>
                      </a:r>
                    </a:p>
                  </a:txBody>
                  <a:tcPr/>
                </a:tc>
                <a:tc>
                  <a:txBody>
                    <a:bodyPr/>
                    <a:lstStyle/>
                    <a:p>
                      <a:pPr algn="ctr"/>
                      <a:r>
                        <a:rPr lang="en-US" b="0" dirty="0">
                          <a:latin typeface="Times New Roman" panose="02020603050405020304" pitchFamily="18" charset="0"/>
                          <a:cs typeface="Times New Roman" panose="02020603050405020304" pitchFamily="18" charset="0"/>
                        </a:rPr>
                        <a:t># of ‘0’ labels</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77</a:t>
                      </a:r>
                    </a:p>
                  </a:txBody>
                  <a:tcPr/>
                </a:tc>
                <a:tc>
                  <a:txBody>
                    <a:bodyPr/>
                    <a:lstStyle/>
                    <a:p>
                      <a:pPr algn="ctr"/>
                      <a:r>
                        <a:rPr lang="en-US" b="0" dirty="0">
                          <a:latin typeface="Times New Roman" panose="02020603050405020304" pitchFamily="18" charset="0"/>
                          <a:cs typeface="Times New Roman" panose="02020603050405020304" pitchFamily="18" charset="0"/>
                        </a:rPr>
                        <a:t>324</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278490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0 shot learning:</a:t>
            </a:r>
          </a:p>
          <a:p>
            <a:endParaRPr lang="en-US" sz="1800" dirty="0"/>
          </a:p>
          <a:p>
            <a:endParaRPr lang="en-US" sz="1800" dirty="0"/>
          </a:p>
          <a:p>
            <a:endParaRPr lang="en-US" sz="1800" dirty="0"/>
          </a:p>
          <a:p>
            <a:endParaRPr lang="en-US" sz="1800" dirty="0"/>
          </a:p>
          <a:p>
            <a:endParaRPr lang="en-US" sz="1800" dirty="0"/>
          </a:p>
          <a:p>
            <a:r>
              <a:rPr lang="en-US" sz="1800" dirty="0"/>
              <a:t>By adding s definition for ‘not important’ news we observe an increase in detecting ‘47’ labels.</a:t>
            </a:r>
          </a:p>
          <a:p>
            <a:r>
              <a:rPr lang="en-US" sz="1800" dirty="0"/>
              <a:t>This result into mor accuracy and f1-score!</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403780548"/>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tc>
                <a:tc>
                  <a:txBody>
                    <a:bodyPr/>
                    <a:lstStyle/>
                    <a:p>
                      <a:pPr algn="ctr"/>
                      <a:r>
                        <a:rPr lang="en-US" b="0" dirty="0">
                          <a:latin typeface="Times New Roman" panose="02020603050405020304" pitchFamily="18" charset="0"/>
                          <a:cs typeface="Times New Roman" panose="02020603050405020304" pitchFamily="18" charset="0"/>
                        </a:rPr>
                        <a:t>27%</a:t>
                      </a:r>
                    </a:p>
                  </a:txBody>
                  <a:tcPr/>
                </a:tc>
                <a:tc>
                  <a:txBody>
                    <a:bodyPr/>
                    <a:lstStyle/>
                    <a:p>
                      <a:pPr algn="ctr"/>
                      <a:r>
                        <a:rPr lang="en-US" b="0" dirty="0">
                          <a:latin typeface="Times New Roman" panose="02020603050405020304" pitchFamily="18" charset="0"/>
                          <a:cs typeface="Times New Roman" panose="02020603050405020304" pitchFamily="18" charset="0"/>
                        </a:rPr>
                        <a:t>20%</a:t>
                      </a:r>
                    </a:p>
                  </a:txBody>
                  <a:tcPr/>
                </a:tc>
                <a:tc>
                  <a:txBody>
                    <a:bodyPr/>
                    <a:lstStyle/>
                    <a:p>
                      <a:pPr algn="ctr"/>
                      <a:r>
                        <a:rPr lang="en-US" b="0" dirty="0">
                          <a:latin typeface="Times New Roman" panose="02020603050405020304" pitchFamily="18" charset="0"/>
                          <a:cs typeface="Times New Roman" panose="02020603050405020304" pitchFamily="18" charset="0"/>
                        </a:rPr>
                        <a:t>95%</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363</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1782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1 shot learning:</a:t>
            </a:r>
          </a:p>
          <a:p>
            <a:endParaRPr lang="en-US" sz="1800" dirty="0"/>
          </a:p>
          <a:p>
            <a:endParaRPr lang="en-US" sz="1800" dirty="0"/>
          </a:p>
          <a:p>
            <a:endParaRPr lang="en-US" sz="1800" dirty="0"/>
          </a:p>
          <a:p>
            <a:endParaRPr lang="en-US" sz="1800" dirty="0"/>
          </a:p>
          <a:p>
            <a:endParaRPr lang="en-US" sz="1800" dirty="0"/>
          </a:p>
          <a:p>
            <a:r>
              <a:rPr lang="en-US" sz="1800" dirty="0"/>
              <a:t>The accuracy dropped here!</a:t>
            </a:r>
          </a:p>
          <a:p>
            <a:r>
              <a:rPr lang="en-US" sz="1800" dirty="0"/>
              <a:t>This is because to model is less sensitive to the example provided in prompt. As we can understand the increase in number of ’47’ labels predicted is steadier, revealing that the model is acting more nuanced about the example provided.</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52626472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tc>
                <a:tc>
                  <a:txBody>
                    <a:bodyPr/>
                    <a:lstStyle/>
                    <a:p>
                      <a:pPr algn="ctr"/>
                      <a:r>
                        <a:rPr lang="en-US" b="0" dirty="0">
                          <a:latin typeface="Times New Roman" panose="02020603050405020304" pitchFamily="18" charset="0"/>
                          <a:cs typeface="Times New Roman" panose="02020603050405020304" pitchFamily="18" charset="0"/>
                        </a:rPr>
                        <a:t>41%</a:t>
                      </a:r>
                    </a:p>
                  </a:txBody>
                  <a:tcPr/>
                </a:tc>
                <a:tc>
                  <a:txBody>
                    <a:bodyPr/>
                    <a:lstStyle/>
                    <a:p>
                      <a:pPr algn="ctr"/>
                      <a:r>
                        <a:rPr lang="en-US" b="0" dirty="0">
                          <a:latin typeface="Times New Roman" panose="02020603050405020304" pitchFamily="18" charset="0"/>
                          <a:cs typeface="Times New Roman" panose="02020603050405020304" pitchFamily="18" charset="0"/>
                        </a:rPr>
                        <a:t>23%</a:t>
                      </a:r>
                    </a:p>
                  </a:txBody>
                  <a:tcPr/>
                </a:tc>
                <a:tc>
                  <a:txBody>
                    <a:bodyPr/>
                    <a:lstStyle/>
                    <a:p>
                      <a:pPr algn="ctr"/>
                      <a:r>
                        <a:rPr lang="en-US" b="0" dirty="0">
                          <a:latin typeface="Times New Roman" panose="02020603050405020304" pitchFamily="18" charset="0"/>
                          <a:cs typeface="Times New Roman" panose="02020603050405020304" pitchFamily="18" charset="0"/>
                        </a:rPr>
                        <a:t>86%</a:t>
                      </a:r>
                    </a:p>
                  </a:txBody>
                  <a:tcPr/>
                </a:tc>
                <a:tc>
                  <a:txBody>
                    <a:bodyPr/>
                    <a:lstStyle/>
                    <a:p>
                      <a:pPr algn="ctr"/>
                      <a:r>
                        <a:rPr lang="en-US" b="0" dirty="0">
                          <a:latin typeface="Times New Roman" panose="02020603050405020304" pitchFamily="18" charset="0"/>
                          <a:cs typeface="Times New Roman" panose="02020603050405020304" pitchFamily="18" charset="0"/>
                        </a:rPr>
                        <a:t>36%</a:t>
                      </a:r>
                    </a:p>
                  </a:txBody>
                  <a:tcPr/>
                </a:tc>
                <a:tc>
                  <a:txBody>
                    <a:bodyPr/>
                    <a:lstStyle/>
                    <a:p>
                      <a:pPr algn="ctr"/>
                      <a:r>
                        <a:rPr lang="en-US" b="0" dirty="0">
                          <a:latin typeface="Times New Roman" panose="02020603050405020304" pitchFamily="18" charset="0"/>
                          <a:cs typeface="Times New Roman" panose="02020603050405020304" pitchFamily="18" charset="0"/>
                        </a:rPr>
                        <a:t>293</a:t>
                      </a:r>
                    </a:p>
                  </a:txBody>
                  <a:tcPr/>
                </a:tc>
                <a:tc>
                  <a:txBody>
                    <a:bodyPr/>
                    <a:lstStyle/>
                    <a:p>
                      <a:pPr algn="ctr"/>
                      <a:r>
                        <a:rPr lang="en-US" b="0" dirty="0">
                          <a:latin typeface="Times New Roman" panose="02020603050405020304" pitchFamily="18" charset="0"/>
                          <a:cs typeface="Times New Roman" panose="02020603050405020304" pitchFamily="18" charset="0"/>
                        </a:rPr>
                        <a:t>108</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154292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 shot learning:</a:t>
            </a:r>
          </a:p>
          <a:p>
            <a:endParaRPr lang="en-US" sz="1800" dirty="0"/>
          </a:p>
          <a:p>
            <a:endParaRPr lang="en-US" sz="1800" dirty="0"/>
          </a:p>
          <a:p>
            <a:endParaRPr lang="en-US" sz="1800" dirty="0"/>
          </a:p>
          <a:p>
            <a:endParaRPr lang="en-US" sz="1800" dirty="0"/>
          </a:p>
          <a:p>
            <a:endParaRPr lang="en-US" sz="1800" dirty="0"/>
          </a:p>
          <a:p>
            <a:r>
              <a:rPr lang="en-US" sz="1800" dirty="0"/>
              <a:t>Here we saw a small increase to the number of ‘47’ labels predicted.</a:t>
            </a:r>
          </a:p>
          <a:p>
            <a:r>
              <a:rPr lang="en-US" sz="1800" dirty="0"/>
              <a:t>This means the model shows more resistance to the examples because of the change in prompt.</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564682319"/>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tc>
                <a:tc>
                  <a:txBody>
                    <a:bodyPr/>
                    <a:lstStyle/>
                    <a:p>
                      <a:pPr algn="ctr"/>
                      <a:r>
                        <a:rPr lang="en-US" b="0" dirty="0">
                          <a:latin typeface="Times New Roman" panose="02020603050405020304" pitchFamily="18" charset="0"/>
                          <a:cs typeface="Times New Roman" panose="02020603050405020304" pitchFamily="18" charset="0"/>
                        </a:rPr>
                        <a:t>46%</a:t>
                      </a:r>
                    </a:p>
                  </a:txBody>
                  <a:tcPr/>
                </a:tc>
                <a:tc>
                  <a:txBody>
                    <a:bodyPr/>
                    <a:lstStyle/>
                    <a:p>
                      <a:pPr algn="ctr"/>
                      <a:r>
                        <a:rPr lang="en-US" b="0" dirty="0">
                          <a:latin typeface="Times New Roman" panose="02020603050405020304" pitchFamily="18" charset="0"/>
                          <a:cs typeface="Times New Roman" panose="02020603050405020304" pitchFamily="18" charset="0"/>
                        </a:rPr>
                        <a:t>22%</a:t>
                      </a:r>
                    </a:p>
                  </a:txBody>
                  <a:tcPr/>
                </a:tc>
                <a:tc>
                  <a:txBody>
                    <a:bodyPr/>
                    <a:lstStyle/>
                    <a:p>
                      <a:pPr algn="ctr"/>
                      <a:r>
                        <a:rPr lang="en-US" b="0" dirty="0">
                          <a:latin typeface="Times New Roman" panose="02020603050405020304" pitchFamily="18" charset="0"/>
                          <a:cs typeface="Times New Roman" panose="02020603050405020304" pitchFamily="18" charset="0"/>
                        </a:rPr>
                        <a:t>71%</a:t>
                      </a:r>
                    </a:p>
                  </a:txBody>
                  <a:tcPr/>
                </a:tc>
                <a:tc>
                  <a:txBody>
                    <a:bodyPr/>
                    <a:lstStyle/>
                    <a:p>
                      <a:pPr algn="ctr"/>
                      <a:r>
                        <a:rPr lang="en-US" b="0" dirty="0">
                          <a:latin typeface="Times New Roman" panose="02020603050405020304" pitchFamily="18" charset="0"/>
                          <a:cs typeface="Times New Roman" panose="02020603050405020304" pitchFamily="18" charset="0"/>
                        </a:rPr>
                        <a:t>34%</a:t>
                      </a:r>
                    </a:p>
                  </a:txBody>
                  <a:tcPr/>
                </a:tc>
                <a:tc>
                  <a:txBody>
                    <a:bodyPr/>
                    <a:lstStyle/>
                    <a:p>
                      <a:pPr algn="ctr"/>
                      <a:r>
                        <a:rPr lang="en-US" b="0" dirty="0">
                          <a:latin typeface="Times New Roman" panose="02020603050405020304" pitchFamily="18" charset="0"/>
                          <a:cs typeface="Times New Roman" panose="02020603050405020304" pitchFamily="18" charset="0"/>
                        </a:rPr>
                        <a:t>249</a:t>
                      </a:r>
                    </a:p>
                  </a:txBody>
                  <a:tcPr/>
                </a:tc>
                <a:tc>
                  <a:txBody>
                    <a:bodyPr/>
                    <a:lstStyle/>
                    <a:p>
                      <a:pPr algn="ctr"/>
                      <a:r>
                        <a:rPr lang="en-US" b="0" dirty="0">
                          <a:latin typeface="Times New Roman" panose="02020603050405020304" pitchFamily="18" charset="0"/>
                          <a:cs typeface="Times New Roman" panose="02020603050405020304" pitchFamily="18" charset="0"/>
                        </a:rPr>
                        <a:t>152</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5211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i="1" dirty="0"/>
              <a:t>First step:</a:t>
            </a:r>
          </a:p>
          <a:p>
            <a:pPr lvl="1"/>
            <a:r>
              <a:rPr lang="en-US" sz="1400" dirty="0"/>
              <a:t>Change the labels ‘1’s to ’58’s.</a:t>
            </a:r>
          </a:p>
          <a:p>
            <a:pPr lvl="1"/>
            <a:r>
              <a:rPr lang="en-US" sz="1400" dirty="0"/>
              <a:t>Change the labels’0’s to ‘47’s.</a:t>
            </a:r>
            <a:endParaRPr lang="en-US" sz="1000" dirty="0"/>
          </a:p>
          <a:p>
            <a:r>
              <a:rPr lang="en-US" sz="1800" dirty="0"/>
              <a:t>We tried to use labels that the model hasn’t seen.</a:t>
            </a:r>
          </a:p>
          <a:p>
            <a:r>
              <a:rPr lang="en-US" sz="1800" dirty="0"/>
              <a:t>So, it doesn’t use its’ predefined knowledge to tag news with ‘important’ or ‘not important’ tags.</a:t>
            </a:r>
          </a:p>
        </p:txBody>
      </p:sp>
    </p:spTree>
    <p:extLst>
      <p:ext uri="{BB962C8B-B14F-4D97-AF65-F5344CB8AC3E}">
        <p14:creationId xmlns:p14="http://schemas.microsoft.com/office/powerpoint/2010/main" val="2064412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20 shot learning:</a:t>
            </a:r>
          </a:p>
          <a:p>
            <a:endParaRPr lang="en-US" sz="1800" dirty="0"/>
          </a:p>
          <a:p>
            <a:endParaRPr lang="en-US" sz="1800" dirty="0"/>
          </a:p>
          <a:p>
            <a:endParaRPr lang="en-US" sz="1800" dirty="0"/>
          </a:p>
          <a:p>
            <a:endParaRPr lang="en-US" sz="1800" dirty="0"/>
          </a:p>
          <a:p>
            <a:endParaRPr lang="en-US" sz="1800" dirty="0"/>
          </a:p>
          <a:p>
            <a:r>
              <a:rPr lang="en-US" sz="1800" dirty="0"/>
              <a:t>Highest accuracy and f1-score achieved so far!</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4125332351"/>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tc>
                <a:tc>
                  <a:txBody>
                    <a:bodyPr/>
                    <a:lstStyle/>
                    <a:p>
                      <a:pPr algn="ctr"/>
                      <a:r>
                        <a:rPr lang="en-US" b="0" dirty="0">
                          <a:latin typeface="Times New Roman" panose="02020603050405020304" pitchFamily="18" charset="0"/>
                          <a:cs typeface="Times New Roman" panose="02020603050405020304" pitchFamily="18" charset="0"/>
                        </a:rPr>
                        <a:t>58%</a:t>
                      </a:r>
                    </a:p>
                  </a:txBody>
                  <a:tcPr/>
                </a:tc>
                <a:tc>
                  <a:txBody>
                    <a:bodyPr/>
                    <a:lstStyle/>
                    <a:p>
                      <a:pPr algn="ctr"/>
                      <a:r>
                        <a:rPr lang="en-US" b="0" dirty="0">
                          <a:latin typeface="Times New Roman" panose="02020603050405020304" pitchFamily="18" charset="0"/>
                          <a:cs typeface="Times New Roman" panose="02020603050405020304" pitchFamily="18" charset="0"/>
                        </a:rPr>
                        <a:t>26%</a:t>
                      </a:r>
                    </a:p>
                  </a:txBody>
                  <a:tcPr/>
                </a:tc>
                <a:tc>
                  <a:txBody>
                    <a:bodyPr/>
                    <a:lstStyle/>
                    <a:p>
                      <a:pPr algn="ctr"/>
                      <a:r>
                        <a:rPr lang="en-US" b="0" dirty="0">
                          <a:latin typeface="Times New Roman" panose="02020603050405020304" pitchFamily="18" charset="0"/>
                          <a:cs typeface="Times New Roman" panose="02020603050405020304" pitchFamily="18" charset="0"/>
                        </a:rPr>
                        <a:t>69%</a:t>
                      </a:r>
                    </a:p>
                  </a:txBody>
                  <a:tcPr/>
                </a:tc>
                <a:tc>
                  <a:txBody>
                    <a:bodyPr/>
                    <a:lstStyle/>
                    <a:p>
                      <a:pPr algn="ctr"/>
                      <a:r>
                        <a:rPr lang="en-US" b="0" dirty="0">
                          <a:latin typeface="Times New Roman" panose="02020603050405020304" pitchFamily="18" charset="0"/>
                          <a:cs typeface="Times New Roman" panose="02020603050405020304" pitchFamily="18" charset="0"/>
                        </a:rPr>
                        <a:t>38%</a:t>
                      </a:r>
                    </a:p>
                  </a:txBody>
                  <a:tcPr/>
                </a:tc>
                <a:tc>
                  <a:txBody>
                    <a:bodyPr/>
                    <a:lstStyle/>
                    <a:p>
                      <a:pPr algn="ctr"/>
                      <a:r>
                        <a:rPr lang="en-US" b="0" dirty="0">
                          <a:latin typeface="Times New Roman" panose="02020603050405020304" pitchFamily="18" charset="0"/>
                          <a:cs typeface="Times New Roman" panose="02020603050405020304" pitchFamily="18" charset="0"/>
                        </a:rPr>
                        <a:t>202</a:t>
                      </a:r>
                    </a:p>
                  </a:txBody>
                  <a:tcPr/>
                </a:tc>
                <a:tc>
                  <a:txBody>
                    <a:bodyPr/>
                    <a:lstStyle/>
                    <a:p>
                      <a:pPr algn="ctr"/>
                      <a:r>
                        <a:rPr lang="en-US" b="0"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332757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Results for k = 50 shot learning:</a:t>
            </a:r>
          </a:p>
          <a:p>
            <a:endParaRPr lang="en-US" sz="1800" dirty="0"/>
          </a:p>
          <a:p>
            <a:endParaRPr lang="en-US" sz="1800" dirty="0"/>
          </a:p>
          <a:p>
            <a:endParaRPr lang="en-US" sz="1800" dirty="0"/>
          </a:p>
          <a:p>
            <a:endParaRPr lang="en-US" sz="1800" dirty="0"/>
          </a:p>
          <a:p>
            <a:endParaRPr lang="en-US" sz="1800" dirty="0"/>
          </a:p>
          <a:p>
            <a:r>
              <a:rPr lang="en-US" sz="1800" dirty="0"/>
              <a:t>With many examples provided eventually the model predicted more ’47’ labels than ’58’ ones.</a:t>
            </a:r>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2642570584"/>
              </p:ext>
            </p:extLst>
          </p:nvPr>
        </p:nvGraphicFramePr>
        <p:xfrm>
          <a:off x="2031999" y="2631593"/>
          <a:ext cx="8128001"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50</a:t>
                      </a:r>
                    </a:p>
                  </a:txBody>
                  <a:tcPr/>
                </a:tc>
                <a:tc>
                  <a:txBody>
                    <a:bodyPr/>
                    <a:lstStyle/>
                    <a:p>
                      <a:pPr algn="ctr"/>
                      <a:r>
                        <a:rPr lang="en-US" b="0" dirty="0">
                          <a:latin typeface="Times New Roman" panose="02020603050405020304" pitchFamily="18" charset="0"/>
                          <a:cs typeface="Times New Roman" panose="02020603050405020304" pitchFamily="18" charset="0"/>
                        </a:rPr>
                        <a:t>57%</a:t>
                      </a:r>
                    </a:p>
                  </a:txBody>
                  <a:tcPr/>
                </a:tc>
                <a:tc>
                  <a:txBody>
                    <a:bodyPr/>
                    <a:lstStyle/>
                    <a:p>
                      <a:pPr algn="ctr"/>
                      <a:r>
                        <a:rPr lang="en-US" b="0" dirty="0">
                          <a:latin typeface="Times New Roman" panose="02020603050405020304" pitchFamily="18" charset="0"/>
                          <a:cs typeface="Times New Roman" panose="02020603050405020304" pitchFamily="18" charset="0"/>
                        </a:rPr>
                        <a:t>24%</a:t>
                      </a:r>
                    </a:p>
                  </a:txBody>
                  <a:tcPr/>
                </a:tc>
                <a:tc>
                  <a:txBody>
                    <a:bodyPr/>
                    <a:lstStyle/>
                    <a:p>
                      <a:pPr algn="ctr"/>
                      <a:r>
                        <a:rPr lang="en-US" b="0" dirty="0">
                          <a:latin typeface="Times New Roman" panose="02020603050405020304" pitchFamily="18" charset="0"/>
                          <a:cs typeface="Times New Roman" panose="02020603050405020304" pitchFamily="18" charset="0"/>
                        </a:rPr>
                        <a:t>56%</a:t>
                      </a:r>
                    </a:p>
                  </a:txBody>
                  <a:tcPr/>
                </a:tc>
                <a:tc>
                  <a:txBody>
                    <a:bodyPr/>
                    <a:lstStyle/>
                    <a:p>
                      <a:pPr algn="ctr"/>
                      <a:r>
                        <a:rPr lang="en-US" b="0" dirty="0">
                          <a:latin typeface="Times New Roman" panose="02020603050405020304" pitchFamily="18" charset="0"/>
                          <a:cs typeface="Times New Roman" panose="02020603050405020304" pitchFamily="18" charset="0"/>
                        </a:rPr>
                        <a:t>33%</a:t>
                      </a:r>
                    </a:p>
                  </a:txBody>
                  <a:tcPr/>
                </a:tc>
                <a:tc>
                  <a:txBody>
                    <a:bodyPr/>
                    <a:lstStyle/>
                    <a:p>
                      <a:pPr algn="ctr"/>
                      <a:r>
                        <a:rPr lang="en-US" b="0" dirty="0">
                          <a:latin typeface="Times New Roman" panose="02020603050405020304" pitchFamily="18" charset="0"/>
                          <a:cs typeface="Times New Roman" panose="02020603050405020304" pitchFamily="18" charset="0"/>
                        </a:rPr>
                        <a:t>180</a:t>
                      </a:r>
                    </a:p>
                  </a:txBody>
                  <a:tcPr/>
                </a:tc>
                <a:tc>
                  <a:txBody>
                    <a:bodyPr/>
                    <a:lstStyle/>
                    <a:p>
                      <a:pPr algn="ctr"/>
                      <a:r>
                        <a:rPr lang="en-US" b="0" dirty="0">
                          <a:latin typeface="Times New Roman" panose="02020603050405020304" pitchFamily="18" charset="0"/>
                          <a:cs typeface="Times New Roman" panose="02020603050405020304" pitchFamily="18" charset="0"/>
                        </a:rPr>
                        <a:t>221</a:t>
                      </a:r>
                    </a:p>
                  </a:txBody>
                  <a:tcPr/>
                </a:tc>
                <a:extLst>
                  <a:ext uri="{0D108BD9-81ED-4DB2-BD59-A6C34878D82A}">
                    <a16:rowId xmlns:a16="http://schemas.microsoft.com/office/drawing/2014/main" val="1335220462"/>
                  </a:ext>
                </a:extLst>
              </a:tr>
            </a:tbl>
          </a:graphicData>
        </a:graphic>
      </p:graphicFrame>
    </p:spTree>
    <p:extLst>
      <p:ext uri="{BB962C8B-B14F-4D97-AF65-F5344CB8AC3E}">
        <p14:creationId xmlns:p14="http://schemas.microsoft.com/office/powerpoint/2010/main" val="199481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whole results can be seen here: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The accuracy and f1-score in k = 20 scenario saw the biggest increase.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E057B9CF-2B70-271B-DE42-F092AD9E0CC4}"/>
              </a:ext>
            </a:extLst>
          </p:cNvPr>
          <p:cNvGraphicFramePr>
            <a:graphicFrameLocks noGrp="1"/>
          </p:cNvGraphicFramePr>
          <p:nvPr>
            <p:extLst>
              <p:ext uri="{D42A27DB-BD31-4B8C-83A1-F6EECF244321}">
                <p14:modId xmlns:p14="http://schemas.microsoft.com/office/powerpoint/2010/main" val="153131147"/>
              </p:ext>
            </p:extLst>
          </p:nvPr>
        </p:nvGraphicFramePr>
        <p:xfrm>
          <a:off x="2031999" y="2631593"/>
          <a:ext cx="8128001" cy="2585720"/>
        </p:xfrm>
        <a:graphic>
          <a:graphicData uri="http://schemas.openxmlformats.org/drawingml/2006/table">
            <a:tbl>
              <a:tblPr firstRow="1">
                <a:tableStyleId>{D7AC3CCA-C797-4891-BE02-D94E43425B78}</a:tableStyleId>
              </a:tblPr>
              <a:tblGrid>
                <a:gridCol w="1161143">
                  <a:extLst>
                    <a:ext uri="{9D8B030D-6E8A-4147-A177-3AD203B41FA5}">
                      <a16:colId xmlns:a16="http://schemas.microsoft.com/office/drawing/2014/main" val="252588881"/>
                    </a:ext>
                  </a:extLst>
                </a:gridCol>
                <a:gridCol w="1161143">
                  <a:extLst>
                    <a:ext uri="{9D8B030D-6E8A-4147-A177-3AD203B41FA5}">
                      <a16:colId xmlns:a16="http://schemas.microsoft.com/office/drawing/2014/main" val="1729950084"/>
                    </a:ext>
                  </a:extLst>
                </a:gridCol>
                <a:gridCol w="1161143">
                  <a:extLst>
                    <a:ext uri="{9D8B030D-6E8A-4147-A177-3AD203B41FA5}">
                      <a16:colId xmlns:a16="http://schemas.microsoft.com/office/drawing/2014/main" val="483548369"/>
                    </a:ext>
                  </a:extLst>
                </a:gridCol>
                <a:gridCol w="1161143">
                  <a:extLst>
                    <a:ext uri="{9D8B030D-6E8A-4147-A177-3AD203B41FA5}">
                      <a16:colId xmlns:a16="http://schemas.microsoft.com/office/drawing/2014/main" val="617316006"/>
                    </a:ext>
                  </a:extLst>
                </a:gridCol>
                <a:gridCol w="1161143">
                  <a:extLst>
                    <a:ext uri="{9D8B030D-6E8A-4147-A177-3AD203B41FA5}">
                      <a16:colId xmlns:a16="http://schemas.microsoft.com/office/drawing/2014/main" val="3890891965"/>
                    </a:ext>
                  </a:extLst>
                </a:gridCol>
                <a:gridCol w="1161143">
                  <a:extLst>
                    <a:ext uri="{9D8B030D-6E8A-4147-A177-3AD203B41FA5}">
                      <a16:colId xmlns:a16="http://schemas.microsoft.com/office/drawing/2014/main" val="464773494"/>
                    </a:ext>
                  </a:extLst>
                </a:gridCol>
                <a:gridCol w="1161143">
                  <a:extLst>
                    <a:ext uri="{9D8B030D-6E8A-4147-A177-3AD203B41FA5}">
                      <a16:colId xmlns:a16="http://schemas.microsoft.com/office/drawing/2014/main" val="1231228651"/>
                    </a:ext>
                  </a:extLst>
                </a:gridCol>
              </a:tblGrid>
              <a:tr h="370840">
                <a:tc>
                  <a:txBody>
                    <a:bodyPr/>
                    <a:lstStyle/>
                    <a:p>
                      <a:pPr algn="ctr"/>
                      <a:r>
                        <a:rPr lang="en-US" b="0" dirty="0">
                          <a:latin typeface="Times New Roman" panose="02020603050405020304" pitchFamily="18" charset="0"/>
                          <a:cs typeface="Times New Roman" panose="02020603050405020304" pitchFamily="18" charset="0"/>
                        </a:rPr>
                        <a:t>Title Only</a:t>
                      </a:r>
                    </a:p>
                  </a:txBody>
                  <a:tcPr/>
                </a:tc>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Precision</a:t>
                      </a:r>
                    </a:p>
                  </a:txBody>
                  <a:tcPr/>
                </a:tc>
                <a:tc>
                  <a:txBody>
                    <a:bodyPr/>
                    <a:lstStyle/>
                    <a:p>
                      <a:pPr algn="ctr"/>
                      <a:r>
                        <a:rPr lang="en-US" b="0" dirty="0">
                          <a:latin typeface="Times New Roman" panose="02020603050405020304" pitchFamily="18" charset="0"/>
                          <a:cs typeface="Times New Roman" panose="02020603050405020304" pitchFamily="18" charset="0"/>
                        </a:rPr>
                        <a:t>Recall</a:t>
                      </a:r>
                    </a:p>
                  </a:txBody>
                  <a:tcPr/>
                </a:tc>
                <a:tc>
                  <a:txBody>
                    <a:bodyPr/>
                    <a:lstStyle/>
                    <a:p>
                      <a:pPr algn="ctr"/>
                      <a:r>
                        <a:rPr lang="en-US" b="0" dirty="0">
                          <a:latin typeface="Times New Roman" panose="02020603050405020304" pitchFamily="18" charset="0"/>
                          <a:cs typeface="Times New Roman" panose="02020603050405020304" pitchFamily="18" charset="0"/>
                        </a:rPr>
                        <a:t>F1-Score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latin typeface="Times New Roman" panose="02020603050405020304" pitchFamily="18" charset="0"/>
                          <a:cs typeface="Times New Roman" panose="02020603050405020304" pitchFamily="18" charset="0"/>
                        </a:rPr>
                        <a:t># of ’47’</a:t>
                      </a:r>
                    </a:p>
                  </a:txBody>
                  <a:tcPr/>
                </a:tc>
                <a:extLst>
                  <a:ext uri="{0D108BD9-81ED-4DB2-BD59-A6C34878D82A}">
                    <a16:rowId xmlns:a16="http://schemas.microsoft.com/office/drawing/2014/main" val="4261729995"/>
                  </a:ext>
                </a:extLst>
              </a:tr>
              <a:tr h="370840">
                <a:tc>
                  <a:txBody>
                    <a:bodyPr/>
                    <a:lstStyle/>
                    <a:p>
                      <a:pPr algn="ctr"/>
                      <a:r>
                        <a:rPr lang="en-US" b="0" dirty="0">
                          <a:latin typeface="Times New Roman" panose="02020603050405020304" pitchFamily="18" charset="0"/>
                          <a:cs typeface="Times New Roman" panose="02020603050405020304" pitchFamily="18" charset="0"/>
                        </a:rPr>
                        <a:t>k = 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95%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extLst>
                  <a:ext uri="{0D108BD9-81ED-4DB2-BD59-A6C34878D82A}">
                    <a16:rowId xmlns:a16="http://schemas.microsoft.com/office/drawing/2014/main" val="1335220462"/>
                  </a:ext>
                </a:extLst>
              </a:tr>
              <a:tr h="370840">
                <a:tc>
                  <a:txBody>
                    <a:bodyPr/>
                    <a:lstStyle/>
                    <a:p>
                      <a:pPr algn="ctr"/>
                      <a:r>
                        <a:rPr lang="en-US" b="0" dirty="0">
                          <a:latin typeface="Times New Roman" panose="02020603050405020304" pitchFamily="18" charset="0"/>
                          <a:cs typeface="Times New Roman" panose="02020603050405020304" pitchFamily="18" charset="0"/>
                        </a:rPr>
                        <a:t>k = 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86%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293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108</a:t>
                      </a:r>
                    </a:p>
                  </a:txBody>
                  <a:tcPr>
                    <a:solidFill>
                      <a:schemeClr val="bg2">
                        <a:lumMod val="90000"/>
                      </a:schemeClr>
                    </a:solidFill>
                  </a:tcPr>
                </a:tc>
                <a:extLst>
                  <a:ext uri="{0D108BD9-81ED-4DB2-BD59-A6C34878D82A}">
                    <a16:rowId xmlns:a16="http://schemas.microsoft.com/office/drawing/2014/main" val="1812256273"/>
                  </a:ext>
                </a:extLst>
              </a:tr>
              <a:tr h="370840">
                <a:tc>
                  <a:txBody>
                    <a:bodyPr/>
                    <a:lstStyle/>
                    <a:p>
                      <a:pPr algn="ctr"/>
                      <a:r>
                        <a:rPr lang="en-US" b="0" dirty="0">
                          <a:latin typeface="Times New Roman" panose="02020603050405020304" pitchFamily="18" charset="0"/>
                          <a:cs typeface="Times New Roman" panose="02020603050405020304" pitchFamily="18" charset="0"/>
                        </a:rPr>
                        <a:t>k = 5</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46%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71%</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152</a:t>
                      </a:r>
                    </a:p>
                  </a:txBody>
                  <a:tcPr>
                    <a:solidFill>
                      <a:schemeClr val="bg2">
                        <a:lumMod val="90000"/>
                      </a:schemeClr>
                    </a:solidFill>
                  </a:tcPr>
                </a:tc>
                <a:extLst>
                  <a:ext uri="{0D108BD9-81ED-4DB2-BD59-A6C34878D82A}">
                    <a16:rowId xmlns:a16="http://schemas.microsoft.com/office/drawing/2014/main" val="450599201"/>
                  </a:ext>
                </a:extLst>
              </a:tr>
              <a:tr h="370840">
                <a:tc>
                  <a:txBody>
                    <a:bodyPr/>
                    <a:lstStyle/>
                    <a:p>
                      <a:pPr algn="ctr"/>
                      <a:r>
                        <a:rPr lang="en-US" b="0" dirty="0">
                          <a:latin typeface="Times New Roman" panose="02020603050405020304" pitchFamily="18" charset="0"/>
                          <a:cs typeface="Times New Roman" panose="02020603050405020304" pitchFamily="18" charset="0"/>
                        </a:rPr>
                        <a:t>k = 20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69%</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38%</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202</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199</a:t>
                      </a:r>
                    </a:p>
                  </a:txBody>
                  <a:tcPr>
                    <a:solidFill>
                      <a:schemeClr val="bg2">
                        <a:lumMod val="90000"/>
                      </a:schemeClr>
                    </a:solidFill>
                  </a:tcPr>
                </a:tc>
                <a:extLst>
                  <a:ext uri="{0D108BD9-81ED-4DB2-BD59-A6C34878D82A}">
                    <a16:rowId xmlns:a16="http://schemas.microsoft.com/office/drawing/2014/main" val="257525509"/>
                  </a:ext>
                </a:extLst>
              </a:tr>
              <a:tr h="0">
                <a:tc>
                  <a:txBody>
                    <a:bodyPr/>
                    <a:lstStyle/>
                    <a:p>
                      <a:pPr algn="ctr"/>
                      <a:r>
                        <a:rPr lang="en-US" b="0" dirty="0">
                          <a:latin typeface="Times New Roman" panose="02020603050405020304" pitchFamily="18" charset="0"/>
                          <a:cs typeface="Times New Roman" panose="02020603050405020304" pitchFamily="18" charset="0"/>
                        </a:rPr>
                        <a:t>k = 50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24%</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56%</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33%</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180</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221</a:t>
                      </a:r>
                    </a:p>
                  </a:txBody>
                  <a:tcPr>
                    <a:solidFill>
                      <a:schemeClr val="bg2">
                        <a:lumMod val="90000"/>
                      </a:schemeClr>
                    </a:solidFill>
                  </a:tcPr>
                </a:tc>
                <a:extLst>
                  <a:ext uri="{0D108BD9-81ED-4DB2-BD59-A6C34878D82A}">
                    <a16:rowId xmlns:a16="http://schemas.microsoft.com/office/drawing/2014/main" val="3654193099"/>
                  </a:ext>
                </a:extLst>
              </a:tr>
              <a:tr h="0">
                <a:tc>
                  <a:txBody>
                    <a:bodyPr/>
                    <a:lstStyle/>
                    <a:p>
                      <a:pPr algn="ctr"/>
                      <a:r>
                        <a:rPr lang="en-US" b="0" dirty="0">
                          <a:latin typeface="Times New Roman" panose="02020603050405020304" pitchFamily="18" charset="0"/>
                          <a:cs typeface="Times New Roman" panose="02020603050405020304" pitchFamily="18" charset="0"/>
                        </a:rPr>
                        <a:t>Tr Labels</a:t>
                      </a: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endParaRPr lang="en-US" b="0" dirty="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77</a:t>
                      </a:r>
                    </a:p>
                  </a:txBody>
                  <a:tcPr>
                    <a:solidFill>
                      <a:schemeClr val="bg2">
                        <a:lumMod val="90000"/>
                      </a:schemeClr>
                    </a:solidFill>
                  </a:tcPr>
                </a:tc>
                <a:tc>
                  <a:txBody>
                    <a:bodyPr/>
                    <a:lstStyle/>
                    <a:p>
                      <a:pPr algn="ctr"/>
                      <a:r>
                        <a:rPr lang="en-US" b="0" dirty="0">
                          <a:latin typeface="Times New Roman" panose="02020603050405020304" pitchFamily="18" charset="0"/>
                          <a:cs typeface="Times New Roman" panose="02020603050405020304" pitchFamily="18" charset="0"/>
                        </a:rPr>
                        <a:t>323</a:t>
                      </a:r>
                    </a:p>
                  </a:txBody>
                  <a:tcPr>
                    <a:solidFill>
                      <a:schemeClr val="bg2">
                        <a:lumMod val="90000"/>
                      </a:schemeClr>
                    </a:solidFill>
                  </a:tcPr>
                </a:tc>
                <a:extLst>
                  <a:ext uri="{0D108BD9-81ED-4DB2-BD59-A6C34878D82A}">
                    <a16:rowId xmlns:a16="http://schemas.microsoft.com/office/drawing/2014/main" val="2216362569"/>
                  </a:ext>
                </a:extLst>
              </a:tr>
            </a:tbl>
          </a:graphicData>
        </a:graphic>
      </p:graphicFrame>
    </p:spTree>
    <p:extLst>
      <p:ext uri="{BB962C8B-B14F-4D97-AF65-F5344CB8AC3E}">
        <p14:creationId xmlns:p14="http://schemas.microsoft.com/office/powerpoint/2010/main" val="3357395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1642023566"/>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284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results</a:t>
            </a:r>
          </a:p>
        </p:txBody>
      </p:sp>
      <p:graphicFrame>
        <p:nvGraphicFramePr>
          <p:cNvPr id="9" name="Chart 8">
            <a:extLst>
              <a:ext uri="{FF2B5EF4-FFF2-40B4-BE49-F238E27FC236}">
                <a16:creationId xmlns:a16="http://schemas.microsoft.com/office/drawing/2014/main" id="{F697932A-5F67-F134-D770-F61FC221AFDC}"/>
              </a:ext>
            </a:extLst>
          </p:cNvPr>
          <p:cNvGraphicFramePr/>
          <p:nvPr>
            <p:extLst>
              <p:ext uri="{D42A27DB-BD31-4B8C-83A1-F6EECF244321}">
                <p14:modId xmlns:p14="http://schemas.microsoft.com/office/powerpoint/2010/main" val="2608959792"/>
              </p:ext>
            </p:extLst>
          </p:nvPr>
        </p:nvGraphicFramePr>
        <p:xfrm>
          <a:off x="2586216" y="1478165"/>
          <a:ext cx="7019567" cy="517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47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results illustrate that even a small change in prompt can have dramatic alter the results and be observed in </a:t>
            </a:r>
            <a:r>
              <a:rPr lang="en-US" sz="1800"/>
              <a:t>symbol tuning.</a:t>
            </a:r>
            <a:endParaRPr lang="en-US" sz="1400" dirty="0"/>
          </a:p>
        </p:txBody>
      </p:sp>
    </p:spTree>
    <p:extLst>
      <p:ext uri="{BB962C8B-B14F-4D97-AF65-F5344CB8AC3E}">
        <p14:creationId xmlns:p14="http://schemas.microsoft.com/office/powerpoint/2010/main" val="346205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 Gemma-7b-it</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Now we tested Gemma-7b-it model with the version 2 prompt and the results is illustrated in the following slides.</a:t>
            </a:r>
          </a:p>
          <a:p>
            <a:r>
              <a:rPr lang="en-US" sz="1800" dirty="0"/>
              <a:t>One thing to note is that this model  doesn’t response to our prompt with just one label of ‘47’ or ’58’, instead it responded with a sentence to explain why it is detecting what label.</a:t>
            </a:r>
            <a:endParaRPr lang="en-US" sz="1400" dirty="0"/>
          </a:p>
          <a:p>
            <a:pPr lvl="1"/>
            <a:r>
              <a:rPr lang="en-US" sz="1400" dirty="0"/>
              <a:t>For </a:t>
            </a:r>
            <a:r>
              <a:rPr lang="en-US" sz="1400"/>
              <a:t>this reason, </a:t>
            </a:r>
            <a:r>
              <a:rPr lang="en-US" sz="1400" dirty="0"/>
              <a:t>we just extract the first number from response and save it as the </a:t>
            </a:r>
            <a:r>
              <a:rPr lang="en-US" sz="1400"/>
              <a:t>final result.</a:t>
            </a:r>
          </a:p>
        </p:txBody>
      </p:sp>
    </p:spTree>
    <p:extLst>
      <p:ext uri="{BB962C8B-B14F-4D97-AF65-F5344CB8AC3E}">
        <p14:creationId xmlns:p14="http://schemas.microsoft.com/office/powerpoint/2010/main" val="347053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Surprisingly the Aya LLM tends to generate ‘58’ more than ‘47’ </a:t>
            </a:r>
            <a:br>
              <a:rPr lang="en-US" sz="1800" dirty="0"/>
            </a:br>
            <a:r>
              <a:rPr lang="en-US" sz="1800" dirty="0"/>
              <a:t>ones.</a:t>
            </a:r>
          </a:p>
          <a:p>
            <a:r>
              <a:rPr lang="en-US" sz="1800" dirty="0"/>
              <a:t>This might because there is more details or definition defined</a:t>
            </a:r>
            <a:br>
              <a:rPr lang="en-US" sz="1800" dirty="0"/>
            </a:br>
            <a:r>
              <a:rPr lang="en-US" sz="1800" dirty="0"/>
              <a:t>about ’58’ label.</a:t>
            </a:r>
          </a:p>
          <a:p>
            <a:r>
              <a:rPr lang="en-US" sz="1800" dirty="0"/>
              <a:t>Or this might be caused by ’58’ being the first label.</a:t>
            </a:r>
          </a:p>
          <a:p>
            <a:r>
              <a:rPr lang="en-US" sz="1800" dirty="0"/>
              <a:t>Or the dataset being imbalanced!</a:t>
            </a:r>
          </a:p>
          <a:p>
            <a:r>
              <a:rPr lang="en-US" sz="1800" dirty="0"/>
              <a:t>The result shown is in ‘k=20’ mode.</a:t>
            </a:r>
          </a:p>
        </p:txBody>
      </p:sp>
      <p:pic>
        <p:nvPicPr>
          <p:cNvPr id="6" name="Picture 5">
            <a:extLst>
              <a:ext uri="{FF2B5EF4-FFF2-40B4-BE49-F238E27FC236}">
                <a16:creationId xmlns:a16="http://schemas.microsoft.com/office/drawing/2014/main" id="{9796814A-85E8-7512-9F96-70C5874366C8}"/>
              </a:ext>
            </a:extLst>
          </p:cNvPr>
          <p:cNvPicPr>
            <a:picLocks noChangeAspect="1"/>
          </p:cNvPicPr>
          <p:nvPr/>
        </p:nvPicPr>
        <p:blipFill>
          <a:blip r:embed="rId3"/>
          <a:stretch>
            <a:fillRect/>
          </a:stretch>
        </p:blipFill>
        <p:spPr>
          <a:xfrm>
            <a:off x="7384137" y="1027906"/>
            <a:ext cx="3891484" cy="4801411"/>
          </a:xfrm>
          <a:prstGeom prst="rect">
            <a:avLst/>
          </a:prstGeom>
        </p:spPr>
      </p:pic>
    </p:spTree>
    <p:extLst>
      <p:ext uri="{BB962C8B-B14F-4D97-AF65-F5344CB8AC3E}">
        <p14:creationId xmlns:p14="http://schemas.microsoft.com/office/powerpoint/2010/main" val="400365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k=0 shot prompts.</a:t>
            </a:r>
          </a:p>
          <a:p>
            <a:r>
              <a:rPr lang="en-US" sz="1800" dirty="0"/>
              <a:t>The model only generates ‘58’ as an answer!</a:t>
            </a:r>
          </a:p>
          <a:p>
            <a:r>
              <a:rPr lang="en-US" sz="1800" dirty="0"/>
              <a:t>We can interpret two things from the observation:</a:t>
            </a:r>
          </a:p>
          <a:p>
            <a:pPr lvl="1"/>
            <a:r>
              <a:rPr lang="en-US" sz="1400" dirty="0"/>
              <a:t>First the k shot example help the model to obtain knowledge </a:t>
            </a:r>
            <a:br>
              <a:rPr lang="en-US" sz="1400" dirty="0"/>
            </a:br>
            <a:r>
              <a:rPr lang="en-US" sz="1400" dirty="0"/>
              <a:t>about ‘47’ labels therefore resulting to predict some titles as</a:t>
            </a:r>
            <a:br>
              <a:rPr lang="en-US" sz="1400" dirty="0"/>
            </a:br>
            <a:r>
              <a:rPr lang="en-US" sz="1400" dirty="0"/>
              <a:t>‘not important’ or ’47’.</a:t>
            </a:r>
          </a:p>
          <a:p>
            <a:pPr lvl="1"/>
            <a:r>
              <a:rPr lang="en-US" sz="1400" dirty="0"/>
              <a:t>Second, we should include in prompt what is ‘not important’ or</a:t>
            </a:r>
            <a:br>
              <a:rPr lang="en-US" sz="1400" dirty="0"/>
            </a:br>
            <a:r>
              <a:rPr lang="en-US" sz="1400" dirty="0"/>
              <a:t>‘47’ label, only including information about what is known as </a:t>
            </a:r>
            <a:br>
              <a:rPr lang="en-US" sz="1400" dirty="0"/>
            </a:br>
            <a:r>
              <a:rPr lang="en-US" sz="1400" dirty="0"/>
              <a:t>‘important’ result in generating only ‘important’ labels.</a:t>
            </a:r>
          </a:p>
        </p:txBody>
      </p:sp>
      <p:pic>
        <p:nvPicPr>
          <p:cNvPr id="5" name="Picture 4">
            <a:extLst>
              <a:ext uri="{FF2B5EF4-FFF2-40B4-BE49-F238E27FC236}">
                <a16:creationId xmlns:a16="http://schemas.microsoft.com/office/drawing/2014/main" id="{73E580C7-5971-A90C-7321-9F3AC92B70EF}"/>
              </a:ext>
            </a:extLst>
          </p:cNvPr>
          <p:cNvPicPr>
            <a:picLocks noChangeAspect="1"/>
          </p:cNvPicPr>
          <p:nvPr/>
        </p:nvPicPr>
        <p:blipFill>
          <a:blip r:embed="rId3"/>
          <a:stretch>
            <a:fillRect/>
          </a:stretch>
        </p:blipFill>
        <p:spPr>
          <a:xfrm>
            <a:off x="6645714" y="1224086"/>
            <a:ext cx="5027731" cy="4409827"/>
          </a:xfrm>
          <a:prstGeom prst="rect">
            <a:avLst/>
          </a:prstGeom>
        </p:spPr>
      </p:pic>
    </p:spTree>
    <p:extLst>
      <p:ext uri="{BB962C8B-B14F-4D97-AF65-F5344CB8AC3E}">
        <p14:creationId xmlns:p14="http://schemas.microsoft.com/office/powerpoint/2010/main" val="182879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k=1 shot prompts.</a:t>
            </a:r>
          </a:p>
          <a:p>
            <a:r>
              <a:rPr lang="en-US" sz="1800" dirty="0"/>
              <a:t>The model generates ’47’ labels sporadically.</a:t>
            </a:r>
          </a:p>
          <a:p>
            <a:r>
              <a:rPr lang="en-US" sz="1800" dirty="0"/>
              <a:t>This means that one example provided in the prompt </a:t>
            </a:r>
            <a:br>
              <a:rPr lang="en-US" sz="1800" dirty="0"/>
            </a:br>
            <a:r>
              <a:rPr lang="en-US" sz="1800" dirty="0"/>
              <a:t>was not enough to give the model enough information</a:t>
            </a:r>
            <a:br>
              <a:rPr lang="en-US" sz="1800" dirty="0"/>
            </a:br>
            <a:r>
              <a:rPr lang="en-US" sz="1800" dirty="0"/>
              <a:t>to predict more labels as ’47’.</a:t>
            </a:r>
          </a:p>
          <a:p>
            <a:r>
              <a:rPr lang="en-US" sz="1800" dirty="0"/>
              <a:t>But it shows that even providing one example can change</a:t>
            </a:r>
            <a:br>
              <a:rPr lang="en-US" sz="1800" dirty="0"/>
            </a:br>
            <a:r>
              <a:rPr lang="en-US" sz="1800" dirty="0"/>
              <a:t>the output!</a:t>
            </a:r>
          </a:p>
        </p:txBody>
      </p:sp>
      <p:pic>
        <p:nvPicPr>
          <p:cNvPr id="6" name="Picture 5">
            <a:extLst>
              <a:ext uri="{FF2B5EF4-FFF2-40B4-BE49-F238E27FC236}">
                <a16:creationId xmlns:a16="http://schemas.microsoft.com/office/drawing/2014/main" id="{F02234D3-E324-0607-FBA1-6CD6D31EDCD9}"/>
              </a:ext>
            </a:extLst>
          </p:cNvPr>
          <p:cNvPicPr>
            <a:picLocks noChangeAspect="1"/>
          </p:cNvPicPr>
          <p:nvPr/>
        </p:nvPicPr>
        <p:blipFill>
          <a:blip r:embed="rId3"/>
          <a:stretch>
            <a:fillRect/>
          </a:stretch>
        </p:blipFill>
        <p:spPr>
          <a:xfrm>
            <a:off x="6822284" y="1211123"/>
            <a:ext cx="5005539" cy="4435753"/>
          </a:xfrm>
          <a:prstGeom prst="rect">
            <a:avLst/>
          </a:prstGeom>
        </p:spPr>
      </p:pic>
    </p:spTree>
    <p:extLst>
      <p:ext uri="{BB962C8B-B14F-4D97-AF65-F5344CB8AC3E}">
        <p14:creationId xmlns:p14="http://schemas.microsoft.com/office/powerpoint/2010/main" val="83967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result shown here is with k=50 shot prompts.</a:t>
            </a:r>
          </a:p>
          <a:p>
            <a:r>
              <a:rPr lang="en-US" sz="1800" dirty="0"/>
              <a:t>The model generates more ’47’ labels.</a:t>
            </a:r>
          </a:p>
          <a:p>
            <a:r>
              <a:rPr lang="en-US" sz="1800" dirty="0"/>
              <a:t>The results shows that the information and details about the</a:t>
            </a:r>
            <a:br>
              <a:rPr lang="en-US" sz="1800" dirty="0"/>
            </a:br>
            <a:r>
              <a:rPr lang="en-US" sz="1800" dirty="0"/>
              <a:t>‘not important’ news is a necessity to override LLM</a:t>
            </a:r>
            <a:br>
              <a:rPr lang="en-US" sz="1800" dirty="0"/>
            </a:br>
            <a:r>
              <a:rPr lang="en-US" sz="1800" dirty="0"/>
              <a:t>predefined knowledge.</a:t>
            </a:r>
            <a:br>
              <a:rPr lang="en-US" sz="1800" dirty="0"/>
            </a:br>
            <a:endParaRPr lang="en-US" sz="1800" dirty="0"/>
          </a:p>
        </p:txBody>
      </p:sp>
      <p:pic>
        <p:nvPicPr>
          <p:cNvPr id="5" name="Picture 4">
            <a:extLst>
              <a:ext uri="{FF2B5EF4-FFF2-40B4-BE49-F238E27FC236}">
                <a16:creationId xmlns:a16="http://schemas.microsoft.com/office/drawing/2014/main" id="{5C64B33A-960F-FED8-F265-5F39946FECF4}"/>
              </a:ext>
            </a:extLst>
          </p:cNvPr>
          <p:cNvPicPr>
            <a:picLocks noChangeAspect="1"/>
          </p:cNvPicPr>
          <p:nvPr/>
        </p:nvPicPr>
        <p:blipFill>
          <a:blip r:embed="rId3"/>
          <a:stretch>
            <a:fillRect/>
          </a:stretch>
        </p:blipFill>
        <p:spPr>
          <a:xfrm>
            <a:off x="6958814" y="1741725"/>
            <a:ext cx="5049772" cy="3374550"/>
          </a:xfrm>
          <a:prstGeom prst="rect">
            <a:avLst/>
          </a:prstGeom>
        </p:spPr>
      </p:pic>
    </p:spTree>
    <p:extLst>
      <p:ext uri="{BB962C8B-B14F-4D97-AF65-F5344CB8AC3E}">
        <p14:creationId xmlns:p14="http://schemas.microsoft.com/office/powerpoint/2010/main" val="28641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17B5-F992-3362-0E17-84D889214116}"/>
              </a:ext>
            </a:extLst>
          </p:cNvPr>
          <p:cNvSpPr>
            <a:spLocks noGrp="1"/>
          </p:cNvSpPr>
          <p:nvPr>
            <p:ph type="title"/>
          </p:nvPr>
        </p:nvSpPr>
        <p:spPr/>
        <p:txBody>
          <a:bodyPr>
            <a:normAutofit/>
          </a:bodyPr>
          <a:lstStyle/>
          <a:p>
            <a:r>
              <a:rPr lang="en-US" sz="2400" b="1" dirty="0"/>
              <a:t>Symbol tuning</a:t>
            </a:r>
          </a:p>
        </p:txBody>
      </p:sp>
      <p:sp>
        <p:nvSpPr>
          <p:cNvPr id="3" name="Content Placeholder 2">
            <a:extLst>
              <a:ext uri="{FF2B5EF4-FFF2-40B4-BE49-F238E27FC236}">
                <a16:creationId xmlns:a16="http://schemas.microsoft.com/office/drawing/2014/main" id="{6A1CF6AE-4BFF-FA1F-6998-093945033E5D}"/>
              </a:ext>
            </a:extLst>
          </p:cNvPr>
          <p:cNvSpPr>
            <a:spLocks noGrp="1"/>
          </p:cNvSpPr>
          <p:nvPr>
            <p:ph idx="1"/>
          </p:nvPr>
        </p:nvSpPr>
        <p:spPr/>
        <p:txBody>
          <a:bodyPr>
            <a:normAutofit/>
          </a:bodyPr>
          <a:lstStyle/>
          <a:p>
            <a:r>
              <a:rPr lang="en-US" sz="1800" dirty="0"/>
              <a:t>The challenge to make predictions more accurate is to include clear definition and details for both ‘important’ and ‘not important’ news.</a:t>
            </a:r>
          </a:p>
          <a:p>
            <a:r>
              <a:rPr lang="en-US" sz="1800" dirty="0"/>
              <a:t>This causes the language model to rely more on the information given in the prompt (or, as we know, in-context learning) rather than on its prior knowledge.</a:t>
            </a:r>
          </a:p>
        </p:txBody>
      </p:sp>
    </p:spTree>
    <p:extLst>
      <p:ext uri="{BB962C8B-B14F-4D97-AF65-F5344CB8AC3E}">
        <p14:creationId xmlns:p14="http://schemas.microsoft.com/office/powerpoint/2010/main" val="190495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527</TotalTime>
  <Words>2361</Words>
  <Application>Microsoft Office PowerPoint</Application>
  <PresentationFormat>Widescreen</PresentationFormat>
  <Paragraphs>768</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Aptos Display</vt:lpstr>
      <vt:lpstr>Arial</vt:lpstr>
      <vt:lpstr>Times New Roman</vt:lpstr>
      <vt:lpstr>Office Theme</vt:lpstr>
      <vt:lpstr>Symbol Tuning Benchmark</vt:lpstr>
      <vt:lpstr>Symbol tuning</vt:lpstr>
      <vt:lpstr>Symbol tuning</vt:lpstr>
      <vt:lpstr>Symbol tuning</vt:lpstr>
      <vt:lpstr>Symbol tuning</vt:lpstr>
      <vt:lpstr>Symbol tuning</vt:lpstr>
      <vt:lpstr>Symbol tuning</vt:lpstr>
      <vt:lpstr>Symbol tuning</vt:lpstr>
      <vt:lpstr>Symbol tuning</vt:lpstr>
      <vt:lpstr>Symbol tuning results</vt:lpstr>
      <vt:lpstr>Symbol tuning results</vt:lpstr>
      <vt:lpstr>Symbol tuning results</vt:lpstr>
      <vt:lpstr>Symbol tuning results</vt:lpstr>
      <vt:lpstr>Symbol tuning results</vt:lpstr>
      <vt:lpstr>Symbol tuning results</vt:lpstr>
      <vt:lpstr>Symbol tuning feasible improvements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prompt</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 results</vt:lpstr>
      <vt:lpstr>Symbol tuning</vt:lpstr>
      <vt:lpstr>Symbol tuning Gemma-7b-it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Shayan Salehi</dc:creator>
  <cp:lastModifiedBy>Shayan Salehi</cp:lastModifiedBy>
  <cp:revision>110</cp:revision>
  <dcterms:created xsi:type="dcterms:W3CDTF">2024-07-06T06:55:27Z</dcterms:created>
  <dcterms:modified xsi:type="dcterms:W3CDTF">2024-08-12T05:40:37Z</dcterms:modified>
</cp:coreProperties>
</file>