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6" r:id="rId2"/>
    <p:sldId id="337" r:id="rId3"/>
    <p:sldId id="339" r:id="rId4"/>
    <p:sldId id="342" r:id="rId5"/>
    <p:sldId id="340" r:id="rId6"/>
    <p:sldId id="341" r:id="rId7"/>
    <p:sldId id="343" r:id="rId8"/>
    <p:sldId id="338" r:id="rId9"/>
    <p:sldId id="344" r:id="rId10"/>
    <p:sldId id="345" r:id="rId11"/>
    <p:sldId id="346" r:id="rId12"/>
    <p:sldId id="347" r:id="rId13"/>
    <p:sldId id="348" r:id="rId14"/>
    <p:sldId id="349" r:id="rId15"/>
    <p:sldId id="350" r:id="rId16"/>
    <p:sldId id="351" r:id="rId17"/>
    <p:sldId id="352" r:id="rId18"/>
    <p:sldId id="353" r:id="rId19"/>
    <p:sldId id="35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21" autoAdjust="0"/>
    <p:restoredTop sz="96288" autoAdjust="0"/>
  </p:normalViewPr>
  <p:slideViewPr>
    <p:cSldViewPr snapToGrid="0">
      <p:cViewPr>
        <p:scale>
          <a:sx n="100" d="100"/>
          <a:sy n="100" d="100"/>
        </p:scale>
        <p:origin x="1301" y="8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A4D55-0F48-48F2-8B8B-CD81BA2373CB}" type="datetimeFigureOut">
              <a:rPr lang="en-US" smtClean="0"/>
              <a:t>27-Nov-24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A7109-D3E0-47BA-A045-9A99591D35D8}" type="slidenum">
              <a:rPr lang="en-US" smtClean="0"/>
              <a:t>‹#›</a:t>
            </a:fld>
            <a:endParaRPr lang="en-US"/>
          </a:p>
        </p:txBody>
      </p:sp>
    </p:spTree>
    <p:extLst>
      <p:ext uri="{BB962C8B-B14F-4D97-AF65-F5344CB8AC3E}">
        <p14:creationId xmlns:p14="http://schemas.microsoft.com/office/powerpoint/2010/main" val="164593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a:t>
            </a:fld>
            <a:endParaRPr lang="en-US"/>
          </a:p>
        </p:txBody>
      </p:sp>
    </p:spTree>
    <p:extLst>
      <p:ext uri="{BB962C8B-B14F-4D97-AF65-F5344CB8AC3E}">
        <p14:creationId xmlns:p14="http://schemas.microsoft.com/office/powerpoint/2010/main" val="2445237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05B1F-E8EB-5CE2-E7D9-95618FB619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671504-6FCD-A3B3-2DE1-17EBAC05A4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414200-F3FB-598C-0AAC-DD3E44622C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CBCCED-DC09-8DD4-005C-F8A7B44C1EF4}"/>
              </a:ext>
            </a:extLst>
          </p:cNvPr>
          <p:cNvSpPr>
            <a:spLocks noGrp="1"/>
          </p:cNvSpPr>
          <p:nvPr>
            <p:ph type="sldNum" sz="quarter" idx="5"/>
          </p:nvPr>
        </p:nvSpPr>
        <p:spPr/>
        <p:txBody>
          <a:bodyPr/>
          <a:lstStyle/>
          <a:p>
            <a:fld id="{3E4A7109-D3E0-47BA-A045-9A99591D35D8}" type="slidenum">
              <a:rPr lang="en-US" smtClean="0"/>
              <a:t>11</a:t>
            </a:fld>
            <a:endParaRPr lang="en-US"/>
          </a:p>
        </p:txBody>
      </p:sp>
    </p:spTree>
    <p:extLst>
      <p:ext uri="{BB962C8B-B14F-4D97-AF65-F5344CB8AC3E}">
        <p14:creationId xmlns:p14="http://schemas.microsoft.com/office/powerpoint/2010/main" val="1226617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B2796-EA08-DED7-9433-36A53A19D9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DEB474-7BCA-B05C-0878-137AB09ACA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225A6C-50FC-B97F-BB34-4338378106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5FC1CA-FEA8-50BD-7CBE-0918EFAC7003}"/>
              </a:ext>
            </a:extLst>
          </p:cNvPr>
          <p:cNvSpPr>
            <a:spLocks noGrp="1"/>
          </p:cNvSpPr>
          <p:nvPr>
            <p:ph type="sldNum" sz="quarter" idx="5"/>
          </p:nvPr>
        </p:nvSpPr>
        <p:spPr/>
        <p:txBody>
          <a:bodyPr/>
          <a:lstStyle/>
          <a:p>
            <a:fld id="{3E4A7109-D3E0-47BA-A045-9A99591D35D8}" type="slidenum">
              <a:rPr lang="en-US" smtClean="0"/>
              <a:t>12</a:t>
            </a:fld>
            <a:endParaRPr lang="en-US"/>
          </a:p>
        </p:txBody>
      </p:sp>
    </p:spTree>
    <p:extLst>
      <p:ext uri="{BB962C8B-B14F-4D97-AF65-F5344CB8AC3E}">
        <p14:creationId xmlns:p14="http://schemas.microsoft.com/office/powerpoint/2010/main" val="524000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EC835-8B63-2A60-20F1-F541A8A162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D5A37C-6DD7-FB1A-97CF-467D3DCF32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9624A8-14E7-1148-F681-DE8F857FF9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F8E7FF-A98C-7294-7D63-EFCABCE97A3C}"/>
              </a:ext>
            </a:extLst>
          </p:cNvPr>
          <p:cNvSpPr>
            <a:spLocks noGrp="1"/>
          </p:cNvSpPr>
          <p:nvPr>
            <p:ph type="sldNum" sz="quarter" idx="5"/>
          </p:nvPr>
        </p:nvSpPr>
        <p:spPr/>
        <p:txBody>
          <a:bodyPr/>
          <a:lstStyle/>
          <a:p>
            <a:fld id="{3E4A7109-D3E0-47BA-A045-9A99591D35D8}" type="slidenum">
              <a:rPr lang="en-US" smtClean="0"/>
              <a:t>13</a:t>
            </a:fld>
            <a:endParaRPr lang="en-US"/>
          </a:p>
        </p:txBody>
      </p:sp>
    </p:spTree>
    <p:extLst>
      <p:ext uri="{BB962C8B-B14F-4D97-AF65-F5344CB8AC3E}">
        <p14:creationId xmlns:p14="http://schemas.microsoft.com/office/powerpoint/2010/main" val="347195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17D44-E61E-EF97-12A2-659750FAAA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87FC45-13B9-B59A-87FF-44096900BE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71DB3D-FEB2-FC7F-9F8D-4627BEFAB9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C630A12-A92C-69E4-9527-23F08228E885}"/>
              </a:ext>
            </a:extLst>
          </p:cNvPr>
          <p:cNvSpPr>
            <a:spLocks noGrp="1"/>
          </p:cNvSpPr>
          <p:nvPr>
            <p:ph type="sldNum" sz="quarter" idx="5"/>
          </p:nvPr>
        </p:nvSpPr>
        <p:spPr/>
        <p:txBody>
          <a:bodyPr/>
          <a:lstStyle/>
          <a:p>
            <a:fld id="{3E4A7109-D3E0-47BA-A045-9A99591D35D8}" type="slidenum">
              <a:rPr lang="en-US" smtClean="0"/>
              <a:t>14</a:t>
            </a:fld>
            <a:endParaRPr lang="en-US"/>
          </a:p>
        </p:txBody>
      </p:sp>
    </p:spTree>
    <p:extLst>
      <p:ext uri="{BB962C8B-B14F-4D97-AF65-F5344CB8AC3E}">
        <p14:creationId xmlns:p14="http://schemas.microsoft.com/office/powerpoint/2010/main" val="3770044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553AF-1075-BC6D-A2B6-3FC3A5777E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5C30F0-8AFF-8B9E-55B6-774D956932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437CAE-BB81-88FF-B088-8607896822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12FEBA-A63C-37D3-93C2-494D049741DE}"/>
              </a:ext>
            </a:extLst>
          </p:cNvPr>
          <p:cNvSpPr>
            <a:spLocks noGrp="1"/>
          </p:cNvSpPr>
          <p:nvPr>
            <p:ph type="sldNum" sz="quarter" idx="5"/>
          </p:nvPr>
        </p:nvSpPr>
        <p:spPr/>
        <p:txBody>
          <a:bodyPr/>
          <a:lstStyle/>
          <a:p>
            <a:fld id="{3E4A7109-D3E0-47BA-A045-9A99591D35D8}" type="slidenum">
              <a:rPr lang="en-US" smtClean="0"/>
              <a:t>15</a:t>
            </a:fld>
            <a:endParaRPr lang="en-US"/>
          </a:p>
        </p:txBody>
      </p:sp>
    </p:spTree>
    <p:extLst>
      <p:ext uri="{BB962C8B-B14F-4D97-AF65-F5344CB8AC3E}">
        <p14:creationId xmlns:p14="http://schemas.microsoft.com/office/powerpoint/2010/main" val="2964776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AF42-7ACA-B8EA-B1C3-133FB7DDFD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D4B420-FECF-F002-7C90-7DAA40F3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A0FA04-00E5-E656-18D7-2AC781F421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1EBA38-22EF-0F8E-BFDB-77F80CE50217}"/>
              </a:ext>
            </a:extLst>
          </p:cNvPr>
          <p:cNvSpPr>
            <a:spLocks noGrp="1"/>
          </p:cNvSpPr>
          <p:nvPr>
            <p:ph type="sldNum" sz="quarter" idx="5"/>
          </p:nvPr>
        </p:nvSpPr>
        <p:spPr/>
        <p:txBody>
          <a:bodyPr/>
          <a:lstStyle/>
          <a:p>
            <a:fld id="{3E4A7109-D3E0-47BA-A045-9A99591D35D8}" type="slidenum">
              <a:rPr lang="en-US" smtClean="0"/>
              <a:t>16</a:t>
            </a:fld>
            <a:endParaRPr lang="en-US"/>
          </a:p>
        </p:txBody>
      </p:sp>
    </p:spTree>
    <p:extLst>
      <p:ext uri="{BB962C8B-B14F-4D97-AF65-F5344CB8AC3E}">
        <p14:creationId xmlns:p14="http://schemas.microsoft.com/office/powerpoint/2010/main" val="1677112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5B5AA-D10F-89C5-03CF-DF863AE628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C558F1-2BE2-B2D7-254B-203535D796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62D1BC-A618-42D0-9A0F-DD7C47FF8E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F14869-68E9-B057-35C1-B0BF655624A0}"/>
              </a:ext>
            </a:extLst>
          </p:cNvPr>
          <p:cNvSpPr>
            <a:spLocks noGrp="1"/>
          </p:cNvSpPr>
          <p:nvPr>
            <p:ph type="sldNum" sz="quarter" idx="5"/>
          </p:nvPr>
        </p:nvSpPr>
        <p:spPr/>
        <p:txBody>
          <a:bodyPr/>
          <a:lstStyle/>
          <a:p>
            <a:fld id="{3E4A7109-D3E0-47BA-A045-9A99591D35D8}" type="slidenum">
              <a:rPr lang="en-US" smtClean="0"/>
              <a:t>17</a:t>
            </a:fld>
            <a:endParaRPr lang="en-US"/>
          </a:p>
        </p:txBody>
      </p:sp>
    </p:spTree>
    <p:extLst>
      <p:ext uri="{BB962C8B-B14F-4D97-AF65-F5344CB8AC3E}">
        <p14:creationId xmlns:p14="http://schemas.microsoft.com/office/powerpoint/2010/main" val="3910752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FEBBE-D387-D1BA-B28A-2C4E48951F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0BA4F3-1C67-219D-29B9-DE655A88C8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64A7A5-E266-3AB4-1E6D-E0604F11C5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4BBD16-798A-9316-3A7C-236263808C3E}"/>
              </a:ext>
            </a:extLst>
          </p:cNvPr>
          <p:cNvSpPr>
            <a:spLocks noGrp="1"/>
          </p:cNvSpPr>
          <p:nvPr>
            <p:ph type="sldNum" sz="quarter" idx="5"/>
          </p:nvPr>
        </p:nvSpPr>
        <p:spPr/>
        <p:txBody>
          <a:bodyPr/>
          <a:lstStyle/>
          <a:p>
            <a:fld id="{3E4A7109-D3E0-47BA-A045-9A99591D35D8}" type="slidenum">
              <a:rPr lang="en-US" smtClean="0"/>
              <a:t>18</a:t>
            </a:fld>
            <a:endParaRPr lang="en-US"/>
          </a:p>
        </p:txBody>
      </p:sp>
    </p:spTree>
    <p:extLst>
      <p:ext uri="{BB962C8B-B14F-4D97-AF65-F5344CB8AC3E}">
        <p14:creationId xmlns:p14="http://schemas.microsoft.com/office/powerpoint/2010/main" val="3562927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36773-13DE-E77F-5849-33C1428AB3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EE5618-0BE6-9434-7B03-7F88D68B0B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0F2369-E987-2242-D652-0C935F076C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91D7C7-9C94-863A-3890-2FE6845230B5}"/>
              </a:ext>
            </a:extLst>
          </p:cNvPr>
          <p:cNvSpPr>
            <a:spLocks noGrp="1"/>
          </p:cNvSpPr>
          <p:nvPr>
            <p:ph type="sldNum" sz="quarter" idx="5"/>
          </p:nvPr>
        </p:nvSpPr>
        <p:spPr/>
        <p:txBody>
          <a:bodyPr/>
          <a:lstStyle/>
          <a:p>
            <a:fld id="{3E4A7109-D3E0-47BA-A045-9A99591D35D8}" type="slidenum">
              <a:rPr lang="en-US" smtClean="0"/>
              <a:t>19</a:t>
            </a:fld>
            <a:endParaRPr lang="en-US"/>
          </a:p>
        </p:txBody>
      </p:sp>
    </p:spTree>
    <p:extLst>
      <p:ext uri="{BB962C8B-B14F-4D97-AF65-F5344CB8AC3E}">
        <p14:creationId xmlns:p14="http://schemas.microsoft.com/office/powerpoint/2010/main" val="1831379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99835-4CFA-14E4-5C9B-3373CD377D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D15AAE-8D44-E70B-516F-6D178889F4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4C1640-CF5C-E928-88ED-3105FB30DA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980FA3-0E14-568E-1DB4-29A9EA8E31D1}"/>
              </a:ext>
            </a:extLst>
          </p:cNvPr>
          <p:cNvSpPr>
            <a:spLocks noGrp="1"/>
          </p:cNvSpPr>
          <p:nvPr>
            <p:ph type="sldNum" sz="quarter" idx="5"/>
          </p:nvPr>
        </p:nvSpPr>
        <p:spPr/>
        <p:txBody>
          <a:bodyPr/>
          <a:lstStyle/>
          <a:p>
            <a:fld id="{3E4A7109-D3E0-47BA-A045-9A99591D35D8}" type="slidenum">
              <a:rPr lang="en-US" smtClean="0"/>
              <a:t>3</a:t>
            </a:fld>
            <a:endParaRPr lang="en-US"/>
          </a:p>
        </p:txBody>
      </p:sp>
    </p:spTree>
    <p:extLst>
      <p:ext uri="{BB962C8B-B14F-4D97-AF65-F5344CB8AC3E}">
        <p14:creationId xmlns:p14="http://schemas.microsoft.com/office/powerpoint/2010/main" val="2153592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1627D-629D-05D0-CBF2-483D838201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54B0A5-07CE-D92C-612B-A862F97B45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40A233-569F-849A-5ACC-DA52B8F128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2CC6E43-BB64-98B6-3158-C048FEFE85AA}"/>
              </a:ext>
            </a:extLst>
          </p:cNvPr>
          <p:cNvSpPr>
            <a:spLocks noGrp="1"/>
          </p:cNvSpPr>
          <p:nvPr>
            <p:ph type="sldNum" sz="quarter" idx="5"/>
          </p:nvPr>
        </p:nvSpPr>
        <p:spPr/>
        <p:txBody>
          <a:bodyPr/>
          <a:lstStyle/>
          <a:p>
            <a:fld id="{3E4A7109-D3E0-47BA-A045-9A99591D35D8}" type="slidenum">
              <a:rPr lang="en-US" smtClean="0"/>
              <a:t>4</a:t>
            </a:fld>
            <a:endParaRPr lang="en-US"/>
          </a:p>
        </p:txBody>
      </p:sp>
    </p:spTree>
    <p:extLst>
      <p:ext uri="{BB962C8B-B14F-4D97-AF65-F5344CB8AC3E}">
        <p14:creationId xmlns:p14="http://schemas.microsoft.com/office/powerpoint/2010/main" val="1786176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625AC-E3F3-3F03-F9A5-AFEE9732FA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AC18BD-8183-61CC-0BA7-4E1B5B2CC9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65E493-5861-2D76-BC15-ECAA1E123E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3F5850-21D7-F3A7-F5C7-5152FAB6C72E}"/>
              </a:ext>
            </a:extLst>
          </p:cNvPr>
          <p:cNvSpPr>
            <a:spLocks noGrp="1"/>
          </p:cNvSpPr>
          <p:nvPr>
            <p:ph type="sldNum" sz="quarter" idx="5"/>
          </p:nvPr>
        </p:nvSpPr>
        <p:spPr/>
        <p:txBody>
          <a:bodyPr/>
          <a:lstStyle/>
          <a:p>
            <a:fld id="{3E4A7109-D3E0-47BA-A045-9A99591D35D8}" type="slidenum">
              <a:rPr lang="en-US" smtClean="0"/>
              <a:t>5</a:t>
            </a:fld>
            <a:endParaRPr lang="en-US"/>
          </a:p>
        </p:txBody>
      </p:sp>
    </p:spTree>
    <p:extLst>
      <p:ext uri="{BB962C8B-B14F-4D97-AF65-F5344CB8AC3E}">
        <p14:creationId xmlns:p14="http://schemas.microsoft.com/office/powerpoint/2010/main" val="2814133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7E6F8-A81A-EC7A-B194-3C09F156D2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30BC3B-9C56-44E6-C67D-231D51F3D1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E2B1C3-C9E6-4073-345C-3860E784B8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609DD6-0637-6E5B-EFE8-B9948D9839EC}"/>
              </a:ext>
            </a:extLst>
          </p:cNvPr>
          <p:cNvSpPr>
            <a:spLocks noGrp="1"/>
          </p:cNvSpPr>
          <p:nvPr>
            <p:ph type="sldNum" sz="quarter" idx="5"/>
          </p:nvPr>
        </p:nvSpPr>
        <p:spPr/>
        <p:txBody>
          <a:bodyPr/>
          <a:lstStyle/>
          <a:p>
            <a:fld id="{3E4A7109-D3E0-47BA-A045-9A99591D35D8}" type="slidenum">
              <a:rPr lang="en-US" smtClean="0"/>
              <a:t>6</a:t>
            </a:fld>
            <a:endParaRPr lang="en-US"/>
          </a:p>
        </p:txBody>
      </p:sp>
    </p:spTree>
    <p:extLst>
      <p:ext uri="{BB962C8B-B14F-4D97-AF65-F5344CB8AC3E}">
        <p14:creationId xmlns:p14="http://schemas.microsoft.com/office/powerpoint/2010/main" val="1651278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12270-5F78-7FAD-03B2-46826912D1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63B22-7E76-5A61-BDE8-652E6CC785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D60840-AAC9-C1E4-8C59-D820525D9B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281538-EDCE-F9D8-9FBC-5C25E9D5E9D6}"/>
              </a:ext>
            </a:extLst>
          </p:cNvPr>
          <p:cNvSpPr>
            <a:spLocks noGrp="1"/>
          </p:cNvSpPr>
          <p:nvPr>
            <p:ph type="sldNum" sz="quarter" idx="5"/>
          </p:nvPr>
        </p:nvSpPr>
        <p:spPr/>
        <p:txBody>
          <a:bodyPr/>
          <a:lstStyle/>
          <a:p>
            <a:fld id="{3E4A7109-D3E0-47BA-A045-9A99591D35D8}" type="slidenum">
              <a:rPr lang="en-US" smtClean="0"/>
              <a:t>7</a:t>
            </a:fld>
            <a:endParaRPr lang="en-US"/>
          </a:p>
        </p:txBody>
      </p:sp>
    </p:spTree>
    <p:extLst>
      <p:ext uri="{BB962C8B-B14F-4D97-AF65-F5344CB8AC3E}">
        <p14:creationId xmlns:p14="http://schemas.microsoft.com/office/powerpoint/2010/main" val="1018194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DDFF0-12FD-22AA-3C17-B9D4226B55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DFE2F1-9517-4D2A-54FD-8DF7021296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BCE769-C660-9AB9-5E38-2C292F5CC4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8B741A-56CF-635F-A3CB-A9B0149D34A5}"/>
              </a:ext>
            </a:extLst>
          </p:cNvPr>
          <p:cNvSpPr>
            <a:spLocks noGrp="1"/>
          </p:cNvSpPr>
          <p:nvPr>
            <p:ph type="sldNum" sz="quarter" idx="5"/>
          </p:nvPr>
        </p:nvSpPr>
        <p:spPr/>
        <p:txBody>
          <a:bodyPr/>
          <a:lstStyle/>
          <a:p>
            <a:fld id="{3E4A7109-D3E0-47BA-A045-9A99591D35D8}" type="slidenum">
              <a:rPr lang="en-US" smtClean="0"/>
              <a:t>8</a:t>
            </a:fld>
            <a:endParaRPr lang="en-US"/>
          </a:p>
        </p:txBody>
      </p:sp>
    </p:spTree>
    <p:extLst>
      <p:ext uri="{BB962C8B-B14F-4D97-AF65-F5344CB8AC3E}">
        <p14:creationId xmlns:p14="http://schemas.microsoft.com/office/powerpoint/2010/main" val="2197529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D25A0-B7A6-0EC5-3213-7F8BE89E5C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0E083D-DD54-2420-42D2-A65362DB1D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329332-A95D-660A-9B8B-AE63210B5A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3207D1-FB99-F591-6A44-28191DDBC39F}"/>
              </a:ext>
            </a:extLst>
          </p:cNvPr>
          <p:cNvSpPr>
            <a:spLocks noGrp="1"/>
          </p:cNvSpPr>
          <p:nvPr>
            <p:ph type="sldNum" sz="quarter" idx="5"/>
          </p:nvPr>
        </p:nvSpPr>
        <p:spPr/>
        <p:txBody>
          <a:bodyPr/>
          <a:lstStyle/>
          <a:p>
            <a:fld id="{3E4A7109-D3E0-47BA-A045-9A99591D35D8}" type="slidenum">
              <a:rPr lang="en-US" smtClean="0"/>
              <a:t>9</a:t>
            </a:fld>
            <a:endParaRPr lang="en-US"/>
          </a:p>
        </p:txBody>
      </p:sp>
    </p:spTree>
    <p:extLst>
      <p:ext uri="{BB962C8B-B14F-4D97-AF65-F5344CB8AC3E}">
        <p14:creationId xmlns:p14="http://schemas.microsoft.com/office/powerpoint/2010/main" val="3978650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E55F3-2E09-1A02-7F08-0A3D5F7D21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2B945B-E994-E6EB-93A6-42B9F979D7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F94FE-D681-46C8-F558-94927658C8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66937B-BA62-5481-A204-2E98B52C7ADF}"/>
              </a:ext>
            </a:extLst>
          </p:cNvPr>
          <p:cNvSpPr>
            <a:spLocks noGrp="1"/>
          </p:cNvSpPr>
          <p:nvPr>
            <p:ph type="sldNum" sz="quarter" idx="5"/>
          </p:nvPr>
        </p:nvSpPr>
        <p:spPr/>
        <p:txBody>
          <a:bodyPr/>
          <a:lstStyle/>
          <a:p>
            <a:fld id="{3E4A7109-D3E0-47BA-A045-9A99591D35D8}" type="slidenum">
              <a:rPr lang="en-US" smtClean="0"/>
              <a:t>10</a:t>
            </a:fld>
            <a:endParaRPr lang="en-US"/>
          </a:p>
        </p:txBody>
      </p:sp>
    </p:spTree>
    <p:extLst>
      <p:ext uri="{BB962C8B-B14F-4D97-AF65-F5344CB8AC3E}">
        <p14:creationId xmlns:p14="http://schemas.microsoft.com/office/powerpoint/2010/main" val="291892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251E-B742-C4D8-82DC-FAE08DF93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743DA1-D530-713F-C81E-40A70A348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90B894-3E2F-DBD6-A1A5-55003E76084E}"/>
              </a:ext>
            </a:extLst>
          </p:cNvPr>
          <p:cNvSpPr>
            <a:spLocks noGrp="1"/>
          </p:cNvSpPr>
          <p:nvPr>
            <p:ph type="dt" sz="half" idx="10"/>
          </p:nvPr>
        </p:nvSpPr>
        <p:spPr/>
        <p:txBody>
          <a:bodyPr/>
          <a:lstStyle/>
          <a:p>
            <a:fld id="{B8959F3C-9879-4806-ADC7-BA321CD3F53D}" type="datetimeFigureOut">
              <a:rPr lang="en-US" smtClean="0"/>
              <a:t>27-Nov-24</a:t>
            </a:fld>
            <a:endParaRPr lang="en-US"/>
          </a:p>
        </p:txBody>
      </p:sp>
      <p:sp>
        <p:nvSpPr>
          <p:cNvPr id="5" name="Footer Placeholder 4">
            <a:extLst>
              <a:ext uri="{FF2B5EF4-FFF2-40B4-BE49-F238E27FC236}">
                <a16:creationId xmlns:a16="http://schemas.microsoft.com/office/drawing/2014/main" id="{C508BF91-3E35-8CD9-F21E-27F0CAD4C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C787C-83D1-9CEA-4416-B59C8FCFD5C6}"/>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85557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B8F9-22B2-D622-EE05-1EB83E95C7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815B40-284E-FF6D-54A6-A84E46934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9526E-13FD-B954-0F5E-C7F46F3BB3E4}"/>
              </a:ext>
            </a:extLst>
          </p:cNvPr>
          <p:cNvSpPr>
            <a:spLocks noGrp="1"/>
          </p:cNvSpPr>
          <p:nvPr>
            <p:ph type="dt" sz="half" idx="10"/>
          </p:nvPr>
        </p:nvSpPr>
        <p:spPr/>
        <p:txBody>
          <a:bodyPr/>
          <a:lstStyle/>
          <a:p>
            <a:fld id="{B8959F3C-9879-4806-ADC7-BA321CD3F53D}" type="datetimeFigureOut">
              <a:rPr lang="en-US" smtClean="0"/>
              <a:t>27-Nov-24</a:t>
            </a:fld>
            <a:endParaRPr lang="en-US"/>
          </a:p>
        </p:txBody>
      </p:sp>
      <p:sp>
        <p:nvSpPr>
          <p:cNvPr id="5" name="Footer Placeholder 4">
            <a:extLst>
              <a:ext uri="{FF2B5EF4-FFF2-40B4-BE49-F238E27FC236}">
                <a16:creationId xmlns:a16="http://schemas.microsoft.com/office/drawing/2014/main" id="{9352190F-8518-FFFA-BED0-053BF5FC6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C6912-B303-5E4F-4B33-9BC83A8E05B7}"/>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166352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59EAA-5E97-DD6D-1106-A39BB0EF6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45D886-7EAF-991C-9446-31E681F99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454BA-9E46-4C50-2046-8CF6A93DAA87}"/>
              </a:ext>
            </a:extLst>
          </p:cNvPr>
          <p:cNvSpPr>
            <a:spLocks noGrp="1"/>
          </p:cNvSpPr>
          <p:nvPr>
            <p:ph type="dt" sz="half" idx="10"/>
          </p:nvPr>
        </p:nvSpPr>
        <p:spPr/>
        <p:txBody>
          <a:bodyPr/>
          <a:lstStyle/>
          <a:p>
            <a:fld id="{B8959F3C-9879-4806-ADC7-BA321CD3F53D}" type="datetimeFigureOut">
              <a:rPr lang="en-US" smtClean="0"/>
              <a:t>27-Nov-24</a:t>
            </a:fld>
            <a:endParaRPr lang="en-US"/>
          </a:p>
        </p:txBody>
      </p:sp>
      <p:sp>
        <p:nvSpPr>
          <p:cNvPr id="5" name="Footer Placeholder 4">
            <a:extLst>
              <a:ext uri="{FF2B5EF4-FFF2-40B4-BE49-F238E27FC236}">
                <a16:creationId xmlns:a16="http://schemas.microsoft.com/office/drawing/2014/main" id="{BF07E8E0-FA59-1103-E690-879FA6783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BAD3A-5FBA-F3E7-5557-FE78F9970B9C}"/>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162411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05FD-A103-38BA-2716-DC70E0DE6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94B4F-7013-1FC7-40D6-5A7937C0B9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D2588-7FC0-3946-2294-A6DC1C41AC1D}"/>
              </a:ext>
            </a:extLst>
          </p:cNvPr>
          <p:cNvSpPr>
            <a:spLocks noGrp="1"/>
          </p:cNvSpPr>
          <p:nvPr>
            <p:ph type="dt" sz="half" idx="10"/>
          </p:nvPr>
        </p:nvSpPr>
        <p:spPr/>
        <p:txBody>
          <a:bodyPr/>
          <a:lstStyle/>
          <a:p>
            <a:fld id="{B8959F3C-9879-4806-ADC7-BA321CD3F53D}" type="datetimeFigureOut">
              <a:rPr lang="en-US" smtClean="0"/>
              <a:t>27-Nov-24</a:t>
            </a:fld>
            <a:endParaRPr lang="en-US"/>
          </a:p>
        </p:txBody>
      </p:sp>
      <p:sp>
        <p:nvSpPr>
          <p:cNvPr id="5" name="Footer Placeholder 4">
            <a:extLst>
              <a:ext uri="{FF2B5EF4-FFF2-40B4-BE49-F238E27FC236}">
                <a16:creationId xmlns:a16="http://schemas.microsoft.com/office/drawing/2014/main" id="{9F81D1B9-7BC6-D4E5-5AB6-A5767FB04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0A8AC-8954-66A8-49E5-3EB17B389D18}"/>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34297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6724-69E9-26D7-9410-C941C22ED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945DAE-2153-4FFD-A6FD-D34726F08E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629E0-D2FC-A98E-DE84-63B6CA1E4579}"/>
              </a:ext>
            </a:extLst>
          </p:cNvPr>
          <p:cNvSpPr>
            <a:spLocks noGrp="1"/>
          </p:cNvSpPr>
          <p:nvPr>
            <p:ph type="dt" sz="half" idx="10"/>
          </p:nvPr>
        </p:nvSpPr>
        <p:spPr/>
        <p:txBody>
          <a:bodyPr/>
          <a:lstStyle/>
          <a:p>
            <a:fld id="{B8959F3C-9879-4806-ADC7-BA321CD3F53D}" type="datetimeFigureOut">
              <a:rPr lang="en-US" smtClean="0"/>
              <a:t>27-Nov-24</a:t>
            </a:fld>
            <a:endParaRPr lang="en-US"/>
          </a:p>
        </p:txBody>
      </p:sp>
      <p:sp>
        <p:nvSpPr>
          <p:cNvPr id="5" name="Footer Placeholder 4">
            <a:extLst>
              <a:ext uri="{FF2B5EF4-FFF2-40B4-BE49-F238E27FC236}">
                <a16:creationId xmlns:a16="http://schemas.microsoft.com/office/drawing/2014/main" id="{BAF11E1C-DBF2-706D-4346-5A881B88F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B8476-6C02-7865-B582-A5C4A4C0D950}"/>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00844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EAA9-81BE-994D-951D-760800B6F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7F9E3-7D07-8788-A7BC-285A591401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97D4F2-7BF5-746F-9274-C4A0945021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81C7CC-A159-C9AF-BBE0-62AA433060CF}"/>
              </a:ext>
            </a:extLst>
          </p:cNvPr>
          <p:cNvSpPr>
            <a:spLocks noGrp="1"/>
          </p:cNvSpPr>
          <p:nvPr>
            <p:ph type="dt" sz="half" idx="10"/>
          </p:nvPr>
        </p:nvSpPr>
        <p:spPr/>
        <p:txBody>
          <a:bodyPr/>
          <a:lstStyle/>
          <a:p>
            <a:fld id="{B8959F3C-9879-4806-ADC7-BA321CD3F53D}" type="datetimeFigureOut">
              <a:rPr lang="en-US" smtClean="0"/>
              <a:t>27-Nov-24</a:t>
            </a:fld>
            <a:endParaRPr lang="en-US"/>
          </a:p>
        </p:txBody>
      </p:sp>
      <p:sp>
        <p:nvSpPr>
          <p:cNvPr id="6" name="Footer Placeholder 5">
            <a:extLst>
              <a:ext uri="{FF2B5EF4-FFF2-40B4-BE49-F238E27FC236}">
                <a16:creationId xmlns:a16="http://schemas.microsoft.com/office/drawing/2014/main" id="{952207C2-6902-0FC5-BD5F-3C17A285A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20E20-20D9-1161-E71A-5985D7D56D1D}"/>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249673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B368-3CDB-9BA7-B166-B73BF543A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BA1057-E2DF-24AC-4FEC-D2EE241C1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C83941-1C3F-1A57-41D4-C423D4673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DBF18A-CC36-56C4-670D-7A11BAB36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08852-2EBC-E4D1-EECD-634A2A85B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9787A9-6C0B-B42E-51D7-F6EAA72F44EB}"/>
              </a:ext>
            </a:extLst>
          </p:cNvPr>
          <p:cNvSpPr>
            <a:spLocks noGrp="1"/>
          </p:cNvSpPr>
          <p:nvPr>
            <p:ph type="dt" sz="half" idx="10"/>
          </p:nvPr>
        </p:nvSpPr>
        <p:spPr/>
        <p:txBody>
          <a:bodyPr/>
          <a:lstStyle/>
          <a:p>
            <a:fld id="{B8959F3C-9879-4806-ADC7-BA321CD3F53D}" type="datetimeFigureOut">
              <a:rPr lang="en-US" smtClean="0"/>
              <a:t>27-Nov-24</a:t>
            </a:fld>
            <a:endParaRPr lang="en-US"/>
          </a:p>
        </p:txBody>
      </p:sp>
      <p:sp>
        <p:nvSpPr>
          <p:cNvPr id="8" name="Footer Placeholder 7">
            <a:extLst>
              <a:ext uri="{FF2B5EF4-FFF2-40B4-BE49-F238E27FC236}">
                <a16:creationId xmlns:a16="http://schemas.microsoft.com/office/drawing/2014/main" id="{883E9F4A-BDA7-B032-51E1-889D6D8FCB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39BA6F-A6D3-E008-FB45-774A5672BA02}"/>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233885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1ED5-CD6B-202E-2E96-15D42D4E1E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CEE441-2B6E-233F-342A-FD9154A544BA}"/>
              </a:ext>
            </a:extLst>
          </p:cNvPr>
          <p:cNvSpPr>
            <a:spLocks noGrp="1"/>
          </p:cNvSpPr>
          <p:nvPr>
            <p:ph type="dt" sz="half" idx="10"/>
          </p:nvPr>
        </p:nvSpPr>
        <p:spPr/>
        <p:txBody>
          <a:bodyPr/>
          <a:lstStyle/>
          <a:p>
            <a:fld id="{B8959F3C-9879-4806-ADC7-BA321CD3F53D}" type="datetimeFigureOut">
              <a:rPr lang="en-US" smtClean="0"/>
              <a:t>27-Nov-24</a:t>
            </a:fld>
            <a:endParaRPr lang="en-US"/>
          </a:p>
        </p:txBody>
      </p:sp>
      <p:sp>
        <p:nvSpPr>
          <p:cNvPr id="4" name="Footer Placeholder 3">
            <a:extLst>
              <a:ext uri="{FF2B5EF4-FFF2-40B4-BE49-F238E27FC236}">
                <a16:creationId xmlns:a16="http://schemas.microsoft.com/office/drawing/2014/main" id="{97C37471-CCBC-F8D0-F9FF-C0FAC7AB07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4A2545-01E2-D78C-9D9E-56A8AE001759}"/>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38217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F6B9E-4AEA-506C-BE2F-9D639AC6D5BC}"/>
              </a:ext>
            </a:extLst>
          </p:cNvPr>
          <p:cNvSpPr>
            <a:spLocks noGrp="1"/>
          </p:cNvSpPr>
          <p:nvPr>
            <p:ph type="dt" sz="half" idx="10"/>
          </p:nvPr>
        </p:nvSpPr>
        <p:spPr/>
        <p:txBody>
          <a:bodyPr/>
          <a:lstStyle/>
          <a:p>
            <a:fld id="{B8959F3C-9879-4806-ADC7-BA321CD3F53D}" type="datetimeFigureOut">
              <a:rPr lang="en-US" smtClean="0"/>
              <a:t>27-Nov-24</a:t>
            </a:fld>
            <a:endParaRPr lang="en-US"/>
          </a:p>
        </p:txBody>
      </p:sp>
      <p:sp>
        <p:nvSpPr>
          <p:cNvPr id="3" name="Footer Placeholder 2">
            <a:extLst>
              <a:ext uri="{FF2B5EF4-FFF2-40B4-BE49-F238E27FC236}">
                <a16:creationId xmlns:a16="http://schemas.microsoft.com/office/drawing/2014/main" id="{095D48FF-4C72-9E9F-50DC-2D8E55B2EA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876FAD-EC6F-2759-EA12-4B2B970D62B6}"/>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02447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899A-0E69-599C-968A-6F7659085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FFDA0B-C15D-EB42-26FD-4D9A3A53AF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1970A7-FF73-A357-8BE5-85A12857F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B8C84-985E-20D6-0A4D-56FA2D0B4C1E}"/>
              </a:ext>
            </a:extLst>
          </p:cNvPr>
          <p:cNvSpPr>
            <a:spLocks noGrp="1"/>
          </p:cNvSpPr>
          <p:nvPr>
            <p:ph type="dt" sz="half" idx="10"/>
          </p:nvPr>
        </p:nvSpPr>
        <p:spPr/>
        <p:txBody>
          <a:bodyPr/>
          <a:lstStyle/>
          <a:p>
            <a:fld id="{B8959F3C-9879-4806-ADC7-BA321CD3F53D}" type="datetimeFigureOut">
              <a:rPr lang="en-US" smtClean="0"/>
              <a:t>27-Nov-24</a:t>
            </a:fld>
            <a:endParaRPr lang="en-US"/>
          </a:p>
        </p:txBody>
      </p:sp>
      <p:sp>
        <p:nvSpPr>
          <p:cNvPr id="6" name="Footer Placeholder 5">
            <a:extLst>
              <a:ext uri="{FF2B5EF4-FFF2-40B4-BE49-F238E27FC236}">
                <a16:creationId xmlns:a16="http://schemas.microsoft.com/office/drawing/2014/main" id="{4A4321AB-D162-ABAA-2A3D-0B66D0350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D0AB9-BE36-A4B2-D3CF-22E14BE75151}"/>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21639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CCE1-BC30-0809-3FC9-FC225CB8D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D035F5-27F4-8CF3-7B23-A98D24052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25C78C-0FB3-14BB-89A3-08237BCBE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F53D4-3CA5-A27B-2438-9B19ABAB013E}"/>
              </a:ext>
            </a:extLst>
          </p:cNvPr>
          <p:cNvSpPr>
            <a:spLocks noGrp="1"/>
          </p:cNvSpPr>
          <p:nvPr>
            <p:ph type="dt" sz="half" idx="10"/>
          </p:nvPr>
        </p:nvSpPr>
        <p:spPr/>
        <p:txBody>
          <a:bodyPr/>
          <a:lstStyle/>
          <a:p>
            <a:fld id="{B8959F3C-9879-4806-ADC7-BA321CD3F53D}" type="datetimeFigureOut">
              <a:rPr lang="en-US" smtClean="0"/>
              <a:t>27-Nov-24</a:t>
            </a:fld>
            <a:endParaRPr lang="en-US"/>
          </a:p>
        </p:txBody>
      </p:sp>
      <p:sp>
        <p:nvSpPr>
          <p:cNvPr id="6" name="Footer Placeholder 5">
            <a:extLst>
              <a:ext uri="{FF2B5EF4-FFF2-40B4-BE49-F238E27FC236}">
                <a16:creationId xmlns:a16="http://schemas.microsoft.com/office/drawing/2014/main" id="{07DF22B5-229E-060F-68A3-611984C3B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69A6D-776F-5EE0-1529-7948EBB33E4B}"/>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99118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23937-9B24-CF56-3474-6DF2591D6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5FAD9C-E585-6768-3CC6-B57ACF50E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2BE98-5434-6E1D-A584-610E1A74B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959F3C-9879-4806-ADC7-BA321CD3F53D}" type="datetimeFigureOut">
              <a:rPr lang="en-US" smtClean="0"/>
              <a:t>27-Nov-24</a:t>
            </a:fld>
            <a:endParaRPr lang="en-US"/>
          </a:p>
        </p:txBody>
      </p:sp>
      <p:sp>
        <p:nvSpPr>
          <p:cNvPr id="5" name="Footer Placeholder 4">
            <a:extLst>
              <a:ext uri="{FF2B5EF4-FFF2-40B4-BE49-F238E27FC236}">
                <a16:creationId xmlns:a16="http://schemas.microsoft.com/office/drawing/2014/main" id="{CB42CD8E-0D24-3BD6-0839-1BC74146AE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A819C7-29F7-925B-8583-2C3F1E944F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7CEE70-2E53-4018-916E-1D2712E71878}" type="slidenum">
              <a:rPr lang="en-US" smtClean="0"/>
              <a:t>‹#›</a:t>
            </a:fld>
            <a:endParaRPr lang="en-US"/>
          </a:p>
        </p:txBody>
      </p:sp>
    </p:spTree>
    <p:extLst>
      <p:ext uri="{BB962C8B-B14F-4D97-AF65-F5344CB8AC3E}">
        <p14:creationId xmlns:p14="http://schemas.microsoft.com/office/powerpoint/2010/main" val="1383434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A7945-AF52-16F3-5BDC-451F163B10C6}"/>
              </a:ext>
            </a:extLst>
          </p:cNvPr>
          <p:cNvSpPr>
            <a:spLocks noGrp="1"/>
          </p:cNvSpPr>
          <p:nvPr>
            <p:ph type="ctrTitle"/>
          </p:nvPr>
        </p:nvSpPr>
        <p:spPr/>
        <p:txBody>
          <a:bodyPr/>
          <a:lstStyle/>
          <a:p>
            <a:r>
              <a:rPr lang="en-US" dirty="0"/>
              <a:t>Query Dependent Prompt System</a:t>
            </a:r>
          </a:p>
        </p:txBody>
      </p:sp>
    </p:spTree>
    <p:extLst>
      <p:ext uri="{BB962C8B-B14F-4D97-AF65-F5344CB8AC3E}">
        <p14:creationId xmlns:p14="http://schemas.microsoft.com/office/powerpoint/2010/main" val="289974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63BFA-F475-8213-20BC-70310C5C12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5F96B5-4E02-4BEC-AEC0-9C0895D32F9C}"/>
              </a:ext>
            </a:extLst>
          </p:cNvPr>
          <p:cNvSpPr>
            <a:spLocks noGrp="1"/>
          </p:cNvSpPr>
          <p:nvPr>
            <p:ph type="title"/>
          </p:nvPr>
        </p:nvSpPr>
        <p:spPr/>
        <p:txBody>
          <a:bodyPr>
            <a:normAutofit/>
          </a:bodyPr>
          <a:lstStyle/>
          <a:p>
            <a:r>
              <a:rPr lang="en-US" sz="2400" b="1" dirty="0"/>
              <a:t>Zero-shot Eval Dataset Results</a:t>
            </a:r>
          </a:p>
        </p:txBody>
      </p:sp>
      <p:graphicFrame>
        <p:nvGraphicFramePr>
          <p:cNvPr id="4" name="Table 3">
            <a:extLst>
              <a:ext uri="{FF2B5EF4-FFF2-40B4-BE49-F238E27FC236}">
                <a16:creationId xmlns:a16="http://schemas.microsoft.com/office/drawing/2014/main" id="{BA4EA9AC-A4B4-AFE3-F391-61357C13A4EF}"/>
              </a:ext>
            </a:extLst>
          </p:cNvPr>
          <p:cNvGraphicFramePr>
            <a:graphicFrameLocks noGrp="1"/>
          </p:cNvGraphicFramePr>
          <p:nvPr>
            <p:extLst>
              <p:ext uri="{D42A27DB-BD31-4B8C-83A1-F6EECF244321}">
                <p14:modId xmlns:p14="http://schemas.microsoft.com/office/powerpoint/2010/main" val="1408394488"/>
              </p:ext>
            </p:extLst>
          </p:nvPr>
        </p:nvGraphicFramePr>
        <p:xfrm>
          <a:off x="971755" y="2498210"/>
          <a:ext cx="10248490" cy="2219960"/>
        </p:xfrm>
        <a:graphic>
          <a:graphicData uri="http://schemas.openxmlformats.org/drawingml/2006/table">
            <a:tbl>
              <a:tblPr firstRow="1">
                <a:tableStyleId>{D7AC3CCA-C797-4891-BE02-D94E43425B78}</a:tableStyleId>
              </a:tblPr>
              <a:tblGrid>
                <a:gridCol w="1464070">
                  <a:extLst>
                    <a:ext uri="{9D8B030D-6E8A-4147-A177-3AD203B41FA5}">
                      <a16:colId xmlns:a16="http://schemas.microsoft.com/office/drawing/2014/main" val="252588881"/>
                    </a:ext>
                  </a:extLst>
                </a:gridCol>
                <a:gridCol w="1464070">
                  <a:extLst>
                    <a:ext uri="{9D8B030D-6E8A-4147-A177-3AD203B41FA5}">
                      <a16:colId xmlns:a16="http://schemas.microsoft.com/office/drawing/2014/main" val="1729950084"/>
                    </a:ext>
                  </a:extLst>
                </a:gridCol>
                <a:gridCol w="1464070">
                  <a:extLst>
                    <a:ext uri="{9D8B030D-6E8A-4147-A177-3AD203B41FA5}">
                      <a16:colId xmlns:a16="http://schemas.microsoft.com/office/drawing/2014/main" val="483548369"/>
                    </a:ext>
                  </a:extLst>
                </a:gridCol>
                <a:gridCol w="1464070">
                  <a:extLst>
                    <a:ext uri="{9D8B030D-6E8A-4147-A177-3AD203B41FA5}">
                      <a16:colId xmlns:a16="http://schemas.microsoft.com/office/drawing/2014/main" val="617316006"/>
                    </a:ext>
                  </a:extLst>
                </a:gridCol>
                <a:gridCol w="1464070">
                  <a:extLst>
                    <a:ext uri="{9D8B030D-6E8A-4147-A177-3AD203B41FA5}">
                      <a16:colId xmlns:a16="http://schemas.microsoft.com/office/drawing/2014/main" val="3890891965"/>
                    </a:ext>
                  </a:extLst>
                </a:gridCol>
                <a:gridCol w="1464070">
                  <a:extLst>
                    <a:ext uri="{9D8B030D-6E8A-4147-A177-3AD203B41FA5}">
                      <a16:colId xmlns:a16="http://schemas.microsoft.com/office/drawing/2014/main" val="2920824653"/>
                    </a:ext>
                  </a:extLst>
                </a:gridCol>
                <a:gridCol w="1464070">
                  <a:extLst>
                    <a:ext uri="{9D8B030D-6E8A-4147-A177-3AD203B41FA5}">
                      <a16:colId xmlns:a16="http://schemas.microsoft.com/office/drawing/2014/main" val="2709753344"/>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algn="ctr"/>
                      <a:r>
                        <a:rPr lang="en-US" b="0" dirty="0">
                          <a:latin typeface="Times New Roman" panose="02020603050405020304" pitchFamily="18" charset="0"/>
                          <a:cs typeface="Times New Roman" panose="02020603050405020304" pitchFamily="18" charset="0"/>
                        </a:rPr>
                        <a:t>F1-Score(‘1’)</a:t>
                      </a:r>
                    </a:p>
                  </a:txBody>
                  <a:tcPr/>
                </a:tc>
                <a:tc>
                  <a:txBody>
                    <a:bodyPr/>
                    <a:lstStyle/>
                    <a:p>
                      <a:pPr algn="ctr"/>
                      <a:r>
                        <a:rPr lang="en-US" b="0" dirty="0">
                          <a:latin typeface="Times New Roman" panose="02020603050405020304" pitchFamily="18" charset="0"/>
                          <a:cs typeface="Times New Roman" panose="02020603050405020304" pitchFamily="18" charset="0"/>
                        </a:rPr>
                        <a:t>F1-Score(‘0’)</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Prompt 18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48%</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36%</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61%</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Prompt 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36%</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Prompt 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44%</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36%</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52%</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Prompt 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30%</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85%</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Prompt 25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31%</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83%</a:t>
                      </a:r>
                    </a:p>
                  </a:txBody>
                  <a:tcPr>
                    <a:solidFill>
                      <a:schemeClr val="bg2">
                        <a:lumMod val="90000"/>
                      </a:schemeClr>
                    </a:solidFill>
                  </a:tcPr>
                </a:tc>
                <a:extLst>
                  <a:ext uri="{0D108BD9-81ED-4DB2-BD59-A6C34878D82A}">
                    <a16:rowId xmlns:a16="http://schemas.microsoft.com/office/drawing/2014/main" val="3654193099"/>
                  </a:ext>
                </a:extLst>
              </a:tr>
            </a:tbl>
          </a:graphicData>
        </a:graphic>
      </p:graphicFrame>
    </p:spTree>
    <p:extLst>
      <p:ext uri="{BB962C8B-B14F-4D97-AF65-F5344CB8AC3E}">
        <p14:creationId xmlns:p14="http://schemas.microsoft.com/office/powerpoint/2010/main" val="344107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32251-8C84-DAC6-C43A-08DBC29A28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1C564A-F6D4-B6D0-DE55-75CDFFE5A481}"/>
              </a:ext>
            </a:extLst>
          </p:cNvPr>
          <p:cNvSpPr>
            <a:spLocks noGrp="1"/>
          </p:cNvSpPr>
          <p:nvPr>
            <p:ph type="title"/>
          </p:nvPr>
        </p:nvSpPr>
        <p:spPr/>
        <p:txBody>
          <a:bodyPr>
            <a:normAutofit/>
          </a:bodyPr>
          <a:lstStyle/>
          <a:p>
            <a:r>
              <a:rPr lang="en-US" sz="2400" b="1" dirty="0"/>
              <a:t>Zero-shot Eval Dataset Results</a:t>
            </a:r>
          </a:p>
        </p:txBody>
      </p:sp>
      <p:graphicFrame>
        <p:nvGraphicFramePr>
          <p:cNvPr id="4" name="Table 3">
            <a:extLst>
              <a:ext uri="{FF2B5EF4-FFF2-40B4-BE49-F238E27FC236}">
                <a16:creationId xmlns:a16="http://schemas.microsoft.com/office/drawing/2014/main" id="{19E83B3B-C613-8179-86D8-EA8969DE33B0}"/>
              </a:ext>
            </a:extLst>
          </p:cNvPr>
          <p:cNvGraphicFramePr>
            <a:graphicFrameLocks noGrp="1"/>
          </p:cNvGraphicFramePr>
          <p:nvPr>
            <p:extLst>
              <p:ext uri="{D42A27DB-BD31-4B8C-83A1-F6EECF244321}">
                <p14:modId xmlns:p14="http://schemas.microsoft.com/office/powerpoint/2010/main" val="2353067602"/>
              </p:ext>
            </p:extLst>
          </p:nvPr>
        </p:nvGraphicFramePr>
        <p:xfrm>
          <a:off x="603664" y="2431836"/>
          <a:ext cx="10984671" cy="2219960"/>
        </p:xfrm>
        <a:graphic>
          <a:graphicData uri="http://schemas.openxmlformats.org/drawingml/2006/table">
            <a:tbl>
              <a:tblPr firstRow="1">
                <a:tableStyleId>{D7AC3CCA-C797-4891-BE02-D94E43425B78}</a:tableStyleId>
              </a:tblPr>
              <a:tblGrid>
                <a:gridCol w="1220519">
                  <a:extLst>
                    <a:ext uri="{9D8B030D-6E8A-4147-A177-3AD203B41FA5}">
                      <a16:colId xmlns:a16="http://schemas.microsoft.com/office/drawing/2014/main" val="252588881"/>
                    </a:ext>
                  </a:extLst>
                </a:gridCol>
                <a:gridCol w="1220519">
                  <a:extLst>
                    <a:ext uri="{9D8B030D-6E8A-4147-A177-3AD203B41FA5}">
                      <a16:colId xmlns:a16="http://schemas.microsoft.com/office/drawing/2014/main" val="1729950084"/>
                    </a:ext>
                  </a:extLst>
                </a:gridCol>
                <a:gridCol w="1220519">
                  <a:extLst>
                    <a:ext uri="{9D8B030D-6E8A-4147-A177-3AD203B41FA5}">
                      <a16:colId xmlns:a16="http://schemas.microsoft.com/office/drawing/2014/main" val="483548369"/>
                    </a:ext>
                  </a:extLst>
                </a:gridCol>
                <a:gridCol w="1220519">
                  <a:extLst>
                    <a:ext uri="{9D8B030D-6E8A-4147-A177-3AD203B41FA5}">
                      <a16:colId xmlns:a16="http://schemas.microsoft.com/office/drawing/2014/main" val="617316006"/>
                    </a:ext>
                  </a:extLst>
                </a:gridCol>
                <a:gridCol w="1220519">
                  <a:extLst>
                    <a:ext uri="{9D8B030D-6E8A-4147-A177-3AD203B41FA5}">
                      <a16:colId xmlns:a16="http://schemas.microsoft.com/office/drawing/2014/main" val="3890891965"/>
                    </a:ext>
                  </a:extLst>
                </a:gridCol>
                <a:gridCol w="1220519">
                  <a:extLst>
                    <a:ext uri="{9D8B030D-6E8A-4147-A177-3AD203B41FA5}">
                      <a16:colId xmlns:a16="http://schemas.microsoft.com/office/drawing/2014/main" val="464773494"/>
                    </a:ext>
                  </a:extLst>
                </a:gridCol>
                <a:gridCol w="1220519">
                  <a:extLst>
                    <a:ext uri="{9D8B030D-6E8A-4147-A177-3AD203B41FA5}">
                      <a16:colId xmlns:a16="http://schemas.microsoft.com/office/drawing/2014/main" val="1231228651"/>
                    </a:ext>
                  </a:extLst>
                </a:gridCol>
                <a:gridCol w="1220519">
                  <a:extLst>
                    <a:ext uri="{9D8B030D-6E8A-4147-A177-3AD203B41FA5}">
                      <a16:colId xmlns:a16="http://schemas.microsoft.com/office/drawing/2014/main" val="3094459248"/>
                    </a:ext>
                  </a:extLst>
                </a:gridCol>
                <a:gridCol w="1220519">
                  <a:extLst>
                    <a:ext uri="{9D8B030D-6E8A-4147-A177-3AD203B41FA5}">
                      <a16:colId xmlns:a16="http://schemas.microsoft.com/office/drawing/2014/main" val="3168811520"/>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Sports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Social</a:t>
                      </a:r>
                    </a:p>
                  </a:txBody>
                  <a:tcPr/>
                </a:tc>
                <a:tc>
                  <a:txBody>
                    <a:bodyPr/>
                    <a:lstStyle/>
                    <a:p>
                      <a:pPr algn="ctr"/>
                      <a:r>
                        <a:rPr lang="en-US" b="0" dirty="0">
                          <a:latin typeface="Times New Roman" panose="02020603050405020304" pitchFamily="18" charset="0"/>
                          <a:cs typeface="Times New Roman" panose="02020603050405020304" pitchFamily="18" charset="0"/>
                        </a:rPr>
                        <a:t>Political</a:t>
                      </a:r>
                    </a:p>
                  </a:txBody>
                  <a:tcPr/>
                </a:tc>
                <a:tc>
                  <a:txBody>
                    <a:bodyPr/>
                    <a:lstStyle/>
                    <a:p>
                      <a:pPr algn="ctr"/>
                      <a:r>
                        <a:rPr lang="en-US" b="0" dirty="0">
                          <a:latin typeface="Times New Roman" panose="02020603050405020304" pitchFamily="18" charset="0"/>
                          <a:cs typeface="Times New Roman" panose="02020603050405020304" pitchFamily="18" charset="0"/>
                        </a:rPr>
                        <a:t>Health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Cultural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Scientific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Economic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Global</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Prompt 18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42%</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Prompt 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Prompt 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Prompt 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Prompt 25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47%</a:t>
                      </a:r>
                    </a:p>
                  </a:txBody>
                  <a:tcPr>
                    <a:solidFill>
                      <a:schemeClr val="bg2">
                        <a:lumMod val="90000"/>
                      </a:schemeClr>
                    </a:solidFill>
                  </a:tcPr>
                </a:tc>
                <a:extLst>
                  <a:ext uri="{0D108BD9-81ED-4DB2-BD59-A6C34878D82A}">
                    <a16:rowId xmlns:a16="http://schemas.microsoft.com/office/drawing/2014/main" val="3654193099"/>
                  </a:ext>
                </a:extLst>
              </a:tr>
            </a:tbl>
          </a:graphicData>
        </a:graphic>
      </p:graphicFrame>
    </p:spTree>
    <p:extLst>
      <p:ext uri="{BB962C8B-B14F-4D97-AF65-F5344CB8AC3E}">
        <p14:creationId xmlns:p14="http://schemas.microsoft.com/office/powerpoint/2010/main" val="65437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1DEE4-6769-9100-5D3C-05F5D057D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4B496E-0548-C8AC-EB3F-933B47C1CA69}"/>
              </a:ext>
            </a:extLst>
          </p:cNvPr>
          <p:cNvSpPr>
            <a:spLocks noGrp="1"/>
          </p:cNvSpPr>
          <p:nvPr>
            <p:ph type="title"/>
          </p:nvPr>
        </p:nvSpPr>
        <p:spPr/>
        <p:txBody>
          <a:bodyPr>
            <a:normAutofit/>
          </a:bodyPr>
          <a:lstStyle/>
          <a:p>
            <a:r>
              <a:rPr lang="en-US" sz="2400" b="1" dirty="0"/>
              <a:t>Zero-shot Test Dataset Results</a:t>
            </a:r>
          </a:p>
        </p:txBody>
      </p:sp>
      <p:graphicFrame>
        <p:nvGraphicFramePr>
          <p:cNvPr id="4" name="Table 3">
            <a:extLst>
              <a:ext uri="{FF2B5EF4-FFF2-40B4-BE49-F238E27FC236}">
                <a16:creationId xmlns:a16="http://schemas.microsoft.com/office/drawing/2014/main" id="{10D99524-03B0-4345-CB4E-8E83D427C2E5}"/>
              </a:ext>
            </a:extLst>
          </p:cNvPr>
          <p:cNvGraphicFramePr>
            <a:graphicFrameLocks noGrp="1"/>
          </p:cNvGraphicFramePr>
          <p:nvPr>
            <p:extLst>
              <p:ext uri="{D42A27DB-BD31-4B8C-83A1-F6EECF244321}">
                <p14:modId xmlns:p14="http://schemas.microsoft.com/office/powerpoint/2010/main" val="1885038688"/>
              </p:ext>
            </p:extLst>
          </p:nvPr>
        </p:nvGraphicFramePr>
        <p:xfrm>
          <a:off x="971755" y="2498210"/>
          <a:ext cx="10248490" cy="2219960"/>
        </p:xfrm>
        <a:graphic>
          <a:graphicData uri="http://schemas.openxmlformats.org/drawingml/2006/table">
            <a:tbl>
              <a:tblPr firstRow="1">
                <a:tableStyleId>{D7AC3CCA-C797-4891-BE02-D94E43425B78}</a:tableStyleId>
              </a:tblPr>
              <a:tblGrid>
                <a:gridCol w="1464070">
                  <a:extLst>
                    <a:ext uri="{9D8B030D-6E8A-4147-A177-3AD203B41FA5}">
                      <a16:colId xmlns:a16="http://schemas.microsoft.com/office/drawing/2014/main" val="252588881"/>
                    </a:ext>
                  </a:extLst>
                </a:gridCol>
                <a:gridCol w="1464070">
                  <a:extLst>
                    <a:ext uri="{9D8B030D-6E8A-4147-A177-3AD203B41FA5}">
                      <a16:colId xmlns:a16="http://schemas.microsoft.com/office/drawing/2014/main" val="1729950084"/>
                    </a:ext>
                  </a:extLst>
                </a:gridCol>
                <a:gridCol w="1464070">
                  <a:extLst>
                    <a:ext uri="{9D8B030D-6E8A-4147-A177-3AD203B41FA5}">
                      <a16:colId xmlns:a16="http://schemas.microsoft.com/office/drawing/2014/main" val="483548369"/>
                    </a:ext>
                  </a:extLst>
                </a:gridCol>
                <a:gridCol w="1464070">
                  <a:extLst>
                    <a:ext uri="{9D8B030D-6E8A-4147-A177-3AD203B41FA5}">
                      <a16:colId xmlns:a16="http://schemas.microsoft.com/office/drawing/2014/main" val="617316006"/>
                    </a:ext>
                  </a:extLst>
                </a:gridCol>
                <a:gridCol w="1464070">
                  <a:extLst>
                    <a:ext uri="{9D8B030D-6E8A-4147-A177-3AD203B41FA5}">
                      <a16:colId xmlns:a16="http://schemas.microsoft.com/office/drawing/2014/main" val="3890891965"/>
                    </a:ext>
                  </a:extLst>
                </a:gridCol>
                <a:gridCol w="1464070">
                  <a:extLst>
                    <a:ext uri="{9D8B030D-6E8A-4147-A177-3AD203B41FA5}">
                      <a16:colId xmlns:a16="http://schemas.microsoft.com/office/drawing/2014/main" val="2920824653"/>
                    </a:ext>
                  </a:extLst>
                </a:gridCol>
                <a:gridCol w="1464070">
                  <a:extLst>
                    <a:ext uri="{9D8B030D-6E8A-4147-A177-3AD203B41FA5}">
                      <a16:colId xmlns:a16="http://schemas.microsoft.com/office/drawing/2014/main" val="2709753344"/>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algn="ctr"/>
                      <a:r>
                        <a:rPr lang="en-US" b="0" dirty="0">
                          <a:latin typeface="Times New Roman" panose="02020603050405020304" pitchFamily="18" charset="0"/>
                          <a:cs typeface="Times New Roman" panose="02020603050405020304" pitchFamily="18" charset="0"/>
                        </a:rPr>
                        <a:t>F1-Score(‘1’)</a:t>
                      </a:r>
                    </a:p>
                  </a:txBody>
                  <a:tcPr/>
                </a:tc>
                <a:tc>
                  <a:txBody>
                    <a:bodyPr/>
                    <a:lstStyle/>
                    <a:p>
                      <a:pPr algn="ctr"/>
                      <a:r>
                        <a:rPr lang="en-US" b="0" dirty="0">
                          <a:latin typeface="Times New Roman" panose="02020603050405020304" pitchFamily="18" charset="0"/>
                          <a:cs typeface="Times New Roman" panose="02020603050405020304" pitchFamily="18" charset="0"/>
                        </a:rPr>
                        <a:t>F1-Score(‘0’)</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Prompt 18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35%</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63%</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Prompt 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63%</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44%</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81%</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Prompt 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44%</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54%</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Prompt 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54%</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86%</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Prompt 25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54%</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84%</a:t>
                      </a:r>
                    </a:p>
                  </a:txBody>
                  <a:tcPr>
                    <a:solidFill>
                      <a:schemeClr val="bg2">
                        <a:lumMod val="90000"/>
                      </a:schemeClr>
                    </a:solidFill>
                  </a:tcPr>
                </a:tc>
                <a:extLst>
                  <a:ext uri="{0D108BD9-81ED-4DB2-BD59-A6C34878D82A}">
                    <a16:rowId xmlns:a16="http://schemas.microsoft.com/office/drawing/2014/main" val="3654193099"/>
                  </a:ext>
                </a:extLst>
              </a:tr>
            </a:tbl>
          </a:graphicData>
        </a:graphic>
      </p:graphicFrame>
    </p:spTree>
    <p:extLst>
      <p:ext uri="{BB962C8B-B14F-4D97-AF65-F5344CB8AC3E}">
        <p14:creationId xmlns:p14="http://schemas.microsoft.com/office/powerpoint/2010/main" val="295821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7CE10-CBCC-4AC8-E90E-F56DCD45F4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8FEC44-26EF-6BB4-33CD-A576484DF077}"/>
              </a:ext>
            </a:extLst>
          </p:cNvPr>
          <p:cNvSpPr>
            <a:spLocks noGrp="1"/>
          </p:cNvSpPr>
          <p:nvPr>
            <p:ph type="title"/>
          </p:nvPr>
        </p:nvSpPr>
        <p:spPr/>
        <p:txBody>
          <a:bodyPr>
            <a:normAutofit/>
          </a:bodyPr>
          <a:lstStyle/>
          <a:p>
            <a:r>
              <a:rPr lang="en-US" sz="2400" b="1" dirty="0"/>
              <a:t>Zero-shot Test Dataset Results</a:t>
            </a:r>
          </a:p>
        </p:txBody>
      </p:sp>
      <p:graphicFrame>
        <p:nvGraphicFramePr>
          <p:cNvPr id="4" name="Table 3">
            <a:extLst>
              <a:ext uri="{FF2B5EF4-FFF2-40B4-BE49-F238E27FC236}">
                <a16:creationId xmlns:a16="http://schemas.microsoft.com/office/drawing/2014/main" id="{F399FB9E-8374-8912-D2D4-0EEE2F654B17}"/>
              </a:ext>
            </a:extLst>
          </p:cNvPr>
          <p:cNvGraphicFramePr>
            <a:graphicFrameLocks noGrp="1"/>
          </p:cNvGraphicFramePr>
          <p:nvPr>
            <p:extLst>
              <p:ext uri="{D42A27DB-BD31-4B8C-83A1-F6EECF244321}">
                <p14:modId xmlns:p14="http://schemas.microsoft.com/office/powerpoint/2010/main" val="1102061991"/>
              </p:ext>
            </p:extLst>
          </p:nvPr>
        </p:nvGraphicFramePr>
        <p:xfrm>
          <a:off x="603664" y="2431836"/>
          <a:ext cx="10984671" cy="2219960"/>
        </p:xfrm>
        <a:graphic>
          <a:graphicData uri="http://schemas.openxmlformats.org/drawingml/2006/table">
            <a:tbl>
              <a:tblPr firstRow="1">
                <a:tableStyleId>{D7AC3CCA-C797-4891-BE02-D94E43425B78}</a:tableStyleId>
              </a:tblPr>
              <a:tblGrid>
                <a:gridCol w="1220519">
                  <a:extLst>
                    <a:ext uri="{9D8B030D-6E8A-4147-A177-3AD203B41FA5}">
                      <a16:colId xmlns:a16="http://schemas.microsoft.com/office/drawing/2014/main" val="252588881"/>
                    </a:ext>
                  </a:extLst>
                </a:gridCol>
                <a:gridCol w="1220519">
                  <a:extLst>
                    <a:ext uri="{9D8B030D-6E8A-4147-A177-3AD203B41FA5}">
                      <a16:colId xmlns:a16="http://schemas.microsoft.com/office/drawing/2014/main" val="1729950084"/>
                    </a:ext>
                  </a:extLst>
                </a:gridCol>
                <a:gridCol w="1220519">
                  <a:extLst>
                    <a:ext uri="{9D8B030D-6E8A-4147-A177-3AD203B41FA5}">
                      <a16:colId xmlns:a16="http://schemas.microsoft.com/office/drawing/2014/main" val="483548369"/>
                    </a:ext>
                  </a:extLst>
                </a:gridCol>
                <a:gridCol w="1220519">
                  <a:extLst>
                    <a:ext uri="{9D8B030D-6E8A-4147-A177-3AD203B41FA5}">
                      <a16:colId xmlns:a16="http://schemas.microsoft.com/office/drawing/2014/main" val="617316006"/>
                    </a:ext>
                  </a:extLst>
                </a:gridCol>
                <a:gridCol w="1220519">
                  <a:extLst>
                    <a:ext uri="{9D8B030D-6E8A-4147-A177-3AD203B41FA5}">
                      <a16:colId xmlns:a16="http://schemas.microsoft.com/office/drawing/2014/main" val="3890891965"/>
                    </a:ext>
                  </a:extLst>
                </a:gridCol>
                <a:gridCol w="1220519">
                  <a:extLst>
                    <a:ext uri="{9D8B030D-6E8A-4147-A177-3AD203B41FA5}">
                      <a16:colId xmlns:a16="http://schemas.microsoft.com/office/drawing/2014/main" val="464773494"/>
                    </a:ext>
                  </a:extLst>
                </a:gridCol>
                <a:gridCol w="1220519">
                  <a:extLst>
                    <a:ext uri="{9D8B030D-6E8A-4147-A177-3AD203B41FA5}">
                      <a16:colId xmlns:a16="http://schemas.microsoft.com/office/drawing/2014/main" val="1231228651"/>
                    </a:ext>
                  </a:extLst>
                </a:gridCol>
                <a:gridCol w="1220519">
                  <a:extLst>
                    <a:ext uri="{9D8B030D-6E8A-4147-A177-3AD203B41FA5}">
                      <a16:colId xmlns:a16="http://schemas.microsoft.com/office/drawing/2014/main" val="3094459248"/>
                    </a:ext>
                  </a:extLst>
                </a:gridCol>
                <a:gridCol w="1220519">
                  <a:extLst>
                    <a:ext uri="{9D8B030D-6E8A-4147-A177-3AD203B41FA5}">
                      <a16:colId xmlns:a16="http://schemas.microsoft.com/office/drawing/2014/main" val="3168811520"/>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Social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Sports</a:t>
                      </a:r>
                    </a:p>
                  </a:txBody>
                  <a:tcPr/>
                </a:tc>
                <a:tc>
                  <a:txBody>
                    <a:bodyPr/>
                    <a:lstStyle/>
                    <a:p>
                      <a:pPr algn="ctr"/>
                      <a:r>
                        <a:rPr lang="en-US" b="0" dirty="0">
                          <a:latin typeface="Times New Roman" panose="02020603050405020304" pitchFamily="18" charset="0"/>
                          <a:cs typeface="Times New Roman" panose="02020603050405020304" pitchFamily="18" charset="0"/>
                        </a:rPr>
                        <a:t>Political</a:t>
                      </a:r>
                    </a:p>
                  </a:txBody>
                  <a:tcPr/>
                </a:tc>
                <a:tc>
                  <a:txBody>
                    <a:bodyPr/>
                    <a:lstStyle/>
                    <a:p>
                      <a:pPr algn="ctr"/>
                      <a:r>
                        <a:rPr lang="en-US" b="0" dirty="0">
                          <a:latin typeface="Times New Roman" panose="02020603050405020304" pitchFamily="18" charset="0"/>
                          <a:cs typeface="Times New Roman" panose="02020603050405020304" pitchFamily="18" charset="0"/>
                        </a:rPr>
                        <a:t>Cultural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Global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Economic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Scientific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Health</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Prompt 18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63%</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Prompt 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80%</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Prompt 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63%</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Prompt 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Prompt 25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extLst>
                  <a:ext uri="{0D108BD9-81ED-4DB2-BD59-A6C34878D82A}">
                    <a16:rowId xmlns:a16="http://schemas.microsoft.com/office/drawing/2014/main" val="3654193099"/>
                  </a:ext>
                </a:extLst>
              </a:tr>
            </a:tbl>
          </a:graphicData>
        </a:graphic>
      </p:graphicFrame>
    </p:spTree>
    <p:extLst>
      <p:ext uri="{BB962C8B-B14F-4D97-AF65-F5344CB8AC3E}">
        <p14:creationId xmlns:p14="http://schemas.microsoft.com/office/powerpoint/2010/main" val="1745916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1091A-2B07-8E03-E855-6E2354AC64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9D3BF1-A2B8-258C-8BDB-722F2C04E133}"/>
              </a:ext>
            </a:extLst>
          </p:cNvPr>
          <p:cNvSpPr>
            <a:spLocks noGrp="1"/>
          </p:cNvSpPr>
          <p:nvPr>
            <p:ph type="title"/>
          </p:nvPr>
        </p:nvSpPr>
        <p:spPr/>
        <p:txBody>
          <a:bodyPr>
            <a:normAutofit/>
          </a:bodyPr>
          <a:lstStyle/>
          <a:p>
            <a:r>
              <a:rPr lang="en-US" sz="2400" b="1" dirty="0"/>
              <a:t>Zero-shot Query Dependent Results</a:t>
            </a:r>
          </a:p>
        </p:txBody>
      </p:sp>
      <p:graphicFrame>
        <p:nvGraphicFramePr>
          <p:cNvPr id="4" name="Table 3">
            <a:extLst>
              <a:ext uri="{FF2B5EF4-FFF2-40B4-BE49-F238E27FC236}">
                <a16:creationId xmlns:a16="http://schemas.microsoft.com/office/drawing/2014/main" id="{5644DB01-D117-5B94-80D8-7144989F267B}"/>
              </a:ext>
            </a:extLst>
          </p:cNvPr>
          <p:cNvGraphicFramePr>
            <a:graphicFrameLocks noGrp="1"/>
          </p:cNvGraphicFramePr>
          <p:nvPr>
            <p:extLst>
              <p:ext uri="{D42A27DB-BD31-4B8C-83A1-F6EECF244321}">
                <p14:modId xmlns:p14="http://schemas.microsoft.com/office/powerpoint/2010/main" val="2911996044"/>
              </p:ext>
            </p:extLst>
          </p:nvPr>
        </p:nvGraphicFramePr>
        <p:xfrm>
          <a:off x="971755" y="2687320"/>
          <a:ext cx="10248490" cy="741680"/>
        </p:xfrm>
        <a:graphic>
          <a:graphicData uri="http://schemas.openxmlformats.org/drawingml/2006/table">
            <a:tbl>
              <a:tblPr firstRow="1">
                <a:tableStyleId>{D7AC3CCA-C797-4891-BE02-D94E43425B78}</a:tableStyleId>
              </a:tblPr>
              <a:tblGrid>
                <a:gridCol w="1464070">
                  <a:extLst>
                    <a:ext uri="{9D8B030D-6E8A-4147-A177-3AD203B41FA5}">
                      <a16:colId xmlns:a16="http://schemas.microsoft.com/office/drawing/2014/main" val="252588881"/>
                    </a:ext>
                  </a:extLst>
                </a:gridCol>
                <a:gridCol w="1464070">
                  <a:extLst>
                    <a:ext uri="{9D8B030D-6E8A-4147-A177-3AD203B41FA5}">
                      <a16:colId xmlns:a16="http://schemas.microsoft.com/office/drawing/2014/main" val="1729950084"/>
                    </a:ext>
                  </a:extLst>
                </a:gridCol>
                <a:gridCol w="1464070">
                  <a:extLst>
                    <a:ext uri="{9D8B030D-6E8A-4147-A177-3AD203B41FA5}">
                      <a16:colId xmlns:a16="http://schemas.microsoft.com/office/drawing/2014/main" val="483548369"/>
                    </a:ext>
                  </a:extLst>
                </a:gridCol>
                <a:gridCol w="1464070">
                  <a:extLst>
                    <a:ext uri="{9D8B030D-6E8A-4147-A177-3AD203B41FA5}">
                      <a16:colId xmlns:a16="http://schemas.microsoft.com/office/drawing/2014/main" val="617316006"/>
                    </a:ext>
                  </a:extLst>
                </a:gridCol>
                <a:gridCol w="1464070">
                  <a:extLst>
                    <a:ext uri="{9D8B030D-6E8A-4147-A177-3AD203B41FA5}">
                      <a16:colId xmlns:a16="http://schemas.microsoft.com/office/drawing/2014/main" val="3890891965"/>
                    </a:ext>
                  </a:extLst>
                </a:gridCol>
                <a:gridCol w="1464070">
                  <a:extLst>
                    <a:ext uri="{9D8B030D-6E8A-4147-A177-3AD203B41FA5}">
                      <a16:colId xmlns:a16="http://schemas.microsoft.com/office/drawing/2014/main" val="2920824653"/>
                    </a:ext>
                  </a:extLst>
                </a:gridCol>
                <a:gridCol w="1464070">
                  <a:extLst>
                    <a:ext uri="{9D8B030D-6E8A-4147-A177-3AD203B41FA5}">
                      <a16:colId xmlns:a16="http://schemas.microsoft.com/office/drawing/2014/main" val="270975334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algn="ctr"/>
                      <a:r>
                        <a:rPr lang="en-US" b="0" dirty="0">
                          <a:latin typeface="Times New Roman" panose="02020603050405020304" pitchFamily="18" charset="0"/>
                          <a:cs typeface="Times New Roman" panose="02020603050405020304" pitchFamily="18" charset="0"/>
                        </a:rPr>
                        <a:t>F1-Score(‘1’)</a:t>
                      </a:r>
                    </a:p>
                  </a:txBody>
                  <a:tcPr/>
                </a:tc>
                <a:tc>
                  <a:txBody>
                    <a:bodyPr/>
                    <a:lstStyle/>
                    <a:p>
                      <a:pPr algn="ctr"/>
                      <a:r>
                        <a:rPr lang="en-US" b="0" dirty="0">
                          <a:latin typeface="Times New Roman" panose="02020603050405020304" pitchFamily="18" charset="0"/>
                          <a:cs typeface="Times New Roman" panose="02020603050405020304" pitchFamily="18" charset="0"/>
                        </a:rPr>
                        <a:t>F1-Score(‘0’)</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Q-Dependent</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73%</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55%</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92%</a:t>
                      </a:r>
                    </a:p>
                  </a:txBody>
                  <a:tcPr>
                    <a:solidFill>
                      <a:schemeClr val="bg2">
                        <a:lumMod val="90000"/>
                      </a:schemeClr>
                    </a:solidFill>
                  </a:tcPr>
                </a:tc>
                <a:extLst>
                  <a:ext uri="{0D108BD9-81ED-4DB2-BD59-A6C34878D82A}">
                    <a16:rowId xmlns:a16="http://schemas.microsoft.com/office/drawing/2014/main" val="1335220462"/>
                  </a:ext>
                </a:extLst>
              </a:tr>
            </a:tbl>
          </a:graphicData>
        </a:graphic>
      </p:graphicFrame>
      <p:sp>
        <p:nvSpPr>
          <p:cNvPr id="3" name="Content Placeholder 2">
            <a:extLst>
              <a:ext uri="{FF2B5EF4-FFF2-40B4-BE49-F238E27FC236}">
                <a16:creationId xmlns:a16="http://schemas.microsoft.com/office/drawing/2014/main" id="{F469C54D-2EF0-7554-B617-F810F947D246}"/>
              </a:ext>
            </a:extLst>
          </p:cNvPr>
          <p:cNvSpPr>
            <a:spLocks noGrp="1"/>
          </p:cNvSpPr>
          <p:nvPr>
            <p:ph idx="1"/>
          </p:nvPr>
        </p:nvSpPr>
        <p:spPr>
          <a:xfrm>
            <a:off x="838200" y="1825625"/>
            <a:ext cx="10515600" cy="4351338"/>
          </a:xfrm>
        </p:spPr>
        <p:txBody>
          <a:bodyPr>
            <a:normAutofit/>
          </a:bodyPr>
          <a:lstStyle/>
          <a:p>
            <a:r>
              <a:rPr lang="en-US" sz="1800" dirty="0"/>
              <a:t>Query Dependent Prompt System Result:</a:t>
            </a:r>
          </a:p>
          <a:p>
            <a:endParaRPr lang="en-US" sz="1800" dirty="0"/>
          </a:p>
          <a:p>
            <a:endParaRPr lang="en-US" sz="1800" dirty="0"/>
          </a:p>
          <a:p>
            <a:endParaRPr lang="en-US" sz="1800" dirty="0"/>
          </a:p>
          <a:p>
            <a:endParaRPr lang="en-US" sz="1800" dirty="0"/>
          </a:p>
          <a:p>
            <a:endParaRPr lang="en-US" sz="1800" dirty="0"/>
          </a:p>
          <a:p>
            <a:r>
              <a:rPr lang="en-US" sz="1800" dirty="0"/>
              <a:t>Compared to best zero-shot prompt results:</a:t>
            </a:r>
          </a:p>
          <a:p>
            <a:endParaRPr lang="en-US" sz="1800" dirty="0"/>
          </a:p>
          <a:p>
            <a:pPr marL="0" indent="0">
              <a:buNone/>
            </a:pPr>
            <a:endParaRPr lang="en-US" sz="1800" dirty="0"/>
          </a:p>
        </p:txBody>
      </p:sp>
      <p:graphicFrame>
        <p:nvGraphicFramePr>
          <p:cNvPr id="5" name="Table 4">
            <a:extLst>
              <a:ext uri="{FF2B5EF4-FFF2-40B4-BE49-F238E27FC236}">
                <a16:creationId xmlns:a16="http://schemas.microsoft.com/office/drawing/2014/main" id="{25CC3F54-6AC7-5D99-DB69-603DEA60FB47}"/>
              </a:ext>
            </a:extLst>
          </p:cNvPr>
          <p:cNvGraphicFramePr>
            <a:graphicFrameLocks noGrp="1"/>
          </p:cNvGraphicFramePr>
          <p:nvPr>
            <p:extLst>
              <p:ext uri="{D42A27DB-BD31-4B8C-83A1-F6EECF244321}">
                <p14:modId xmlns:p14="http://schemas.microsoft.com/office/powerpoint/2010/main" val="2684517450"/>
              </p:ext>
            </p:extLst>
          </p:nvPr>
        </p:nvGraphicFramePr>
        <p:xfrm>
          <a:off x="971755" y="4859020"/>
          <a:ext cx="10248490" cy="741680"/>
        </p:xfrm>
        <a:graphic>
          <a:graphicData uri="http://schemas.openxmlformats.org/drawingml/2006/table">
            <a:tbl>
              <a:tblPr firstRow="1">
                <a:tableStyleId>{D7AC3CCA-C797-4891-BE02-D94E43425B78}</a:tableStyleId>
              </a:tblPr>
              <a:tblGrid>
                <a:gridCol w="1464070">
                  <a:extLst>
                    <a:ext uri="{9D8B030D-6E8A-4147-A177-3AD203B41FA5}">
                      <a16:colId xmlns:a16="http://schemas.microsoft.com/office/drawing/2014/main" val="252588881"/>
                    </a:ext>
                  </a:extLst>
                </a:gridCol>
                <a:gridCol w="1464070">
                  <a:extLst>
                    <a:ext uri="{9D8B030D-6E8A-4147-A177-3AD203B41FA5}">
                      <a16:colId xmlns:a16="http://schemas.microsoft.com/office/drawing/2014/main" val="1729950084"/>
                    </a:ext>
                  </a:extLst>
                </a:gridCol>
                <a:gridCol w="1464070">
                  <a:extLst>
                    <a:ext uri="{9D8B030D-6E8A-4147-A177-3AD203B41FA5}">
                      <a16:colId xmlns:a16="http://schemas.microsoft.com/office/drawing/2014/main" val="483548369"/>
                    </a:ext>
                  </a:extLst>
                </a:gridCol>
                <a:gridCol w="1464070">
                  <a:extLst>
                    <a:ext uri="{9D8B030D-6E8A-4147-A177-3AD203B41FA5}">
                      <a16:colId xmlns:a16="http://schemas.microsoft.com/office/drawing/2014/main" val="617316006"/>
                    </a:ext>
                  </a:extLst>
                </a:gridCol>
                <a:gridCol w="1464070">
                  <a:extLst>
                    <a:ext uri="{9D8B030D-6E8A-4147-A177-3AD203B41FA5}">
                      <a16:colId xmlns:a16="http://schemas.microsoft.com/office/drawing/2014/main" val="3890891965"/>
                    </a:ext>
                  </a:extLst>
                </a:gridCol>
                <a:gridCol w="1464070">
                  <a:extLst>
                    <a:ext uri="{9D8B030D-6E8A-4147-A177-3AD203B41FA5}">
                      <a16:colId xmlns:a16="http://schemas.microsoft.com/office/drawing/2014/main" val="2920824653"/>
                    </a:ext>
                  </a:extLst>
                </a:gridCol>
                <a:gridCol w="1464070">
                  <a:extLst>
                    <a:ext uri="{9D8B030D-6E8A-4147-A177-3AD203B41FA5}">
                      <a16:colId xmlns:a16="http://schemas.microsoft.com/office/drawing/2014/main" val="270975334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algn="ctr"/>
                      <a:r>
                        <a:rPr lang="en-US" b="0" dirty="0">
                          <a:latin typeface="Times New Roman" panose="02020603050405020304" pitchFamily="18" charset="0"/>
                          <a:cs typeface="Times New Roman" panose="02020603050405020304" pitchFamily="18" charset="0"/>
                        </a:rPr>
                        <a:t>F1-Score(‘1’)</a:t>
                      </a:r>
                    </a:p>
                  </a:txBody>
                  <a:tcPr/>
                </a:tc>
                <a:tc>
                  <a:txBody>
                    <a:bodyPr/>
                    <a:lstStyle/>
                    <a:p>
                      <a:pPr algn="ctr"/>
                      <a:r>
                        <a:rPr lang="en-US" b="0" dirty="0">
                          <a:latin typeface="Times New Roman" panose="02020603050405020304" pitchFamily="18" charset="0"/>
                          <a:cs typeface="Times New Roman" panose="02020603050405020304" pitchFamily="18" charset="0"/>
                        </a:rPr>
                        <a:t>F1-Score(‘0’)</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Prompt 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63%</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44%</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81%</a:t>
                      </a:r>
                    </a:p>
                  </a:txBody>
                  <a:tcPr>
                    <a:solidFill>
                      <a:schemeClr val="bg2">
                        <a:lumMod val="90000"/>
                      </a:schemeClr>
                    </a:solidFill>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545203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D680E-3535-630C-C377-2364A44E88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EF5C24-6D49-F7C3-966C-B2CFD2D71363}"/>
              </a:ext>
            </a:extLst>
          </p:cNvPr>
          <p:cNvSpPr>
            <a:spLocks noGrp="1"/>
          </p:cNvSpPr>
          <p:nvPr>
            <p:ph type="title"/>
          </p:nvPr>
        </p:nvSpPr>
        <p:spPr/>
        <p:txBody>
          <a:bodyPr>
            <a:normAutofit/>
          </a:bodyPr>
          <a:lstStyle/>
          <a:p>
            <a:r>
              <a:rPr lang="en-US" sz="2400" b="1" dirty="0"/>
              <a:t>Zero-shot Query Dependent Results</a:t>
            </a:r>
          </a:p>
        </p:txBody>
      </p:sp>
      <p:sp>
        <p:nvSpPr>
          <p:cNvPr id="3" name="Content Placeholder 2">
            <a:extLst>
              <a:ext uri="{FF2B5EF4-FFF2-40B4-BE49-F238E27FC236}">
                <a16:creationId xmlns:a16="http://schemas.microsoft.com/office/drawing/2014/main" id="{A7ECB36F-008F-0E8D-2211-B776D4421123}"/>
              </a:ext>
            </a:extLst>
          </p:cNvPr>
          <p:cNvSpPr>
            <a:spLocks noGrp="1"/>
          </p:cNvSpPr>
          <p:nvPr>
            <p:ph idx="1"/>
          </p:nvPr>
        </p:nvSpPr>
        <p:spPr>
          <a:xfrm>
            <a:off x="838200" y="1482725"/>
            <a:ext cx="10515600" cy="4351338"/>
          </a:xfrm>
        </p:spPr>
        <p:txBody>
          <a:bodyPr>
            <a:normAutofit/>
          </a:bodyPr>
          <a:lstStyle/>
          <a:p>
            <a:r>
              <a:rPr lang="en-US" sz="1800" dirty="0"/>
              <a:t>This is because of different behaviors of prompts in terms of confusion matrix:</a:t>
            </a:r>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F3CBDEC9-191C-ECC7-3424-60B1F472062B}"/>
              </a:ext>
            </a:extLst>
          </p:cNvPr>
          <p:cNvPicPr>
            <a:picLocks noChangeAspect="1"/>
          </p:cNvPicPr>
          <p:nvPr/>
        </p:nvPicPr>
        <p:blipFill>
          <a:blip r:embed="rId3"/>
          <a:stretch>
            <a:fillRect/>
          </a:stretch>
        </p:blipFill>
        <p:spPr>
          <a:xfrm>
            <a:off x="1604426" y="2225040"/>
            <a:ext cx="2141824" cy="1783526"/>
          </a:xfrm>
          <a:prstGeom prst="rect">
            <a:avLst/>
          </a:prstGeom>
        </p:spPr>
      </p:pic>
      <p:pic>
        <p:nvPicPr>
          <p:cNvPr id="9" name="Picture 8">
            <a:extLst>
              <a:ext uri="{FF2B5EF4-FFF2-40B4-BE49-F238E27FC236}">
                <a16:creationId xmlns:a16="http://schemas.microsoft.com/office/drawing/2014/main" id="{A45C6761-DF0E-9C0D-9108-238CD26F7447}"/>
              </a:ext>
            </a:extLst>
          </p:cNvPr>
          <p:cNvPicPr>
            <a:picLocks noChangeAspect="1"/>
          </p:cNvPicPr>
          <p:nvPr/>
        </p:nvPicPr>
        <p:blipFill>
          <a:blip r:embed="rId4"/>
          <a:stretch>
            <a:fillRect/>
          </a:stretch>
        </p:blipFill>
        <p:spPr>
          <a:xfrm>
            <a:off x="4687737" y="2212895"/>
            <a:ext cx="2141824" cy="1795671"/>
          </a:xfrm>
          <a:prstGeom prst="rect">
            <a:avLst/>
          </a:prstGeom>
        </p:spPr>
      </p:pic>
      <p:pic>
        <p:nvPicPr>
          <p:cNvPr id="11" name="Picture 10">
            <a:extLst>
              <a:ext uri="{FF2B5EF4-FFF2-40B4-BE49-F238E27FC236}">
                <a16:creationId xmlns:a16="http://schemas.microsoft.com/office/drawing/2014/main" id="{B15B5B1F-D47A-6BB1-E7D4-9137B5F4C9EA}"/>
              </a:ext>
            </a:extLst>
          </p:cNvPr>
          <p:cNvPicPr>
            <a:picLocks noChangeAspect="1"/>
          </p:cNvPicPr>
          <p:nvPr/>
        </p:nvPicPr>
        <p:blipFill>
          <a:blip r:embed="rId5"/>
          <a:stretch>
            <a:fillRect/>
          </a:stretch>
        </p:blipFill>
        <p:spPr>
          <a:xfrm>
            <a:off x="8112985" y="2074488"/>
            <a:ext cx="2474589" cy="2086478"/>
          </a:xfrm>
          <a:prstGeom prst="rect">
            <a:avLst/>
          </a:prstGeom>
        </p:spPr>
      </p:pic>
      <p:pic>
        <p:nvPicPr>
          <p:cNvPr id="13" name="Picture 12">
            <a:extLst>
              <a:ext uri="{FF2B5EF4-FFF2-40B4-BE49-F238E27FC236}">
                <a16:creationId xmlns:a16="http://schemas.microsoft.com/office/drawing/2014/main" id="{4223A557-E1FC-82BE-2BD4-FBB6307C83EB}"/>
              </a:ext>
            </a:extLst>
          </p:cNvPr>
          <p:cNvPicPr>
            <a:picLocks noChangeAspect="1"/>
          </p:cNvPicPr>
          <p:nvPr/>
        </p:nvPicPr>
        <p:blipFill>
          <a:blip r:embed="rId6"/>
          <a:stretch>
            <a:fillRect/>
          </a:stretch>
        </p:blipFill>
        <p:spPr>
          <a:xfrm>
            <a:off x="2788565" y="4308539"/>
            <a:ext cx="2436468" cy="2059876"/>
          </a:xfrm>
          <a:prstGeom prst="rect">
            <a:avLst/>
          </a:prstGeom>
        </p:spPr>
      </p:pic>
      <p:pic>
        <p:nvPicPr>
          <p:cNvPr id="17" name="Picture 16">
            <a:extLst>
              <a:ext uri="{FF2B5EF4-FFF2-40B4-BE49-F238E27FC236}">
                <a16:creationId xmlns:a16="http://schemas.microsoft.com/office/drawing/2014/main" id="{2FC328B2-C655-5660-F160-F4606BB60129}"/>
              </a:ext>
            </a:extLst>
          </p:cNvPr>
          <p:cNvPicPr>
            <a:picLocks noChangeAspect="1"/>
          </p:cNvPicPr>
          <p:nvPr/>
        </p:nvPicPr>
        <p:blipFill>
          <a:blip r:embed="rId7"/>
          <a:stretch>
            <a:fillRect/>
          </a:stretch>
        </p:blipFill>
        <p:spPr>
          <a:xfrm>
            <a:off x="6269203" y="4222685"/>
            <a:ext cx="2474589" cy="2072625"/>
          </a:xfrm>
          <a:prstGeom prst="rect">
            <a:avLst/>
          </a:prstGeom>
        </p:spPr>
      </p:pic>
    </p:spTree>
    <p:extLst>
      <p:ext uri="{BB962C8B-B14F-4D97-AF65-F5344CB8AC3E}">
        <p14:creationId xmlns:p14="http://schemas.microsoft.com/office/powerpoint/2010/main" val="2040791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F294A-D2AB-FBAE-37CE-FAF01B9EB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30D14A-023E-B94C-664F-392CCC14A1CE}"/>
              </a:ext>
            </a:extLst>
          </p:cNvPr>
          <p:cNvSpPr>
            <a:spLocks noGrp="1"/>
          </p:cNvSpPr>
          <p:nvPr>
            <p:ph type="title"/>
          </p:nvPr>
        </p:nvSpPr>
        <p:spPr/>
        <p:txBody>
          <a:bodyPr>
            <a:normAutofit/>
          </a:bodyPr>
          <a:lstStyle/>
          <a:p>
            <a:r>
              <a:rPr lang="en-US" sz="2400" b="1" dirty="0"/>
              <a:t>Few-shot Test Dataset Results</a:t>
            </a:r>
          </a:p>
        </p:txBody>
      </p:sp>
      <p:graphicFrame>
        <p:nvGraphicFramePr>
          <p:cNvPr id="4" name="Table 3">
            <a:extLst>
              <a:ext uri="{FF2B5EF4-FFF2-40B4-BE49-F238E27FC236}">
                <a16:creationId xmlns:a16="http://schemas.microsoft.com/office/drawing/2014/main" id="{3C3EFE26-36E2-FACD-A436-56B47B440233}"/>
              </a:ext>
            </a:extLst>
          </p:cNvPr>
          <p:cNvGraphicFramePr>
            <a:graphicFrameLocks noGrp="1"/>
          </p:cNvGraphicFramePr>
          <p:nvPr>
            <p:extLst>
              <p:ext uri="{D42A27DB-BD31-4B8C-83A1-F6EECF244321}">
                <p14:modId xmlns:p14="http://schemas.microsoft.com/office/powerpoint/2010/main" val="2356707479"/>
              </p:ext>
            </p:extLst>
          </p:nvPr>
        </p:nvGraphicFramePr>
        <p:xfrm>
          <a:off x="971755" y="2498210"/>
          <a:ext cx="10248490" cy="2219960"/>
        </p:xfrm>
        <a:graphic>
          <a:graphicData uri="http://schemas.openxmlformats.org/drawingml/2006/table">
            <a:tbl>
              <a:tblPr firstRow="1">
                <a:tableStyleId>{D7AC3CCA-C797-4891-BE02-D94E43425B78}</a:tableStyleId>
              </a:tblPr>
              <a:tblGrid>
                <a:gridCol w="1464070">
                  <a:extLst>
                    <a:ext uri="{9D8B030D-6E8A-4147-A177-3AD203B41FA5}">
                      <a16:colId xmlns:a16="http://schemas.microsoft.com/office/drawing/2014/main" val="252588881"/>
                    </a:ext>
                  </a:extLst>
                </a:gridCol>
                <a:gridCol w="1464070">
                  <a:extLst>
                    <a:ext uri="{9D8B030D-6E8A-4147-A177-3AD203B41FA5}">
                      <a16:colId xmlns:a16="http://schemas.microsoft.com/office/drawing/2014/main" val="1729950084"/>
                    </a:ext>
                  </a:extLst>
                </a:gridCol>
                <a:gridCol w="1464070">
                  <a:extLst>
                    <a:ext uri="{9D8B030D-6E8A-4147-A177-3AD203B41FA5}">
                      <a16:colId xmlns:a16="http://schemas.microsoft.com/office/drawing/2014/main" val="483548369"/>
                    </a:ext>
                  </a:extLst>
                </a:gridCol>
                <a:gridCol w="1464070">
                  <a:extLst>
                    <a:ext uri="{9D8B030D-6E8A-4147-A177-3AD203B41FA5}">
                      <a16:colId xmlns:a16="http://schemas.microsoft.com/office/drawing/2014/main" val="617316006"/>
                    </a:ext>
                  </a:extLst>
                </a:gridCol>
                <a:gridCol w="1464070">
                  <a:extLst>
                    <a:ext uri="{9D8B030D-6E8A-4147-A177-3AD203B41FA5}">
                      <a16:colId xmlns:a16="http://schemas.microsoft.com/office/drawing/2014/main" val="3890891965"/>
                    </a:ext>
                  </a:extLst>
                </a:gridCol>
                <a:gridCol w="1464070">
                  <a:extLst>
                    <a:ext uri="{9D8B030D-6E8A-4147-A177-3AD203B41FA5}">
                      <a16:colId xmlns:a16="http://schemas.microsoft.com/office/drawing/2014/main" val="2920824653"/>
                    </a:ext>
                  </a:extLst>
                </a:gridCol>
                <a:gridCol w="1464070">
                  <a:extLst>
                    <a:ext uri="{9D8B030D-6E8A-4147-A177-3AD203B41FA5}">
                      <a16:colId xmlns:a16="http://schemas.microsoft.com/office/drawing/2014/main" val="2709753344"/>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algn="ctr"/>
                      <a:r>
                        <a:rPr lang="en-US" b="0" dirty="0">
                          <a:latin typeface="Times New Roman" panose="02020603050405020304" pitchFamily="18" charset="0"/>
                          <a:cs typeface="Times New Roman" panose="02020603050405020304" pitchFamily="18" charset="0"/>
                        </a:rPr>
                        <a:t>F1-Score(‘1’)</a:t>
                      </a:r>
                    </a:p>
                  </a:txBody>
                  <a:tcPr/>
                </a:tc>
                <a:tc>
                  <a:txBody>
                    <a:bodyPr/>
                    <a:lstStyle/>
                    <a:p>
                      <a:pPr algn="ctr"/>
                      <a:r>
                        <a:rPr lang="en-US" b="0" dirty="0">
                          <a:latin typeface="Times New Roman" panose="02020603050405020304" pitchFamily="18" charset="0"/>
                          <a:cs typeface="Times New Roman" panose="02020603050405020304" pitchFamily="18" charset="0"/>
                        </a:rPr>
                        <a:t>F1-Score(‘0’)</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Prompt 18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60%</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43%</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76%</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Prompt 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65%</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47%</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83%</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Prompt 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45%</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79%</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Prompt 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89%</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Prompt 25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48%</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89%</a:t>
                      </a:r>
                    </a:p>
                  </a:txBody>
                  <a:tcPr>
                    <a:solidFill>
                      <a:schemeClr val="bg2">
                        <a:lumMod val="90000"/>
                      </a:schemeClr>
                    </a:solidFill>
                  </a:tcPr>
                </a:tc>
                <a:extLst>
                  <a:ext uri="{0D108BD9-81ED-4DB2-BD59-A6C34878D82A}">
                    <a16:rowId xmlns:a16="http://schemas.microsoft.com/office/drawing/2014/main" val="3654193099"/>
                  </a:ext>
                </a:extLst>
              </a:tr>
            </a:tbl>
          </a:graphicData>
        </a:graphic>
      </p:graphicFrame>
      <p:sp>
        <p:nvSpPr>
          <p:cNvPr id="3" name="Content Placeholder 2">
            <a:extLst>
              <a:ext uri="{FF2B5EF4-FFF2-40B4-BE49-F238E27FC236}">
                <a16:creationId xmlns:a16="http://schemas.microsoft.com/office/drawing/2014/main" id="{3BCF7B3C-B30D-9288-B103-BFB6A91CCE55}"/>
              </a:ext>
            </a:extLst>
          </p:cNvPr>
          <p:cNvSpPr>
            <a:spLocks noGrp="1"/>
          </p:cNvSpPr>
          <p:nvPr>
            <p:ph idx="1"/>
          </p:nvPr>
        </p:nvSpPr>
        <p:spPr>
          <a:xfrm>
            <a:off x="838200" y="1825625"/>
            <a:ext cx="10515600" cy="4351338"/>
          </a:xfrm>
        </p:spPr>
        <p:txBody>
          <a:bodyPr>
            <a:normAutofit/>
          </a:bodyPr>
          <a:lstStyle/>
          <a:p>
            <a:r>
              <a:rPr lang="en-US" sz="1800" dirty="0"/>
              <a:t>All of these results conducted in k=20 setting.</a:t>
            </a:r>
          </a:p>
        </p:txBody>
      </p:sp>
    </p:spTree>
    <p:extLst>
      <p:ext uri="{BB962C8B-B14F-4D97-AF65-F5344CB8AC3E}">
        <p14:creationId xmlns:p14="http://schemas.microsoft.com/office/powerpoint/2010/main" val="4135797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DDB4A-DE83-110A-EA09-D6174D00AA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9DB019-4AA3-1027-CC46-678E75A2E171}"/>
              </a:ext>
            </a:extLst>
          </p:cNvPr>
          <p:cNvSpPr>
            <a:spLocks noGrp="1"/>
          </p:cNvSpPr>
          <p:nvPr>
            <p:ph type="title"/>
          </p:nvPr>
        </p:nvSpPr>
        <p:spPr/>
        <p:txBody>
          <a:bodyPr>
            <a:normAutofit/>
          </a:bodyPr>
          <a:lstStyle/>
          <a:p>
            <a:r>
              <a:rPr lang="en-US" sz="2400" b="1" dirty="0"/>
              <a:t>Few-shot Test Dataset Results</a:t>
            </a:r>
          </a:p>
        </p:txBody>
      </p:sp>
      <p:graphicFrame>
        <p:nvGraphicFramePr>
          <p:cNvPr id="4" name="Table 3">
            <a:extLst>
              <a:ext uri="{FF2B5EF4-FFF2-40B4-BE49-F238E27FC236}">
                <a16:creationId xmlns:a16="http://schemas.microsoft.com/office/drawing/2014/main" id="{1F7CDBF0-B712-3996-9B50-58CE965ABAA4}"/>
              </a:ext>
            </a:extLst>
          </p:cNvPr>
          <p:cNvGraphicFramePr>
            <a:graphicFrameLocks noGrp="1"/>
          </p:cNvGraphicFramePr>
          <p:nvPr>
            <p:extLst>
              <p:ext uri="{D42A27DB-BD31-4B8C-83A1-F6EECF244321}">
                <p14:modId xmlns:p14="http://schemas.microsoft.com/office/powerpoint/2010/main" val="127093004"/>
              </p:ext>
            </p:extLst>
          </p:nvPr>
        </p:nvGraphicFramePr>
        <p:xfrm>
          <a:off x="603664" y="2431836"/>
          <a:ext cx="10984671" cy="2219960"/>
        </p:xfrm>
        <a:graphic>
          <a:graphicData uri="http://schemas.openxmlformats.org/drawingml/2006/table">
            <a:tbl>
              <a:tblPr firstRow="1">
                <a:tableStyleId>{D7AC3CCA-C797-4891-BE02-D94E43425B78}</a:tableStyleId>
              </a:tblPr>
              <a:tblGrid>
                <a:gridCol w="1220519">
                  <a:extLst>
                    <a:ext uri="{9D8B030D-6E8A-4147-A177-3AD203B41FA5}">
                      <a16:colId xmlns:a16="http://schemas.microsoft.com/office/drawing/2014/main" val="252588881"/>
                    </a:ext>
                  </a:extLst>
                </a:gridCol>
                <a:gridCol w="1220519">
                  <a:extLst>
                    <a:ext uri="{9D8B030D-6E8A-4147-A177-3AD203B41FA5}">
                      <a16:colId xmlns:a16="http://schemas.microsoft.com/office/drawing/2014/main" val="1729950084"/>
                    </a:ext>
                  </a:extLst>
                </a:gridCol>
                <a:gridCol w="1220519">
                  <a:extLst>
                    <a:ext uri="{9D8B030D-6E8A-4147-A177-3AD203B41FA5}">
                      <a16:colId xmlns:a16="http://schemas.microsoft.com/office/drawing/2014/main" val="483548369"/>
                    </a:ext>
                  </a:extLst>
                </a:gridCol>
                <a:gridCol w="1220519">
                  <a:extLst>
                    <a:ext uri="{9D8B030D-6E8A-4147-A177-3AD203B41FA5}">
                      <a16:colId xmlns:a16="http://schemas.microsoft.com/office/drawing/2014/main" val="617316006"/>
                    </a:ext>
                  </a:extLst>
                </a:gridCol>
                <a:gridCol w="1220519">
                  <a:extLst>
                    <a:ext uri="{9D8B030D-6E8A-4147-A177-3AD203B41FA5}">
                      <a16:colId xmlns:a16="http://schemas.microsoft.com/office/drawing/2014/main" val="3890891965"/>
                    </a:ext>
                  </a:extLst>
                </a:gridCol>
                <a:gridCol w="1220519">
                  <a:extLst>
                    <a:ext uri="{9D8B030D-6E8A-4147-A177-3AD203B41FA5}">
                      <a16:colId xmlns:a16="http://schemas.microsoft.com/office/drawing/2014/main" val="464773494"/>
                    </a:ext>
                  </a:extLst>
                </a:gridCol>
                <a:gridCol w="1220519">
                  <a:extLst>
                    <a:ext uri="{9D8B030D-6E8A-4147-A177-3AD203B41FA5}">
                      <a16:colId xmlns:a16="http://schemas.microsoft.com/office/drawing/2014/main" val="1231228651"/>
                    </a:ext>
                  </a:extLst>
                </a:gridCol>
                <a:gridCol w="1220519">
                  <a:extLst>
                    <a:ext uri="{9D8B030D-6E8A-4147-A177-3AD203B41FA5}">
                      <a16:colId xmlns:a16="http://schemas.microsoft.com/office/drawing/2014/main" val="3094459248"/>
                    </a:ext>
                  </a:extLst>
                </a:gridCol>
                <a:gridCol w="1220519">
                  <a:extLst>
                    <a:ext uri="{9D8B030D-6E8A-4147-A177-3AD203B41FA5}">
                      <a16:colId xmlns:a16="http://schemas.microsoft.com/office/drawing/2014/main" val="3168811520"/>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Social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Sports</a:t>
                      </a:r>
                    </a:p>
                  </a:txBody>
                  <a:tcPr/>
                </a:tc>
                <a:tc>
                  <a:txBody>
                    <a:bodyPr/>
                    <a:lstStyle/>
                    <a:p>
                      <a:pPr algn="ctr"/>
                      <a:r>
                        <a:rPr lang="en-US" b="0" dirty="0">
                          <a:latin typeface="Times New Roman" panose="02020603050405020304" pitchFamily="18" charset="0"/>
                          <a:cs typeface="Times New Roman" panose="02020603050405020304" pitchFamily="18" charset="0"/>
                        </a:rPr>
                        <a:t>Political</a:t>
                      </a:r>
                    </a:p>
                  </a:txBody>
                  <a:tcPr/>
                </a:tc>
                <a:tc>
                  <a:txBody>
                    <a:bodyPr/>
                    <a:lstStyle/>
                    <a:p>
                      <a:pPr algn="ctr"/>
                      <a:r>
                        <a:rPr lang="en-US" b="0" dirty="0">
                          <a:latin typeface="Times New Roman" panose="02020603050405020304" pitchFamily="18" charset="0"/>
                          <a:cs typeface="Times New Roman" panose="02020603050405020304" pitchFamily="18" charset="0"/>
                        </a:rPr>
                        <a:t>Cultural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Global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Economic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Scientific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Health</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Prompt 18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Prompt 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89%</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Prompt 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80%</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Prompt 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42%</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Prompt 25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68%</a:t>
                      </a:r>
                    </a:p>
                  </a:txBody>
                  <a:tcPr>
                    <a:solidFill>
                      <a:schemeClr val="bg2">
                        <a:lumMod val="90000"/>
                      </a:schemeClr>
                    </a:solidFill>
                  </a:tcPr>
                </a:tc>
                <a:extLst>
                  <a:ext uri="{0D108BD9-81ED-4DB2-BD59-A6C34878D82A}">
                    <a16:rowId xmlns:a16="http://schemas.microsoft.com/office/drawing/2014/main" val="3654193099"/>
                  </a:ext>
                </a:extLst>
              </a:tr>
            </a:tbl>
          </a:graphicData>
        </a:graphic>
      </p:graphicFrame>
      <p:sp>
        <p:nvSpPr>
          <p:cNvPr id="3" name="Content Placeholder 2">
            <a:extLst>
              <a:ext uri="{FF2B5EF4-FFF2-40B4-BE49-F238E27FC236}">
                <a16:creationId xmlns:a16="http://schemas.microsoft.com/office/drawing/2014/main" id="{9DE27525-825A-37DE-7A39-468CAA8AF091}"/>
              </a:ext>
            </a:extLst>
          </p:cNvPr>
          <p:cNvSpPr>
            <a:spLocks noGrp="1"/>
          </p:cNvSpPr>
          <p:nvPr>
            <p:ph idx="1"/>
          </p:nvPr>
        </p:nvSpPr>
        <p:spPr>
          <a:xfrm>
            <a:off x="838200" y="1825625"/>
            <a:ext cx="10515600" cy="4351338"/>
          </a:xfrm>
        </p:spPr>
        <p:txBody>
          <a:bodyPr>
            <a:normAutofit/>
          </a:bodyPr>
          <a:lstStyle/>
          <a:p>
            <a:r>
              <a:rPr lang="en-US" sz="1800" dirty="0"/>
              <a:t>All of these results conducted in k=20 setting.</a:t>
            </a:r>
          </a:p>
        </p:txBody>
      </p:sp>
      <p:sp>
        <p:nvSpPr>
          <p:cNvPr id="5" name="Rectangle 4">
            <a:extLst>
              <a:ext uri="{FF2B5EF4-FFF2-40B4-BE49-F238E27FC236}">
                <a16:creationId xmlns:a16="http://schemas.microsoft.com/office/drawing/2014/main" id="{99E0032B-9311-C946-3C92-94CE0ECD12BE}"/>
              </a:ext>
            </a:extLst>
          </p:cNvPr>
          <p:cNvSpPr/>
          <p:nvPr/>
        </p:nvSpPr>
        <p:spPr>
          <a:xfrm>
            <a:off x="10553700" y="2217420"/>
            <a:ext cx="876300" cy="2606040"/>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ln w="76200">
                <a:solidFill>
                  <a:schemeClr val="tx1"/>
                </a:solidFill>
              </a:ln>
            </a:endParaRPr>
          </a:p>
        </p:txBody>
      </p:sp>
    </p:spTree>
    <p:extLst>
      <p:ext uri="{BB962C8B-B14F-4D97-AF65-F5344CB8AC3E}">
        <p14:creationId xmlns:p14="http://schemas.microsoft.com/office/powerpoint/2010/main" val="1286312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232DF-5812-0B3B-F5E6-E8E0A87506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13FBD-A3B4-6E3F-4B28-047178FBC8DA}"/>
              </a:ext>
            </a:extLst>
          </p:cNvPr>
          <p:cNvSpPr>
            <a:spLocks noGrp="1"/>
          </p:cNvSpPr>
          <p:nvPr>
            <p:ph type="title"/>
          </p:nvPr>
        </p:nvSpPr>
        <p:spPr/>
        <p:txBody>
          <a:bodyPr>
            <a:normAutofit/>
          </a:bodyPr>
          <a:lstStyle/>
          <a:p>
            <a:r>
              <a:rPr lang="en-US" sz="2400" b="1" dirty="0"/>
              <a:t>Few-shot Test Dataset Results</a:t>
            </a:r>
          </a:p>
        </p:txBody>
      </p:sp>
      <p:graphicFrame>
        <p:nvGraphicFramePr>
          <p:cNvPr id="4" name="Table 3">
            <a:extLst>
              <a:ext uri="{FF2B5EF4-FFF2-40B4-BE49-F238E27FC236}">
                <a16:creationId xmlns:a16="http://schemas.microsoft.com/office/drawing/2014/main" id="{37C8FC5C-7B83-3155-4BA7-3B8232004FF7}"/>
              </a:ext>
            </a:extLst>
          </p:cNvPr>
          <p:cNvGraphicFramePr>
            <a:graphicFrameLocks noGrp="1"/>
          </p:cNvGraphicFramePr>
          <p:nvPr>
            <p:extLst>
              <p:ext uri="{D42A27DB-BD31-4B8C-83A1-F6EECF244321}">
                <p14:modId xmlns:p14="http://schemas.microsoft.com/office/powerpoint/2010/main" val="880447773"/>
              </p:ext>
            </p:extLst>
          </p:nvPr>
        </p:nvGraphicFramePr>
        <p:xfrm>
          <a:off x="971755" y="1917700"/>
          <a:ext cx="10248490" cy="741680"/>
        </p:xfrm>
        <a:graphic>
          <a:graphicData uri="http://schemas.openxmlformats.org/drawingml/2006/table">
            <a:tbl>
              <a:tblPr firstRow="1">
                <a:tableStyleId>{D7AC3CCA-C797-4891-BE02-D94E43425B78}</a:tableStyleId>
              </a:tblPr>
              <a:tblGrid>
                <a:gridCol w="1464070">
                  <a:extLst>
                    <a:ext uri="{9D8B030D-6E8A-4147-A177-3AD203B41FA5}">
                      <a16:colId xmlns:a16="http://schemas.microsoft.com/office/drawing/2014/main" val="252588881"/>
                    </a:ext>
                  </a:extLst>
                </a:gridCol>
                <a:gridCol w="1464070">
                  <a:extLst>
                    <a:ext uri="{9D8B030D-6E8A-4147-A177-3AD203B41FA5}">
                      <a16:colId xmlns:a16="http://schemas.microsoft.com/office/drawing/2014/main" val="1729950084"/>
                    </a:ext>
                  </a:extLst>
                </a:gridCol>
                <a:gridCol w="1464070">
                  <a:extLst>
                    <a:ext uri="{9D8B030D-6E8A-4147-A177-3AD203B41FA5}">
                      <a16:colId xmlns:a16="http://schemas.microsoft.com/office/drawing/2014/main" val="483548369"/>
                    </a:ext>
                  </a:extLst>
                </a:gridCol>
                <a:gridCol w="1464070">
                  <a:extLst>
                    <a:ext uri="{9D8B030D-6E8A-4147-A177-3AD203B41FA5}">
                      <a16:colId xmlns:a16="http://schemas.microsoft.com/office/drawing/2014/main" val="617316006"/>
                    </a:ext>
                  </a:extLst>
                </a:gridCol>
                <a:gridCol w="1464070">
                  <a:extLst>
                    <a:ext uri="{9D8B030D-6E8A-4147-A177-3AD203B41FA5}">
                      <a16:colId xmlns:a16="http://schemas.microsoft.com/office/drawing/2014/main" val="3890891965"/>
                    </a:ext>
                  </a:extLst>
                </a:gridCol>
                <a:gridCol w="1464070">
                  <a:extLst>
                    <a:ext uri="{9D8B030D-6E8A-4147-A177-3AD203B41FA5}">
                      <a16:colId xmlns:a16="http://schemas.microsoft.com/office/drawing/2014/main" val="2920824653"/>
                    </a:ext>
                  </a:extLst>
                </a:gridCol>
                <a:gridCol w="1464070">
                  <a:extLst>
                    <a:ext uri="{9D8B030D-6E8A-4147-A177-3AD203B41FA5}">
                      <a16:colId xmlns:a16="http://schemas.microsoft.com/office/drawing/2014/main" val="270975334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algn="ctr"/>
                      <a:r>
                        <a:rPr lang="en-US" b="0" dirty="0">
                          <a:latin typeface="Times New Roman" panose="02020603050405020304" pitchFamily="18" charset="0"/>
                          <a:cs typeface="Times New Roman" panose="02020603050405020304" pitchFamily="18" charset="0"/>
                        </a:rPr>
                        <a:t>F1-Score(‘1’)</a:t>
                      </a:r>
                    </a:p>
                  </a:txBody>
                  <a:tcPr/>
                </a:tc>
                <a:tc>
                  <a:txBody>
                    <a:bodyPr/>
                    <a:lstStyle/>
                    <a:p>
                      <a:pPr algn="ctr"/>
                      <a:r>
                        <a:rPr lang="en-US" b="0" dirty="0">
                          <a:latin typeface="Times New Roman" panose="02020603050405020304" pitchFamily="18" charset="0"/>
                          <a:cs typeface="Times New Roman" panose="02020603050405020304" pitchFamily="18" charset="0"/>
                        </a:rPr>
                        <a:t>F1-Score(‘0’)</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Q-Dependent</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73%</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55%</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92%</a:t>
                      </a:r>
                    </a:p>
                  </a:txBody>
                  <a:tcPr>
                    <a:solidFill>
                      <a:schemeClr val="bg2">
                        <a:lumMod val="90000"/>
                      </a:schemeClr>
                    </a:solidFill>
                  </a:tcPr>
                </a:tc>
                <a:extLst>
                  <a:ext uri="{0D108BD9-81ED-4DB2-BD59-A6C34878D82A}">
                    <a16:rowId xmlns:a16="http://schemas.microsoft.com/office/drawing/2014/main" val="1335220462"/>
                  </a:ext>
                </a:extLst>
              </a:tr>
            </a:tbl>
          </a:graphicData>
        </a:graphic>
      </p:graphicFrame>
      <p:sp>
        <p:nvSpPr>
          <p:cNvPr id="3" name="Content Placeholder 2">
            <a:extLst>
              <a:ext uri="{FF2B5EF4-FFF2-40B4-BE49-F238E27FC236}">
                <a16:creationId xmlns:a16="http://schemas.microsoft.com/office/drawing/2014/main" id="{6B7E5D91-F97B-C4C8-C82F-BE19A6F9EDE4}"/>
              </a:ext>
            </a:extLst>
          </p:cNvPr>
          <p:cNvSpPr>
            <a:spLocks noGrp="1"/>
          </p:cNvSpPr>
          <p:nvPr>
            <p:ph idx="1"/>
          </p:nvPr>
        </p:nvSpPr>
        <p:spPr>
          <a:xfrm>
            <a:off x="838200" y="1444625"/>
            <a:ext cx="10515600" cy="4351338"/>
          </a:xfrm>
        </p:spPr>
        <p:txBody>
          <a:bodyPr>
            <a:normAutofit/>
          </a:bodyPr>
          <a:lstStyle/>
          <a:p>
            <a:r>
              <a:rPr lang="en-US" sz="1800" dirty="0"/>
              <a:t>Query Dependent Prompt System Result on zero-shot setting:</a:t>
            </a:r>
          </a:p>
          <a:p>
            <a:endParaRPr lang="en-US" sz="1800" dirty="0"/>
          </a:p>
          <a:p>
            <a:endParaRPr lang="en-US" sz="1800" dirty="0"/>
          </a:p>
          <a:p>
            <a:pPr marL="0" indent="0">
              <a:buNone/>
            </a:pPr>
            <a:endParaRPr lang="en-US" sz="1800" dirty="0"/>
          </a:p>
          <a:p>
            <a:pPr marL="0" indent="0">
              <a:buNone/>
            </a:pPr>
            <a:endParaRPr lang="en-US" sz="1800" dirty="0"/>
          </a:p>
          <a:p>
            <a:r>
              <a:rPr lang="en-US" sz="1800" dirty="0"/>
              <a:t>Best few-shot prompt results:</a:t>
            </a:r>
          </a:p>
          <a:p>
            <a:pPr marL="0" indent="0">
              <a:buNone/>
            </a:pPr>
            <a:endParaRPr lang="en-US" sz="1800" dirty="0"/>
          </a:p>
          <a:p>
            <a:endParaRPr lang="en-US" sz="1800" dirty="0"/>
          </a:p>
          <a:p>
            <a:pPr marL="0" indent="0">
              <a:buNone/>
            </a:pPr>
            <a:endParaRPr lang="en-US" sz="1800" dirty="0"/>
          </a:p>
          <a:p>
            <a:r>
              <a:rPr lang="en-US" sz="1800" dirty="0"/>
              <a:t>Best zero-shot prompt results:</a:t>
            </a:r>
          </a:p>
          <a:p>
            <a:pPr marL="0" indent="0">
              <a:buNone/>
            </a:pPr>
            <a:endParaRPr lang="en-US" sz="1800" dirty="0"/>
          </a:p>
        </p:txBody>
      </p:sp>
      <p:graphicFrame>
        <p:nvGraphicFramePr>
          <p:cNvPr id="5" name="Table 4">
            <a:extLst>
              <a:ext uri="{FF2B5EF4-FFF2-40B4-BE49-F238E27FC236}">
                <a16:creationId xmlns:a16="http://schemas.microsoft.com/office/drawing/2014/main" id="{D59E60A3-500B-89A8-6E00-57F4204619AA}"/>
              </a:ext>
            </a:extLst>
          </p:cNvPr>
          <p:cNvGraphicFramePr>
            <a:graphicFrameLocks noGrp="1"/>
          </p:cNvGraphicFramePr>
          <p:nvPr>
            <p:extLst>
              <p:ext uri="{D42A27DB-BD31-4B8C-83A1-F6EECF244321}">
                <p14:modId xmlns:p14="http://schemas.microsoft.com/office/powerpoint/2010/main" val="4259028287"/>
              </p:ext>
            </p:extLst>
          </p:nvPr>
        </p:nvGraphicFramePr>
        <p:xfrm>
          <a:off x="971755" y="5281295"/>
          <a:ext cx="10248490" cy="741680"/>
        </p:xfrm>
        <a:graphic>
          <a:graphicData uri="http://schemas.openxmlformats.org/drawingml/2006/table">
            <a:tbl>
              <a:tblPr firstRow="1">
                <a:tableStyleId>{D7AC3CCA-C797-4891-BE02-D94E43425B78}</a:tableStyleId>
              </a:tblPr>
              <a:tblGrid>
                <a:gridCol w="1464070">
                  <a:extLst>
                    <a:ext uri="{9D8B030D-6E8A-4147-A177-3AD203B41FA5}">
                      <a16:colId xmlns:a16="http://schemas.microsoft.com/office/drawing/2014/main" val="252588881"/>
                    </a:ext>
                  </a:extLst>
                </a:gridCol>
                <a:gridCol w="1464070">
                  <a:extLst>
                    <a:ext uri="{9D8B030D-6E8A-4147-A177-3AD203B41FA5}">
                      <a16:colId xmlns:a16="http://schemas.microsoft.com/office/drawing/2014/main" val="1729950084"/>
                    </a:ext>
                  </a:extLst>
                </a:gridCol>
                <a:gridCol w="1464070">
                  <a:extLst>
                    <a:ext uri="{9D8B030D-6E8A-4147-A177-3AD203B41FA5}">
                      <a16:colId xmlns:a16="http://schemas.microsoft.com/office/drawing/2014/main" val="483548369"/>
                    </a:ext>
                  </a:extLst>
                </a:gridCol>
                <a:gridCol w="1464070">
                  <a:extLst>
                    <a:ext uri="{9D8B030D-6E8A-4147-A177-3AD203B41FA5}">
                      <a16:colId xmlns:a16="http://schemas.microsoft.com/office/drawing/2014/main" val="617316006"/>
                    </a:ext>
                  </a:extLst>
                </a:gridCol>
                <a:gridCol w="1464070">
                  <a:extLst>
                    <a:ext uri="{9D8B030D-6E8A-4147-A177-3AD203B41FA5}">
                      <a16:colId xmlns:a16="http://schemas.microsoft.com/office/drawing/2014/main" val="3890891965"/>
                    </a:ext>
                  </a:extLst>
                </a:gridCol>
                <a:gridCol w="1464070">
                  <a:extLst>
                    <a:ext uri="{9D8B030D-6E8A-4147-A177-3AD203B41FA5}">
                      <a16:colId xmlns:a16="http://schemas.microsoft.com/office/drawing/2014/main" val="2920824653"/>
                    </a:ext>
                  </a:extLst>
                </a:gridCol>
                <a:gridCol w="1464070">
                  <a:extLst>
                    <a:ext uri="{9D8B030D-6E8A-4147-A177-3AD203B41FA5}">
                      <a16:colId xmlns:a16="http://schemas.microsoft.com/office/drawing/2014/main" val="270975334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algn="ctr"/>
                      <a:r>
                        <a:rPr lang="en-US" b="0" dirty="0">
                          <a:latin typeface="Times New Roman" panose="02020603050405020304" pitchFamily="18" charset="0"/>
                          <a:cs typeface="Times New Roman" panose="02020603050405020304" pitchFamily="18" charset="0"/>
                        </a:rPr>
                        <a:t>F1-Score(‘1’)</a:t>
                      </a:r>
                    </a:p>
                  </a:txBody>
                  <a:tcPr/>
                </a:tc>
                <a:tc>
                  <a:txBody>
                    <a:bodyPr/>
                    <a:lstStyle/>
                    <a:p>
                      <a:pPr algn="ctr"/>
                      <a:r>
                        <a:rPr lang="en-US" b="0" dirty="0">
                          <a:latin typeface="Times New Roman" panose="02020603050405020304" pitchFamily="18" charset="0"/>
                          <a:cs typeface="Times New Roman" panose="02020603050405020304" pitchFamily="18" charset="0"/>
                        </a:rPr>
                        <a:t>F1-Score(‘0’)</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Prompt 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63%</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44%</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81%</a:t>
                      </a:r>
                    </a:p>
                  </a:txBody>
                  <a:tcPr>
                    <a:solidFill>
                      <a:schemeClr val="bg2">
                        <a:lumMod val="90000"/>
                      </a:schemeClr>
                    </a:solidFill>
                  </a:tcPr>
                </a:tc>
                <a:extLst>
                  <a:ext uri="{0D108BD9-81ED-4DB2-BD59-A6C34878D82A}">
                    <a16:rowId xmlns:a16="http://schemas.microsoft.com/office/drawing/2014/main" val="1335220462"/>
                  </a:ext>
                </a:extLst>
              </a:tr>
            </a:tbl>
          </a:graphicData>
        </a:graphic>
      </p:graphicFrame>
      <p:graphicFrame>
        <p:nvGraphicFramePr>
          <p:cNvPr id="6" name="Table 5">
            <a:extLst>
              <a:ext uri="{FF2B5EF4-FFF2-40B4-BE49-F238E27FC236}">
                <a16:creationId xmlns:a16="http://schemas.microsoft.com/office/drawing/2014/main" id="{ED4BFAC1-E0E7-6143-35A6-ED690A7DC91C}"/>
              </a:ext>
            </a:extLst>
          </p:cNvPr>
          <p:cNvGraphicFramePr>
            <a:graphicFrameLocks noGrp="1"/>
          </p:cNvGraphicFramePr>
          <p:nvPr>
            <p:extLst>
              <p:ext uri="{D42A27DB-BD31-4B8C-83A1-F6EECF244321}">
                <p14:modId xmlns:p14="http://schemas.microsoft.com/office/powerpoint/2010/main" val="2322874074"/>
              </p:ext>
            </p:extLst>
          </p:nvPr>
        </p:nvGraphicFramePr>
        <p:xfrm>
          <a:off x="971755" y="3738880"/>
          <a:ext cx="10248490" cy="741680"/>
        </p:xfrm>
        <a:graphic>
          <a:graphicData uri="http://schemas.openxmlformats.org/drawingml/2006/table">
            <a:tbl>
              <a:tblPr firstRow="1">
                <a:tableStyleId>{D7AC3CCA-C797-4891-BE02-D94E43425B78}</a:tableStyleId>
              </a:tblPr>
              <a:tblGrid>
                <a:gridCol w="1464070">
                  <a:extLst>
                    <a:ext uri="{9D8B030D-6E8A-4147-A177-3AD203B41FA5}">
                      <a16:colId xmlns:a16="http://schemas.microsoft.com/office/drawing/2014/main" val="252588881"/>
                    </a:ext>
                  </a:extLst>
                </a:gridCol>
                <a:gridCol w="1464070">
                  <a:extLst>
                    <a:ext uri="{9D8B030D-6E8A-4147-A177-3AD203B41FA5}">
                      <a16:colId xmlns:a16="http://schemas.microsoft.com/office/drawing/2014/main" val="1729950084"/>
                    </a:ext>
                  </a:extLst>
                </a:gridCol>
                <a:gridCol w="1464070">
                  <a:extLst>
                    <a:ext uri="{9D8B030D-6E8A-4147-A177-3AD203B41FA5}">
                      <a16:colId xmlns:a16="http://schemas.microsoft.com/office/drawing/2014/main" val="483548369"/>
                    </a:ext>
                  </a:extLst>
                </a:gridCol>
                <a:gridCol w="1464070">
                  <a:extLst>
                    <a:ext uri="{9D8B030D-6E8A-4147-A177-3AD203B41FA5}">
                      <a16:colId xmlns:a16="http://schemas.microsoft.com/office/drawing/2014/main" val="617316006"/>
                    </a:ext>
                  </a:extLst>
                </a:gridCol>
                <a:gridCol w="1464070">
                  <a:extLst>
                    <a:ext uri="{9D8B030D-6E8A-4147-A177-3AD203B41FA5}">
                      <a16:colId xmlns:a16="http://schemas.microsoft.com/office/drawing/2014/main" val="3890891965"/>
                    </a:ext>
                  </a:extLst>
                </a:gridCol>
                <a:gridCol w="1464070">
                  <a:extLst>
                    <a:ext uri="{9D8B030D-6E8A-4147-A177-3AD203B41FA5}">
                      <a16:colId xmlns:a16="http://schemas.microsoft.com/office/drawing/2014/main" val="2920824653"/>
                    </a:ext>
                  </a:extLst>
                </a:gridCol>
                <a:gridCol w="1464070">
                  <a:extLst>
                    <a:ext uri="{9D8B030D-6E8A-4147-A177-3AD203B41FA5}">
                      <a16:colId xmlns:a16="http://schemas.microsoft.com/office/drawing/2014/main" val="270975334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algn="ctr"/>
                      <a:r>
                        <a:rPr lang="en-US" b="0" dirty="0">
                          <a:latin typeface="Times New Roman" panose="02020603050405020304" pitchFamily="18" charset="0"/>
                          <a:cs typeface="Times New Roman" panose="02020603050405020304" pitchFamily="18" charset="0"/>
                        </a:rPr>
                        <a:t>F1-Score(‘1’)</a:t>
                      </a:r>
                    </a:p>
                  </a:txBody>
                  <a:tcPr/>
                </a:tc>
                <a:tc>
                  <a:txBody>
                    <a:bodyPr/>
                    <a:lstStyle/>
                    <a:p>
                      <a:pPr algn="ctr"/>
                      <a:r>
                        <a:rPr lang="en-US" b="0" dirty="0">
                          <a:latin typeface="Times New Roman" panose="02020603050405020304" pitchFamily="18" charset="0"/>
                          <a:cs typeface="Times New Roman" panose="02020603050405020304" pitchFamily="18" charset="0"/>
                        </a:rPr>
                        <a:t>F1-Score(‘0’)</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Prompt 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89%</a:t>
                      </a:r>
                    </a:p>
                  </a:txBody>
                  <a:tcPr>
                    <a:solidFill>
                      <a:schemeClr val="bg2">
                        <a:lumMod val="90000"/>
                      </a:schemeClr>
                    </a:solidFill>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06888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D59B4-E788-9BD2-2B17-ABAF56122D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ABF104-8243-C4D1-0632-D0D4133FA11D}"/>
              </a:ext>
            </a:extLst>
          </p:cNvPr>
          <p:cNvSpPr>
            <a:spLocks noGrp="1"/>
          </p:cNvSpPr>
          <p:nvPr>
            <p:ph type="title"/>
          </p:nvPr>
        </p:nvSpPr>
        <p:spPr/>
        <p:txBody>
          <a:bodyPr>
            <a:normAutofit/>
          </a:bodyPr>
          <a:lstStyle/>
          <a:p>
            <a:r>
              <a:rPr lang="en-US" sz="2400" b="1" dirty="0"/>
              <a:t>Few-shot Train Dataset Results</a:t>
            </a:r>
          </a:p>
        </p:txBody>
      </p:sp>
      <p:graphicFrame>
        <p:nvGraphicFramePr>
          <p:cNvPr id="4" name="Table 3">
            <a:extLst>
              <a:ext uri="{FF2B5EF4-FFF2-40B4-BE49-F238E27FC236}">
                <a16:creationId xmlns:a16="http://schemas.microsoft.com/office/drawing/2014/main" id="{8F32142F-52D5-E254-B76B-D3FF73A1EDD8}"/>
              </a:ext>
            </a:extLst>
          </p:cNvPr>
          <p:cNvGraphicFramePr>
            <a:graphicFrameLocks noGrp="1"/>
          </p:cNvGraphicFramePr>
          <p:nvPr>
            <p:extLst>
              <p:ext uri="{D42A27DB-BD31-4B8C-83A1-F6EECF244321}">
                <p14:modId xmlns:p14="http://schemas.microsoft.com/office/powerpoint/2010/main" val="872048211"/>
              </p:ext>
            </p:extLst>
          </p:nvPr>
        </p:nvGraphicFramePr>
        <p:xfrm>
          <a:off x="971755" y="2498210"/>
          <a:ext cx="10248490" cy="2219960"/>
        </p:xfrm>
        <a:graphic>
          <a:graphicData uri="http://schemas.openxmlformats.org/drawingml/2006/table">
            <a:tbl>
              <a:tblPr firstRow="1">
                <a:tableStyleId>{D7AC3CCA-C797-4891-BE02-D94E43425B78}</a:tableStyleId>
              </a:tblPr>
              <a:tblGrid>
                <a:gridCol w="1464070">
                  <a:extLst>
                    <a:ext uri="{9D8B030D-6E8A-4147-A177-3AD203B41FA5}">
                      <a16:colId xmlns:a16="http://schemas.microsoft.com/office/drawing/2014/main" val="252588881"/>
                    </a:ext>
                  </a:extLst>
                </a:gridCol>
                <a:gridCol w="1464070">
                  <a:extLst>
                    <a:ext uri="{9D8B030D-6E8A-4147-A177-3AD203B41FA5}">
                      <a16:colId xmlns:a16="http://schemas.microsoft.com/office/drawing/2014/main" val="1729950084"/>
                    </a:ext>
                  </a:extLst>
                </a:gridCol>
                <a:gridCol w="1464070">
                  <a:extLst>
                    <a:ext uri="{9D8B030D-6E8A-4147-A177-3AD203B41FA5}">
                      <a16:colId xmlns:a16="http://schemas.microsoft.com/office/drawing/2014/main" val="483548369"/>
                    </a:ext>
                  </a:extLst>
                </a:gridCol>
                <a:gridCol w="1464070">
                  <a:extLst>
                    <a:ext uri="{9D8B030D-6E8A-4147-A177-3AD203B41FA5}">
                      <a16:colId xmlns:a16="http://schemas.microsoft.com/office/drawing/2014/main" val="617316006"/>
                    </a:ext>
                  </a:extLst>
                </a:gridCol>
                <a:gridCol w="1464070">
                  <a:extLst>
                    <a:ext uri="{9D8B030D-6E8A-4147-A177-3AD203B41FA5}">
                      <a16:colId xmlns:a16="http://schemas.microsoft.com/office/drawing/2014/main" val="3890891965"/>
                    </a:ext>
                  </a:extLst>
                </a:gridCol>
                <a:gridCol w="1464070">
                  <a:extLst>
                    <a:ext uri="{9D8B030D-6E8A-4147-A177-3AD203B41FA5}">
                      <a16:colId xmlns:a16="http://schemas.microsoft.com/office/drawing/2014/main" val="2920824653"/>
                    </a:ext>
                  </a:extLst>
                </a:gridCol>
                <a:gridCol w="1464070">
                  <a:extLst>
                    <a:ext uri="{9D8B030D-6E8A-4147-A177-3AD203B41FA5}">
                      <a16:colId xmlns:a16="http://schemas.microsoft.com/office/drawing/2014/main" val="2709753344"/>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algn="ctr"/>
                      <a:r>
                        <a:rPr lang="en-US" b="0" dirty="0">
                          <a:latin typeface="Times New Roman" panose="02020603050405020304" pitchFamily="18" charset="0"/>
                          <a:cs typeface="Times New Roman" panose="02020603050405020304" pitchFamily="18" charset="0"/>
                        </a:rPr>
                        <a:t>F1-Score(‘1’)</a:t>
                      </a:r>
                    </a:p>
                  </a:txBody>
                  <a:tcPr/>
                </a:tc>
                <a:tc>
                  <a:txBody>
                    <a:bodyPr/>
                    <a:lstStyle/>
                    <a:p>
                      <a:pPr algn="ctr"/>
                      <a:r>
                        <a:rPr lang="en-US" b="0" dirty="0">
                          <a:latin typeface="Times New Roman" panose="02020603050405020304" pitchFamily="18" charset="0"/>
                          <a:cs typeface="Times New Roman" panose="02020603050405020304" pitchFamily="18" charset="0"/>
                        </a:rPr>
                        <a:t>F1-Score(‘0’)</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Prompt 18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98%</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97%</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99%</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Prompt 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99%</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98%</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99%</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Prompt 21</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Prompt 24</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Prompt 25</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extLst>
                  <a:ext uri="{0D108BD9-81ED-4DB2-BD59-A6C34878D82A}">
                    <a16:rowId xmlns:a16="http://schemas.microsoft.com/office/drawing/2014/main" val="3654193099"/>
                  </a:ext>
                </a:extLst>
              </a:tr>
            </a:tbl>
          </a:graphicData>
        </a:graphic>
      </p:graphicFrame>
      <p:sp>
        <p:nvSpPr>
          <p:cNvPr id="3" name="Content Placeholder 2">
            <a:extLst>
              <a:ext uri="{FF2B5EF4-FFF2-40B4-BE49-F238E27FC236}">
                <a16:creationId xmlns:a16="http://schemas.microsoft.com/office/drawing/2014/main" id="{C7CA9E24-B74A-9F1F-436C-0946F0519557}"/>
              </a:ext>
            </a:extLst>
          </p:cNvPr>
          <p:cNvSpPr>
            <a:spLocks noGrp="1"/>
          </p:cNvSpPr>
          <p:nvPr>
            <p:ph idx="1"/>
          </p:nvPr>
        </p:nvSpPr>
        <p:spPr>
          <a:xfrm>
            <a:off x="838200" y="1825625"/>
            <a:ext cx="10515600" cy="4351338"/>
          </a:xfrm>
        </p:spPr>
        <p:txBody>
          <a:bodyPr>
            <a:normAutofit/>
          </a:bodyPr>
          <a:lstStyle/>
          <a:p>
            <a:r>
              <a:rPr lang="en-US" sz="1800" dirty="0"/>
              <a:t>All of these results conducted in k=20 setting.</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The problem here is that the target title is include in examples provided in few-shot prompt!</a:t>
            </a:r>
          </a:p>
        </p:txBody>
      </p:sp>
    </p:spTree>
    <p:extLst>
      <p:ext uri="{BB962C8B-B14F-4D97-AF65-F5344CB8AC3E}">
        <p14:creationId xmlns:p14="http://schemas.microsoft.com/office/powerpoint/2010/main" val="88723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Prompt Content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Prompt 18:</a:t>
            </a:r>
          </a:p>
          <a:p>
            <a:pPr marL="0" indent="0">
              <a:buNone/>
            </a:pPr>
            <a:endParaRPr lang="en-US" sz="1800" dirty="0"/>
          </a:p>
        </p:txBody>
      </p:sp>
      <p:sp>
        <p:nvSpPr>
          <p:cNvPr id="4" name="TextBox 3">
            <a:extLst>
              <a:ext uri="{FF2B5EF4-FFF2-40B4-BE49-F238E27FC236}">
                <a16:creationId xmlns:a16="http://schemas.microsoft.com/office/drawing/2014/main" id="{8D7C8FD1-CE05-B9BC-5D90-9C14C1D8FDC0}"/>
              </a:ext>
            </a:extLst>
          </p:cNvPr>
          <p:cNvSpPr txBox="1"/>
          <p:nvPr/>
        </p:nvSpPr>
        <p:spPr>
          <a:xfrm>
            <a:off x="1063830" y="2345377"/>
            <a:ext cx="10977749" cy="1846659"/>
          </a:xfrm>
          <a:prstGeom prst="rect">
            <a:avLst/>
          </a:prstGeom>
          <a:noFill/>
        </p:spPr>
        <p:txBody>
          <a:bodyPr wrap="square" rtlCol="0">
            <a:spAutoFit/>
          </a:bodyPr>
          <a:lstStyle/>
          <a:p>
            <a:r>
              <a:rPr lang="en-US" sz="1600" i="1" dirty="0">
                <a:latin typeface="Aptos Narrow" panose="020B0004020202020204" pitchFamily="34" charset="0"/>
              </a:rPr>
              <a:t>First, assess if the news topic could interest a wide Persian-speaking audience. Then, determine if it aligns with significant themes such as major economic, political, or social events. If the news is relevant to many people, it is 'important' (1); if it targets a specific or small group, it is 'not important' (0).</a:t>
            </a:r>
          </a:p>
          <a:p>
            <a:endParaRPr lang="en-US" sz="1600" i="1" dirty="0">
              <a:latin typeface="Aptos Narrow" panose="020B0004020202020204" pitchFamily="34" charset="0"/>
            </a:endParaRPr>
          </a:p>
          <a:p>
            <a:r>
              <a:rPr lang="en-US" sz="1600" i="1" dirty="0">
                <a:latin typeface="Aptos Narrow" panose="020B0004020202020204" pitchFamily="34" charset="0"/>
              </a:rPr>
              <a:t>Conclude your analysis of these scenarios by presenting the final classification in the following format:</a:t>
            </a:r>
          </a:p>
          <a:p>
            <a:endParaRPr lang="en-US" sz="1600" i="1" dirty="0">
              <a:latin typeface="Aptos Narrow" panose="020B0004020202020204" pitchFamily="34" charset="0"/>
            </a:endParaRPr>
          </a:p>
          <a:p>
            <a:r>
              <a:rPr lang="en-US" sz="1600" i="1" dirty="0">
                <a:latin typeface="Aptos Narrow" panose="020B0004020202020204" pitchFamily="34" charset="0"/>
              </a:rPr>
              <a:t>Final Classification: [1 or 0]</a:t>
            </a:r>
          </a:p>
        </p:txBody>
      </p:sp>
    </p:spTree>
    <p:extLst>
      <p:ext uri="{BB962C8B-B14F-4D97-AF65-F5344CB8AC3E}">
        <p14:creationId xmlns:p14="http://schemas.microsoft.com/office/powerpoint/2010/main" val="1815777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A5B29-DB3E-BB8C-DE3E-0FB7716A57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7AD997-8405-54F6-229F-91A3B4E666CB}"/>
              </a:ext>
            </a:extLst>
          </p:cNvPr>
          <p:cNvSpPr>
            <a:spLocks noGrp="1"/>
          </p:cNvSpPr>
          <p:nvPr>
            <p:ph type="title"/>
          </p:nvPr>
        </p:nvSpPr>
        <p:spPr/>
        <p:txBody>
          <a:bodyPr>
            <a:normAutofit/>
          </a:bodyPr>
          <a:lstStyle/>
          <a:p>
            <a:r>
              <a:rPr lang="en-US" sz="2400" b="1" dirty="0"/>
              <a:t>Prompt Content</a:t>
            </a:r>
          </a:p>
        </p:txBody>
      </p:sp>
      <p:sp>
        <p:nvSpPr>
          <p:cNvPr id="3" name="Content Placeholder 2">
            <a:extLst>
              <a:ext uri="{FF2B5EF4-FFF2-40B4-BE49-F238E27FC236}">
                <a16:creationId xmlns:a16="http://schemas.microsoft.com/office/drawing/2014/main" id="{CBBCAC5E-13E7-D47A-56C3-82DEF70D5CAA}"/>
              </a:ext>
            </a:extLst>
          </p:cNvPr>
          <p:cNvSpPr>
            <a:spLocks noGrp="1"/>
          </p:cNvSpPr>
          <p:nvPr>
            <p:ph idx="1"/>
          </p:nvPr>
        </p:nvSpPr>
        <p:spPr/>
        <p:txBody>
          <a:bodyPr>
            <a:normAutofit/>
          </a:bodyPr>
          <a:lstStyle/>
          <a:p>
            <a:r>
              <a:rPr lang="en-US" sz="1800" dirty="0"/>
              <a:t>Prompt 18:</a:t>
            </a:r>
          </a:p>
          <a:p>
            <a:pPr marL="0" indent="0">
              <a:buNone/>
            </a:pPr>
            <a:endParaRPr lang="en-US" sz="1800" dirty="0"/>
          </a:p>
        </p:txBody>
      </p:sp>
      <p:sp>
        <p:nvSpPr>
          <p:cNvPr id="4" name="TextBox 3">
            <a:extLst>
              <a:ext uri="{FF2B5EF4-FFF2-40B4-BE49-F238E27FC236}">
                <a16:creationId xmlns:a16="http://schemas.microsoft.com/office/drawing/2014/main" id="{9A2F25B8-D1F9-BBB9-70F9-FE0A968A3CF9}"/>
              </a:ext>
            </a:extLst>
          </p:cNvPr>
          <p:cNvSpPr txBox="1"/>
          <p:nvPr/>
        </p:nvSpPr>
        <p:spPr>
          <a:xfrm>
            <a:off x="1063830" y="2345377"/>
            <a:ext cx="10977749" cy="1846659"/>
          </a:xfrm>
          <a:prstGeom prst="rect">
            <a:avLst/>
          </a:prstGeom>
          <a:noFill/>
        </p:spPr>
        <p:txBody>
          <a:bodyPr wrap="square" rtlCol="0">
            <a:spAutoFit/>
          </a:bodyPr>
          <a:lstStyle/>
          <a:p>
            <a:r>
              <a:rPr lang="en-US" sz="1600" i="1" dirty="0">
                <a:latin typeface="Aptos Narrow" panose="020B0004020202020204" pitchFamily="34" charset="0"/>
              </a:rPr>
              <a:t>First, assess if the news topic could interest a wide Persian-speaking audience. Then, determine if it aligns with significant themes such as major economic, political, or social events. If the news is relevant to many people, it is 'important' (1); if it targets a specific or small group, it is 'not important' (0).</a:t>
            </a:r>
          </a:p>
          <a:p>
            <a:endParaRPr lang="en-US" sz="1600" i="1" dirty="0">
              <a:latin typeface="Aptos Narrow" panose="020B0004020202020204" pitchFamily="34" charset="0"/>
            </a:endParaRPr>
          </a:p>
          <a:p>
            <a:r>
              <a:rPr lang="en-US" sz="1600" i="1" dirty="0">
                <a:latin typeface="Aptos Narrow" panose="020B0004020202020204" pitchFamily="34" charset="0"/>
              </a:rPr>
              <a:t>Conclude your analysis of these scenarios by presenting the final classification in the following format:</a:t>
            </a:r>
          </a:p>
          <a:p>
            <a:endParaRPr lang="en-US" sz="1600" i="1" dirty="0">
              <a:latin typeface="Aptos Narrow" panose="020B0004020202020204" pitchFamily="34" charset="0"/>
            </a:endParaRPr>
          </a:p>
          <a:p>
            <a:r>
              <a:rPr lang="en-US" sz="1600" i="1" dirty="0">
                <a:latin typeface="Aptos Narrow" panose="020B0004020202020204" pitchFamily="34" charset="0"/>
              </a:rPr>
              <a:t>Final Classification: [1 or 0]</a:t>
            </a:r>
          </a:p>
        </p:txBody>
      </p:sp>
    </p:spTree>
    <p:extLst>
      <p:ext uri="{BB962C8B-B14F-4D97-AF65-F5344CB8AC3E}">
        <p14:creationId xmlns:p14="http://schemas.microsoft.com/office/powerpoint/2010/main" val="1380866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E2B20-B6BA-6617-984A-42931314CF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83CDDA-51E5-23F9-4377-76AABFF39125}"/>
              </a:ext>
            </a:extLst>
          </p:cNvPr>
          <p:cNvSpPr>
            <a:spLocks noGrp="1"/>
          </p:cNvSpPr>
          <p:nvPr>
            <p:ph type="title"/>
          </p:nvPr>
        </p:nvSpPr>
        <p:spPr/>
        <p:txBody>
          <a:bodyPr>
            <a:normAutofit/>
          </a:bodyPr>
          <a:lstStyle/>
          <a:p>
            <a:r>
              <a:rPr lang="en-US" sz="2400" b="1" dirty="0"/>
              <a:t>Prompt Content</a:t>
            </a:r>
          </a:p>
        </p:txBody>
      </p:sp>
      <p:sp>
        <p:nvSpPr>
          <p:cNvPr id="3" name="Content Placeholder 2">
            <a:extLst>
              <a:ext uri="{FF2B5EF4-FFF2-40B4-BE49-F238E27FC236}">
                <a16:creationId xmlns:a16="http://schemas.microsoft.com/office/drawing/2014/main" id="{1E38977E-46FF-B015-99C8-9E2A2FF7C2B0}"/>
              </a:ext>
            </a:extLst>
          </p:cNvPr>
          <p:cNvSpPr>
            <a:spLocks noGrp="1"/>
          </p:cNvSpPr>
          <p:nvPr>
            <p:ph idx="1"/>
          </p:nvPr>
        </p:nvSpPr>
        <p:spPr/>
        <p:txBody>
          <a:bodyPr>
            <a:normAutofit/>
          </a:bodyPr>
          <a:lstStyle/>
          <a:p>
            <a:r>
              <a:rPr lang="en-US" sz="1800" dirty="0"/>
              <a:t>Prompt 19: (Chain-of-thought)</a:t>
            </a:r>
          </a:p>
          <a:p>
            <a:pPr marL="0" indent="0">
              <a:buNone/>
            </a:pPr>
            <a:endParaRPr lang="en-US" sz="1800" dirty="0"/>
          </a:p>
        </p:txBody>
      </p:sp>
      <p:sp>
        <p:nvSpPr>
          <p:cNvPr id="4" name="TextBox 3">
            <a:extLst>
              <a:ext uri="{FF2B5EF4-FFF2-40B4-BE49-F238E27FC236}">
                <a16:creationId xmlns:a16="http://schemas.microsoft.com/office/drawing/2014/main" id="{EC07AF7D-D3D8-3389-C64D-5C48D40C5E22}"/>
              </a:ext>
            </a:extLst>
          </p:cNvPr>
          <p:cNvSpPr txBox="1"/>
          <p:nvPr/>
        </p:nvSpPr>
        <p:spPr>
          <a:xfrm>
            <a:off x="1063830" y="2345377"/>
            <a:ext cx="10977749" cy="3293209"/>
          </a:xfrm>
          <a:prstGeom prst="rect">
            <a:avLst/>
          </a:prstGeom>
          <a:noFill/>
        </p:spPr>
        <p:txBody>
          <a:bodyPr wrap="square" rtlCol="0">
            <a:spAutoFit/>
          </a:bodyPr>
          <a:lstStyle/>
          <a:p>
            <a:r>
              <a:rPr lang="en-US" sz="1600" i="1" dirty="0">
                <a:latin typeface="Aptos Narrow" panose="020B0004020202020204" pitchFamily="34" charset="0"/>
              </a:rPr>
              <a:t>The goal is to classify news items into 'important' (1) or 'not important' (0). To classify accurately, follow these steps:</a:t>
            </a:r>
          </a:p>
          <a:p>
            <a:endParaRPr lang="en-US" sz="1600" i="1" dirty="0">
              <a:latin typeface="Aptos Narrow" panose="020B0004020202020204" pitchFamily="34" charset="0"/>
            </a:endParaRPr>
          </a:p>
          <a:p>
            <a:r>
              <a:rPr lang="en-US" sz="1600" i="1" dirty="0">
                <a:latin typeface="Aptos Narrow" panose="020B0004020202020204" pitchFamily="34" charset="0"/>
              </a:rPr>
              <a:t>1. Identify if the news topic could be relevant to a large Persian-speaking audience.</a:t>
            </a:r>
          </a:p>
          <a:p>
            <a:endParaRPr lang="en-US" sz="1600" i="1" dirty="0">
              <a:latin typeface="Aptos Narrow" panose="020B0004020202020204" pitchFamily="34" charset="0"/>
            </a:endParaRPr>
          </a:p>
          <a:p>
            <a:r>
              <a:rPr lang="en-US" sz="1600" i="1" dirty="0">
                <a:latin typeface="Aptos Narrow" panose="020B0004020202020204" pitchFamily="34" charset="0"/>
              </a:rPr>
              <a:t>2. Assess if it pertains to significant economic events (currency or inflation changes, housing updates, etc.), critical political events (government actions, international relations), or socially impactful themes that could affect many people.</a:t>
            </a:r>
          </a:p>
          <a:p>
            <a:endParaRPr lang="en-US" sz="1600" i="1" dirty="0">
              <a:latin typeface="Aptos Narrow" panose="020B0004020202020204" pitchFamily="34" charset="0"/>
            </a:endParaRPr>
          </a:p>
          <a:p>
            <a:r>
              <a:rPr lang="en-US" sz="1600" i="1" dirty="0">
                <a:latin typeface="Aptos Narrow" panose="020B0004020202020204" pitchFamily="34" charset="0"/>
              </a:rPr>
              <a:t>3. Finally, determine if the story has widespread appeal or is only relevant to a niche audience.</a:t>
            </a:r>
          </a:p>
          <a:p>
            <a:endParaRPr lang="en-US" sz="1600" i="1" dirty="0">
              <a:latin typeface="Aptos Narrow" panose="020B0004020202020204" pitchFamily="34" charset="0"/>
            </a:endParaRPr>
          </a:p>
          <a:p>
            <a:r>
              <a:rPr lang="en-US" sz="1600" i="1" dirty="0">
                <a:latin typeface="Aptos Narrow" panose="020B0004020202020204" pitchFamily="34" charset="0"/>
              </a:rPr>
              <a:t>If the news is of broad interest and covers the themes above, label it as '1'. Otherwise, label it as '0'. Upon completing the scenario analysis, output the final classification using the format below:</a:t>
            </a:r>
          </a:p>
          <a:p>
            <a:endParaRPr lang="en-US" sz="1600" i="1" dirty="0">
              <a:latin typeface="Aptos Narrow" panose="020B0004020202020204" pitchFamily="34" charset="0"/>
            </a:endParaRPr>
          </a:p>
          <a:p>
            <a:r>
              <a:rPr lang="en-US" sz="1600" i="1" dirty="0">
                <a:latin typeface="Aptos Narrow" panose="020B0004020202020204" pitchFamily="34" charset="0"/>
              </a:rPr>
              <a:t>Final Classification: [1 or 0]</a:t>
            </a:r>
          </a:p>
        </p:txBody>
      </p:sp>
    </p:spTree>
    <p:extLst>
      <p:ext uri="{BB962C8B-B14F-4D97-AF65-F5344CB8AC3E}">
        <p14:creationId xmlns:p14="http://schemas.microsoft.com/office/powerpoint/2010/main" val="978858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4B0F9-C53C-5326-79D6-DF1F74F5B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0B8E3-F4CE-F42A-3178-CF449DE22BB4}"/>
              </a:ext>
            </a:extLst>
          </p:cNvPr>
          <p:cNvSpPr>
            <a:spLocks noGrp="1"/>
          </p:cNvSpPr>
          <p:nvPr>
            <p:ph type="title"/>
          </p:nvPr>
        </p:nvSpPr>
        <p:spPr/>
        <p:txBody>
          <a:bodyPr>
            <a:normAutofit/>
          </a:bodyPr>
          <a:lstStyle/>
          <a:p>
            <a:r>
              <a:rPr lang="en-US" sz="2400" b="1" dirty="0"/>
              <a:t>Prompt Content</a:t>
            </a:r>
          </a:p>
        </p:txBody>
      </p:sp>
      <p:sp>
        <p:nvSpPr>
          <p:cNvPr id="3" name="Content Placeholder 2">
            <a:extLst>
              <a:ext uri="{FF2B5EF4-FFF2-40B4-BE49-F238E27FC236}">
                <a16:creationId xmlns:a16="http://schemas.microsoft.com/office/drawing/2014/main" id="{6C189F2F-961A-57A2-7DDD-AA56CF38923B}"/>
              </a:ext>
            </a:extLst>
          </p:cNvPr>
          <p:cNvSpPr>
            <a:spLocks noGrp="1"/>
          </p:cNvSpPr>
          <p:nvPr>
            <p:ph idx="1"/>
          </p:nvPr>
        </p:nvSpPr>
        <p:spPr/>
        <p:txBody>
          <a:bodyPr>
            <a:normAutofit/>
          </a:bodyPr>
          <a:lstStyle/>
          <a:p>
            <a:r>
              <a:rPr lang="en-US" sz="1800" dirty="0"/>
              <a:t>Prompt 21: (Tree-of-thought)</a:t>
            </a:r>
          </a:p>
          <a:p>
            <a:pPr marL="0" indent="0">
              <a:buNone/>
            </a:pPr>
            <a:endParaRPr lang="en-US" sz="1800" dirty="0"/>
          </a:p>
        </p:txBody>
      </p:sp>
      <p:sp>
        <p:nvSpPr>
          <p:cNvPr id="4" name="TextBox 3">
            <a:extLst>
              <a:ext uri="{FF2B5EF4-FFF2-40B4-BE49-F238E27FC236}">
                <a16:creationId xmlns:a16="http://schemas.microsoft.com/office/drawing/2014/main" id="{DF931AF3-40B2-B740-2C87-9C8BF3379122}"/>
              </a:ext>
            </a:extLst>
          </p:cNvPr>
          <p:cNvSpPr txBox="1"/>
          <p:nvPr/>
        </p:nvSpPr>
        <p:spPr>
          <a:xfrm>
            <a:off x="1063830" y="2345377"/>
            <a:ext cx="10977749" cy="3785652"/>
          </a:xfrm>
          <a:prstGeom prst="rect">
            <a:avLst/>
          </a:prstGeom>
          <a:noFill/>
        </p:spPr>
        <p:txBody>
          <a:bodyPr wrap="square" rtlCol="0">
            <a:spAutoFit/>
          </a:bodyPr>
          <a:lstStyle/>
          <a:p>
            <a:r>
              <a:rPr lang="en-US" sz="1600" i="1" dirty="0">
                <a:latin typeface="Aptos Narrow" panose="020B0004020202020204" pitchFamily="34" charset="0"/>
              </a:rPr>
              <a:t>For this classification task, follow these branches of thought to decide if the news item is 'important' (1) or 'not important' (0):</a:t>
            </a:r>
          </a:p>
          <a:p>
            <a:endParaRPr lang="en-US" sz="1600" i="1" dirty="0">
              <a:latin typeface="Aptos Narrow" panose="020B0004020202020204" pitchFamily="34" charset="0"/>
            </a:endParaRPr>
          </a:p>
          <a:p>
            <a:r>
              <a:rPr lang="en-US" sz="1600" i="1" dirty="0">
                <a:latin typeface="Aptos Narrow" panose="020B0004020202020204" pitchFamily="34" charset="0"/>
              </a:rPr>
              <a:t>1. First, examine if the topic could affect a large portion of Persian-speaking users, considering its potential reach.</a:t>
            </a:r>
          </a:p>
          <a:p>
            <a:endParaRPr lang="en-US" sz="1600" i="1" dirty="0">
              <a:latin typeface="Aptos Narrow" panose="020B0004020202020204" pitchFamily="34" charset="0"/>
            </a:endParaRPr>
          </a:p>
          <a:p>
            <a:r>
              <a:rPr lang="en-US" sz="1600" i="1" dirty="0">
                <a:latin typeface="Aptos Narrow" panose="020B0004020202020204" pitchFamily="34" charset="0"/>
              </a:rPr>
              <a:t>2. Next, break down the topic's content into economic, political, and social relevance.</a:t>
            </a:r>
          </a:p>
          <a:p>
            <a:r>
              <a:rPr lang="en-US" sz="1600" i="1" dirty="0">
                <a:latin typeface="Aptos Narrow" panose="020B0004020202020204" pitchFamily="34" charset="0"/>
              </a:rPr>
              <a:t>   - For economic news: Consider factors like inflation, housing, and stock trends relevant to everyday users.</a:t>
            </a:r>
          </a:p>
          <a:p>
            <a:r>
              <a:rPr lang="en-US" sz="1600" i="1" dirty="0">
                <a:latin typeface="Aptos Narrow" panose="020B0004020202020204" pitchFamily="34" charset="0"/>
              </a:rPr>
              <a:t>   - For political news: Evaluate if the content relates to Iran’s major policies, high-profile government changes, or global interactions.</a:t>
            </a:r>
          </a:p>
          <a:p>
            <a:r>
              <a:rPr lang="en-US" sz="1600" i="1" dirty="0">
                <a:latin typeface="Aptos Narrow" panose="020B0004020202020204" pitchFamily="34" charset="0"/>
              </a:rPr>
              <a:t>   - For social relevance: Check if it covers popular sports or events with a broad appeal.</a:t>
            </a:r>
          </a:p>
          <a:p>
            <a:endParaRPr lang="en-US" sz="1600" i="1" dirty="0">
              <a:latin typeface="Aptos Narrow" panose="020B0004020202020204" pitchFamily="34" charset="0"/>
            </a:endParaRPr>
          </a:p>
          <a:p>
            <a:r>
              <a:rPr lang="en-US" sz="1600" i="1" dirty="0">
                <a:latin typeface="Aptos Narrow" panose="020B0004020202020204" pitchFamily="34" charset="0"/>
              </a:rPr>
              <a:t>3. Assess if the story’s appeal is universal or niche.</a:t>
            </a:r>
          </a:p>
          <a:p>
            <a:endParaRPr lang="en-US" sz="1600" i="1" dirty="0">
              <a:latin typeface="Aptos Narrow" panose="020B0004020202020204" pitchFamily="34" charset="0"/>
            </a:endParaRPr>
          </a:p>
          <a:p>
            <a:r>
              <a:rPr lang="en-US" sz="1600" i="1" dirty="0">
                <a:latin typeface="Aptos Narrow" panose="020B0004020202020204" pitchFamily="34" charset="0"/>
              </a:rPr>
              <a:t>Assign '1' if the story is broadly significant or '0' if it appeals mainly to a niche audience. Once you’ve reviewed these scenarios, provide the final classification formatted as follows:</a:t>
            </a:r>
          </a:p>
          <a:p>
            <a:endParaRPr lang="en-US" sz="1600" i="1" dirty="0">
              <a:latin typeface="Aptos Narrow" panose="020B0004020202020204" pitchFamily="34" charset="0"/>
            </a:endParaRPr>
          </a:p>
          <a:p>
            <a:r>
              <a:rPr lang="en-US" sz="1600" i="1" dirty="0">
                <a:latin typeface="Aptos Narrow" panose="020B0004020202020204" pitchFamily="34" charset="0"/>
              </a:rPr>
              <a:t>Final Classification: [1 or 0]</a:t>
            </a:r>
          </a:p>
        </p:txBody>
      </p:sp>
    </p:spTree>
    <p:extLst>
      <p:ext uri="{BB962C8B-B14F-4D97-AF65-F5344CB8AC3E}">
        <p14:creationId xmlns:p14="http://schemas.microsoft.com/office/powerpoint/2010/main" val="322695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154D3-F50F-5616-624C-2A3553CC7A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A0E264-5AAD-9044-69D0-258FC62261C7}"/>
              </a:ext>
            </a:extLst>
          </p:cNvPr>
          <p:cNvSpPr>
            <a:spLocks noGrp="1"/>
          </p:cNvSpPr>
          <p:nvPr>
            <p:ph type="title"/>
          </p:nvPr>
        </p:nvSpPr>
        <p:spPr/>
        <p:txBody>
          <a:bodyPr>
            <a:normAutofit/>
          </a:bodyPr>
          <a:lstStyle/>
          <a:p>
            <a:r>
              <a:rPr lang="en-US" sz="2400" b="1" dirty="0"/>
              <a:t>Prompt Content</a:t>
            </a:r>
          </a:p>
        </p:txBody>
      </p:sp>
      <p:sp>
        <p:nvSpPr>
          <p:cNvPr id="3" name="Content Placeholder 2">
            <a:extLst>
              <a:ext uri="{FF2B5EF4-FFF2-40B4-BE49-F238E27FC236}">
                <a16:creationId xmlns:a16="http://schemas.microsoft.com/office/drawing/2014/main" id="{6B18AABE-0DF5-22C5-047A-BC521C2A0386}"/>
              </a:ext>
            </a:extLst>
          </p:cNvPr>
          <p:cNvSpPr>
            <a:spLocks noGrp="1"/>
          </p:cNvSpPr>
          <p:nvPr>
            <p:ph idx="1"/>
          </p:nvPr>
        </p:nvSpPr>
        <p:spPr/>
        <p:txBody>
          <a:bodyPr>
            <a:normAutofit/>
          </a:bodyPr>
          <a:lstStyle/>
          <a:p>
            <a:r>
              <a:rPr lang="en-US" sz="1800" dirty="0"/>
              <a:t>Prompt 24: (Chain-of-thought)</a:t>
            </a:r>
          </a:p>
          <a:p>
            <a:pPr marL="0" indent="0">
              <a:buNone/>
            </a:pPr>
            <a:endParaRPr lang="en-US" sz="1800" dirty="0"/>
          </a:p>
        </p:txBody>
      </p:sp>
      <p:sp>
        <p:nvSpPr>
          <p:cNvPr id="4" name="TextBox 3">
            <a:extLst>
              <a:ext uri="{FF2B5EF4-FFF2-40B4-BE49-F238E27FC236}">
                <a16:creationId xmlns:a16="http://schemas.microsoft.com/office/drawing/2014/main" id="{6979D19D-EE2C-3ABF-26FC-6BB25CA9EC35}"/>
              </a:ext>
            </a:extLst>
          </p:cNvPr>
          <p:cNvSpPr txBox="1"/>
          <p:nvPr/>
        </p:nvSpPr>
        <p:spPr>
          <a:xfrm>
            <a:off x="1063831" y="2345377"/>
            <a:ext cx="10289970" cy="3293209"/>
          </a:xfrm>
          <a:prstGeom prst="rect">
            <a:avLst/>
          </a:prstGeom>
          <a:noFill/>
        </p:spPr>
        <p:txBody>
          <a:bodyPr wrap="square" rtlCol="0">
            <a:spAutoFit/>
          </a:bodyPr>
          <a:lstStyle/>
          <a:p>
            <a:pPr algn="r" rtl="1"/>
            <a:r>
              <a:rPr lang="fa-IR" sz="1600" i="1" dirty="0">
                <a:latin typeface="XB Niloofar" panose="02000503080000020003" pitchFamily="2" charset="-78"/>
                <a:cs typeface="XB Niloofar" panose="02000503080000020003" pitchFamily="2" charset="-78"/>
              </a:rPr>
              <a:t>هدف این است که اخبار را به دو دسته «مهم» (۱) و «غیر مهم» (۰) طبقه‌بندی کنیم. برای طبقه‌بندی دقیق، مراحل زیر را دنبال کنید:</a:t>
            </a:r>
          </a:p>
          <a:p>
            <a:pPr algn="r" rtl="1"/>
            <a:endParaRPr lang="fa-IR" sz="1600" i="1" dirty="0">
              <a:latin typeface="XB Niloofar" panose="02000503080000020003" pitchFamily="2" charset="-78"/>
              <a:cs typeface="XB Niloofar" panose="02000503080000020003" pitchFamily="2" charset="-78"/>
            </a:endParaRPr>
          </a:p>
          <a:p>
            <a:pPr algn="r" rtl="1"/>
            <a:r>
              <a:rPr lang="fa-IR" sz="1600" i="1" dirty="0">
                <a:latin typeface="XB Niloofar" panose="02000503080000020003" pitchFamily="2" charset="-78"/>
                <a:cs typeface="XB Niloofar" panose="02000503080000020003" pitchFamily="2" charset="-78"/>
              </a:rPr>
              <a:t>۱. بررسی کنید که آیا موضوع خبر می‌تواند برای جمعیت زیادی از فارسی‌زبانان مرتبط باشد یا خیر.</a:t>
            </a:r>
          </a:p>
          <a:p>
            <a:pPr algn="r" rtl="1"/>
            <a:endParaRPr lang="fa-IR" sz="1600" i="1" dirty="0">
              <a:latin typeface="XB Niloofar" panose="02000503080000020003" pitchFamily="2" charset="-78"/>
              <a:cs typeface="XB Niloofar" panose="02000503080000020003" pitchFamily="2" charset="-78"/>
            </a:endParaRPr>
          </a:p>
          <a:p>
            <a:pPr algn="r" rtl="1"/>
            <a:r>
              <a:rPr lang="fa-IR" sz="1600" i="1" dirty="0">
                <a:latin typeface="XB Niloofar" panose="02000503080000020003" pitchFamily="2" charset="-78"/>
                <a:cs typeface="XB Niloofar" panose="02000503080000020003" pitchFamily="2" charset="-78"/>
              </a:rPr>
              <a:t>۲. ارزیابی کنید که آیا خبر به رویدادهای مهم اقتصادی (تغییرات ارز یا تورم، به‌روزرسانی‌های مسکن و غیره)، رویدادهای سیاسی حیاتی (اقدامات دولت، روابط بین‌الملل) یا موضوعات اجتماعی تاثیرگذار که ممکن است افراد زیادی را تحت تاثیر قرار دهد، مربوط می‌شود.</a:t>
            </a:r>
          </a:p>
          <a:p>
            <a:pPr algn="r" rtl="1"/>
            <a:endParaRPr lang="fa-IR" sz="1600" i="1" dirty="0">
              <a:latin typeface="XB Niloofar" panose="02000503080000020003" pitchFamily="2" charset="-78"/>
              <a:cs typeface="XB Niloofar" panose="02000503080000020003" pitchFamily="2" charset="-78"/>
            </a:endParaRPr>
          </a:p>
          <a:p>
            <a:pPr algn="r" rtl="1"/>
            <a:r>
              <a:rPr lang="fa-IR" sz="1600" i="1" dirty="0">
                <a:latin typeface="XB Niloofar" panose="02000503080000020003" pitchFamily="2" charset="-78"/>
                <a:cs typeface="XB Niloofar" panose="02000503080000020003" pitchFamily="2" charset="-78"/>
              </a:rPr>
              <a:t>۳. در نهایت، مشخص کنید که آیا خبر جذابیت عمومی دارد یا تنها برای مخاطبان خاصی قابل توجه است.</a:t>
            </a:r>
          </a:p>
          <a:p>
            <a:pPr algn="r" rtl="1"/>
            <a:endParaRPr lang="fa-IR" sz="1600" i="1" dirty="0">
              <a:latin typeface="XB Niloofar" panose="02000503080000020003" pitchFamily="2" charset="-78"/>
              <a:cs typeface="XB Niloofar" panose="02000503080000020003" pitchFamily="2" charset="-78"/>
            </a:endParaRPr>
          </a:p>
          <a:p>
            <a:pPr algn="r" rtl="1"/>
            <a:r>
              <a:rPr lang="fa-IR" sz="1600" i="1" dirty="0">
                <a:latin typeface="XB Niloofar" panose="02000503080000020003" pitchFamily="2" charset="-78"/>
                <a:cs typeface="XB Niloofar" panose="02000503080000020003" pitchFamily="2" charset="-78"/>
              </a:rPr>
              <a:t>اگر خبر به موضوعات ذکر شده مربوط باشد و علاقه‌مندی گسترده‌ای را به خود جلب کند، آن را با «۱» برچسب بزنید. در غیر این صورت، «۰» را انتخاب کنید. پس از بررسی این سناریوها، طبقه‌بندی نهایی را در قالب زیر ارائه کنید:</a:t>
            </a:r>
          </a:p>
          <a:p>
            <a:pPr algn="r" rtl="1"/>
            <a:endParaRPr lang="fa-IR" sz="1600" i="1" dirty="0">
              <a:latin typeface="XB Niloofar" panose="02000503080000020003" pitchFamily="2" charset="-78"/>
              <a:cs typeface="XB Niloofar" panose="02000503080000020003" pitchFamily="2" charset="-78"/>
            </a:endParaRPr>
          </a:p>
          <a:p>
            <a:pPr algn="r" rtl="1"/>
            <a:r>
              <a:rPr lang="fa-IR" sz="1600" i="1" dirty="0">
                <a:latin typeface="XB Niloofar" panose="02000503080000020003" pitchFamily="2" charset="-78"/>
                <a:cs typeface="XB Niloofar" panose="02000503080000020003" pitchFamily="2" charset="-78"/>
              </a:rPr>
              <a:t>طبقه بندی نهایی: «۰ یا ۱»</a:t>
            </a:r>
            <a:endParaRPr lang="en-US" sz="1600" i="1" dirty="0">
              <a:latin typeface="XB Niloofar" panose="02000503080000020003" pitchFamily="2" charset="-78"/>
              <a:cs typeface="XB Niloofar" panose="02000503080000020003" pitchFamily="2" charset="-78"/>
            </a:endParaRPr>
          </a:p>
        </p:txBody>
      </p:sp>
    </p:spTree>
    <p:extLst>
      <p:ext uri="{BB962C8B-B14F-4D97-AF65-F5344CB8AC3E}">
        <p14:creationId xmlns:p14="http://schemas.microsoft.com/office/powerpoint/2010/main" val="2667946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8BE8A-5F49-A519-B976-4194E15A2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02269D-0FF1-84A3-DCD5-FF88CC6DB845}"/>
              </a:ext>
            </a:extLst>
          </p:cNvPr>
          <p:cNvSpPr>
            <a:spLocks noGrp="1"/>
          </p:cNvSpPr>
          <p:nvPr>
            <p:ph type="title"/>
          </p:nvPr>
        </p:nvSpPr>
        <p:spPr/>
        <p:txBody>
          <a:bodyPr>
            <a:normAutofit/>
          </a:bodyPr>
          <a:lstStyle/>
          <a:p>
            <a:r>
              <a:rPr lang="en-US" sz="2400" b="1" dirty="0"/>
              <a:t>Prompt Content</a:t>
            </a:r>
          </a:p>
        </p:txBody>
      </p:sp>
      <p:sp>
        <p:nvSpPr>
          <p:cNvPr id="3" name="Content Placeholder 2">
            <a:extLst>
              <a:ext uri="{FF2B5EF4-FFF2-40B4-BE49-F238E27FC236}">
                <a16:creationId xmlns:a16="http://schemas.microsoft.com/office/drawing/2014/main" id="{6BD1BE6B-1712-F759-1A11-9DDEA44B731E}"/>
              </a:ext>
            </a:extLst>
          </p:cNvPr>
          <p:cNvSpPr>
            <a:spLocks noGrp="1"/>
          </p:cNvSpPr>
          <p:nvPr>
            <p:ph idx="1"/>
          </p:nvPr>
        </p:nvSpPr>
        <p:spPr/>
        <p:txBody>
          <a:bodyPr>
            <a:normAutofit/>
          </a:bodyPr>
          <a:lstStyle/>
          <a:p>
            <a:r>
              <a:rPr lang="en-US" sz="1800" dirty="0"/>
              <a:t>Prompt 25: (Tree-of-thought)</a:t>
            </a:r>
          </a:p>
          <a:p>
            <a:pPr marL="0" indent="0">
              <a:buNone/>
            </a:pPr>
            <a:endParaRPr lang="en-US" sz="1800" dirty="0"/>
          </a:p>
        </p:txBody>
      </p:sp>
      <p:sp>
        <p:nvSpPr>
          <p:cNvPr id="4" name="TextBox 3">
            <a:extLst>
              <a:ext uri="{FF2B5EF4-FFF2-40B4-BE49-F238E27FC236}">
                <a16:creationId xmlns:a16="http://schemas.microsoft.com/office/drawing/2014/main" id="{4C88F530-6628-42A7-F22D-6CED96783E6F}"/>
              </a:ext>
            </a:extLst>
          </p:cNvPr>
          <p:cNvSpPr txBox="1"/>
          <p:nvPr/>
        </p:nvSpPr>
        <p:spPr>
          <a:xfrm>
            <a:off x="1063831" y="2345377"/>
            <a:ext cx="10289970" cy="4278094"/>
          </a:xfrm>
          <a:prstGeom prst="rect">
            <a:avLst/>
          </a:prstGeom>
          <a:noFill/>
        </p:spPr>
        <p:txBody>
          <a:bodyPr wrap="square" rtlCol="0">
            <a:spAutoFit/>
          </a:bodyPr>
          <a:lstStyle/>
          <a:p>
            <a:pPr algn="r" rtl="1"/>
            <a:r>
              <a:rPr lang="fa-IR" sz="1600" i="1" dirty="0">
                <a:latin typeface="XB Niloofar" panose="02000503080000020003" pitchFamily="2" charset="-78"/>
                <a:cs typeface="XB Niloofar" panose="02000503080000020003" pitchFamily="2" charset="-78"/>
              </a:rPr>
              <a:t>برای این وظیفه‌ی طبقه‌بندی، از شاخه‌های فکری زیر استفاده کنید تا تصمیم بگیرید که آیا خبر «مهم» (۱) است یا «غیر مهم» (۰):</a:t>
            </a:r>
          </a:p>
          <a:p>
            <a:pPr algn="r" rtl="1"/>
            <a:endParaRPr lang="fa-IR" sz="1600" i="1" dirty="0">
              <a:latin typeface="XB Niloofar" panose="02000503080000020003" pitchFamily="2" charset="-78"/>
              <a:cs typeface="XB Niloofar" panose="02000503080000020003" pitchFamily="2" charset="-78"/>
            </a:endParaRPr>
          </a:p>
          <a:p>
            <a:pPr algn="r" rtl="1"/>
            <a:r>
              <a:rPr lang="fa-IR" sz="1600" i="1" dirty="0">
                <a:latin typeface="XB Niloofar" panose="02000503080000020003" pitchFamily="2" charset="-78"/>
                <a:cs typeface="XB Niloofar" panose="02000503080000020003" pitchFamily="2" charset="-78"/>
              </a:rPr>
              <a:t>۱. ابتدا بررسی کنید که آیا موضوع خبر می‌تواند بخش بزرگی از کاربران فارسی‌زبان را تحت تأثیر قرار دهد و به گستردگی احتمالی آن توجه کنید.</a:t>
            </a:r>
          </a:p>
          <a:p>
            <a:pPr algn="r" rtl="1"/>
            <a:r>
              <a:rPr lang="fa-IR" sz="1600" i="1" dirty="0">
                <a:latin typeface="XB Niloofar" panose="02000503080000020003" pitchFamily="2" charset="-78"/>
                <a:cs typeface="XB Niloofar" panose="02000503080000020003" pitchFamily="2" charset="-78"/>
              </a:rPr>
              <a:t>۲. سپس محتوای موضوع را از نظر اهمیت اقتصادی، سیاسی و اجتماعی تحلیل کنید.</a:t>
            </a:r>
          </a:p>
          <a:p>
            <a:pPr algn="r" rtl="1"/>
            <a:endParaRPr lang="fa-IR" sz="1600" i="1" dirty="0">
              <a:latin typeface="XB Niloofar" panose="02000503080000020003" pitchFamily="2" charset="-78"/>
              <a:cs typeface="XB Niloofar" panose="02000503080000020003" pitchFamily="2" charset="-78"/>
            </a:endParaRPr>
          </a:p>
          <a:p>
            <a:pPr algn="r" rtl="1"/>
            <a:r>
              <a:rPr lang="fa-IR" sz="1600" i="1" dirty="0">
                <a:latin typeface="XB Niloofar" panose="02000503080000020003" pitchFamily="2" charset="-78"/>
                <a:cs typeface="XB Niloofar" panose="02000503080000020003" pitchFamily="2" charset="-78"/>
              </a:rPr>
              <a:t>برای اخبار اقتصادی: عواملی مانند تورم، وضعیت مسکن و روندهای بورس که برای کاربران عادی اهمیت دارند را مدنظر قرار دهید.</a:t>
            </a:r>
          </a:p>
          <a:p>
            <a:pPr algn="r" rtl="1"/>
            <a:endParaRPr lang="fa-IR" sz="1600" i="1" dirty="0">
              <a:latin typeface="XB Niloofar" panose="02000503080000020003" pitchFamily="2" charset="-78"/>
              <a:cs typeface="XB Niloofar" panose="02000503080000020003" pitchFamily="2" charset="-78"/>
            </a:endParaRPr>
          </a:p>
          <a:p>
            <a:pPr algn="r" rtl="1"/>
            <a:r>
              <a:rPr lang="fa-IR" sz="1600" i="1" dirty="0">
                <a:latin typeface="XB Niloofar" panose="02000503080000020003" pitchFamily="2" charset="-78"/>
                <a:cs typeface="XB Niloofar" panose="02000503080000020003" pitchFamily="2" charset="-78"/>
              </a:rPr>
              <a:t>برای اخبار سیاسی: ارزیابی کنید که آیا محتوا به سیاست‌های کلان ایران، تغییرات مهم در دولت، یا تعاملات جهانی مربوط می‌شود.</a:t>
            </a:r>
          </a:p>
          <a:p>
            <a:pPr algn="r" rtl="1"/>
            <a:endParaRPr lang="fa-IR" sz="1600" i="1" dirty="0">
              <a:latin typeface="XB Niloofar" panose="02000503080000020003" pitchFamily="2" charset="-78"/>
              <a:cs typeface="XB Niloofar" panose="02000503080000020003" pitchFamily="2" charset="-78"/>
            </a:endParaRPr>
          </a:p>
          <a:p>
            <a:pPr algn="r" rtl="1"/>
            <a:r>
              <a:rPr lang="fa-IR" sz="1600" i="1" dirty="0">
                <a:latin typeface="XB Niloofar" panose="02000503080000020003" pitchFamily="2" charset="-78"/>
                <a:cs typeface="XB Niloofar" panose="02000503080000020003" pitchFamily="2" charset="-78"/>
              </a:rPr>
              <a:t>برای اهمیت اجتماعی: بررسی کنید که آیا خبر شامل رویدادهای ورزشی محبوب یا موضوعاتی با جذابیت گسترده است.</a:t>
            </a:r>
          </a:p>
          <a:p>
            <a:pPr algn="r" rtl="1"/>
            <a:endParaRPr lang="fa-IR" sz="1600" i="1" dirty="0">
              <a:latin typeface="XB Niloofar" panose="02000503080000020003" pitchFamily="2" charset="-78"/>
              <a:cs typeface="XB Niloofar" panose="02000503080000020003" pitchFamily="2" charset="-78"/>
            </a:endParaRPr>
          </a:p>
          <a:p>
            <a:pPr algn="r" rtl="1"/>
            <a:r>
              <a:rPr lang="fa-IR" sz="1600" i="1" dirty="0">
                <a:latin typeface="XB Niloofar" panose="02000503080000020003" pitchFamily="2" charset="-78"/>
                <a:cs typeface="XB Niloofar" panose="02000503080000020003" pitchFamily="2" charset="-78"/>
              </a:rPr>
              <a:t>۳. بررسی کنید که آیا جذابیت خبر عمومی است یا فقط برای مخاطبان خاصی جذابیت دارد.</a:t>
            </a:r>
          </a:p>
          <a:p>
            <a:pPr algn="r" rtl="1"/>
            <a:endParaRPr lang="fa-IR" sz="1600" i="1" dirty="0">
              <a:latin typeface="XB Niloofar" panose="02000503080000020003" pitchFamily="2" charset="-78"/>
              <a:cs typeface="XB Niloofar" panose="02000503080000020003" pitchFamily="2" charset="-78"/>
            </a:endParaRPr>
          </a:p>
          <a:p>
            <a:pPr algn="r" rtl="1"/>
            <a:r>
              <a:rPr lang="fa-IR" sz="1600" i="1" dirty="0">
                <a:latin typeface="XB Niloofar" panose="02000503080000020003" pitchFamily="2" charset="-78"/>
                <a:cs typeface="XB Niloofar" panose="02000503080000020003" pitchFamily="2" charset="-78"/>
              </a:rPr>
              <a:t>اگر خبر از نظر گسترده‌ای مهم است، آن را با «۱» برچسب بزنید. در غیر این صورت، اگر بیشتر برای مخاطبان خاص جذاب است، «۰» را انتخاب کنید. تحلیل این سناریوها را به پایان رسانده و طبقه‌بندی نهایی را به‌صورت زیر ارائه دهید:</a:t>
            </a:r>
          </a:p>
          <a:p>
            <a:pPr algn="r" rtl="1"/>
            <a:endParaRPr lang="fa-IR" sz="1600" i="1" dirty="0">
              <a:latin typeface="XB Niloofar" panose="02000503080000020003" pitchFamily="2" charset="-78"/>
              <a:cs typeface="XB Niloofar" panose="02000503080000020003" pitchFamily="2" charset="-78"/>
            </a:endParaRPr>
          </a:p>
          <a:p>
            <a:pPr algn="r" rtl="1"/>
            <a:r>
              <a:rPr lang="fa-IR" sz="1600" i="1" dirty="0">
                <a:latin typeface="XB Niloofar" panose="02000503080000020003" pitchFamily="2" charset="-78"/>
                <a:cs typeface="XB Niloofar" panose="02000503080000020003" pitchFamily="2" charset="-78"/>
              </a:rPr>
              <a:t>طبقه بندی نهایی: «۰ یا ۱»</a:t>
            </a:r>
            <a:endParaRPr lang="en-US" sz="1600" i="1" dirty="0">
              <a:latin typeface="XB Niloofar" panose="02000503080000020003" pitchFamily="2" charset="-78"/>
              <a:cs typeface="XB Niloofar" panose="02000503080000020003" pitchFamily="2" charset="-78"/>
            </a:endParaRPr>
          </a:p>
        </p:txBody>
      </p:sp>
    </p:spTree>
    <p:extLst>
      <p:ext uri="{BB962C8B-B14F-4D97-AF65-F5344CB8AC3E}">
        <p14:creationId xmlns:p14="http://schemas.microsoft.com/office/powerpoint/2010/main" val="316779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A63CA-BFBC-2CB3-0579-23F2929169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231CA0-2637-5B4D-54EE-8B16C7D92CB5}"/>
              </a:ext>
            </a:extLst>
          </p:cNvPr>
          <p:cNvSpPr>
            <a:spLocks noGrp="1"/>
          </p:cNvSpPr>
          <p:nvPr>
            <p:ph type="title"/>
          </p:nvPr>
        </p:nvSpPr>
        <p:spPr/>
        <p:txBody>
          <a:bodyPr>
            <a:normAutofit/>
          </a:bodyPr>
          <a:lstStyle/>
          <a:p>
            <a:r>
              <a:rPr lang="en-US" sz="2400" b="1" dirty="0"/>
              <a:t>Zero-shot Train Dataset Results</a:t>
            </a:r>
          </a:p>
        </p:txBody>
      </p:sp>
      <p:graphicFrame>
        <p:nvGraphicFramePr>
          <p:cNvPr id="4" name="Table 3">
            <a:extLst>
              <a:ext uri="{FF2B5EF4-FFF2-40B4-BE49-F238E27FC236}">
                <a16:creationId xmlns:a16="http://schemas.microsoft.com/office/drawing/2014/main" id="{596025E8-50E0-0E8A-8D40-2F7E32D67136}"/>
              </a:ext>
            </a:extLst>
          </p:cNvPr>
          <p:cNvGraphicFramePr>
            <a:graphicFrameLocks noGrp="1"/>
          </p:cNvGraphicFramePr>
          <p:nvPr>
            <p:extLst>
              <p:ext uri="{D42A27DB-BD31-4B8C-83A1-F6EECF244321}">
                <p14:modId xmlns:p14="http://schemas.microsoft.com/office/powerpoint/2010/main" val="3944656299"/>
              </p:ext>
            </p:extLst>
          </p:nvPr>
        </p:nvGraphicFramePr>
        <p:xfrm>
          <a:off x="971755" y="2498210"/>
          <a:ext cx="10248490" cy="2219960"/>
        </p:xfrm>
        <a:graphic>
          <a:graphicData uri="http://schemas.openxmlformats.org/drawingml/2006/table">
            <a:tbl>
              <a:tblPr firstRow="1">
                <a:tableStyleId>{D7AC3CCA-C797-4891-BE02-D94E43425B78}</a:tableStyleId>
              </a:tblPr>
              <a:tblGrid>
                <a:gridCol w="1464070">
                  <a:extLst>
                    <a:ext uri="{9D8B030D-6E8A-4147-A177-3AD203B41FA5}">
                      <a16:colId xmlns:a16="http://schemas.microsoft.com/office/drawing/2014/main" val="252588881"/>
                    </a:ext>
                  </a:extLst>
                </a:gridCol>
                <a:gridCol w="1464070">
                  <a:extLst>
                    <a:ext uri="{9D8B030D-6E8A-4147-A177-3AD203B41FA5}">
                      <a16:colId xmlns:a16="http://schemas.microsoft.com/office/drawing/2014/main" val="1729950084"/>
                    </a:ext>
                  </a:extLst>
                </a:gridCol>
                <a:gridCol w="1464070">
                  <a:extLst>
                    <a:ext uri="{9D8B030D-6E8A-4147-A177-3AD203B41FA5}">
                      <a16:colId xmlns:a16="http://schemas.microsoft.com/office/drawing/2014/main" val="483548369"/>
                    </a:ext>
                  </a:extLst>
                </a:gridCol>
                <a:gridCol w="1464070">
                  <a:extLst>
                    <a:ext uri="{9D8B030D-6E8A-4147-A177-3AD203B41FA5}">
                      <a16:colId xmlns:a16="http://schemas.microsoft.com/office/drawing/2014/main" val="617316006"/>
                    </a:ext>
                  </a:extLst>
                </a:gridCol>
                <a:gridCol w="1464070">
                  <a:extLst>
                    <a:ext uri="{9D8B030D-6E8A-4147-A177-3AD203B41FA5}">
                      <a16:colId xmlns:a16="http://schemas.microsoft.com/office/drawing/2014/main" val="3890891965"/>
                    </a:ext>
                  </a:extLst>
                </a:gridCol>
                <a:gridCol w="1464070">
                  <a:extLst>
                    <a:ext uri="{9D8B030D-6E8A-4147-A177-3AD203B41FA5}">
                      <a16:colId xmlns:a16="http://schemas.microsoft.com/office/drawing/2014/main" val="2920824653"/>
                    </a:ext>
                  </a:extLst>
                </a:gridCol>
                <a:gridCol w="1464070">
                  <a:extLst>
                    <a:ext uri="{9D8B030D-6E8A-4147-A177-3AD203B41FA5}">
                      <a16:colId xmlns:a16="http://schemas.microsoft.com/office/drawing/2014/main" val="2709753344"/>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algn="ctr"/>
                      <a:r>
                        <a:rPr lang="en-US" b="0" dirty="0">
                          <a:latin typeface="Times New Roman" panose="02020603050405020304" pitchFamily="18" charset="0"/>
                          <a:cs typeface="Times New Roman" panose="02020603050405020304" pitchFamily="18" charset="0"/>
                        </a:rPr>
                        <a:t>F1-Score(‘1’)</a:t>
                      </a:r>
                    </a:p>
                  </a:txBody>
                  <a:tcPr/>
                </a:tc>
                <a:tc>
                  <a:txBody>
                    <a:bodyPr/>
                    <a:lstStyle/>
                    <a:p>
                      <a:pPr algn="ctr"/>
                      <a:r>
                        <a:rPr lang="en-US" b="0" dirty="0">
                          <a:latin typeface="Times New Roman" panose="02020603050405020304" pitchFamily="18" charset="0"/>
                          <a:cs typeface="Times New Roman" panose="02020603050405020304" pitchFamily="18" charset="0"/>
                        </a:rPr>
                        <a:t>F1-Score(‘0’)</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Prompt 18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51%</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40%</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63%</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Prompt 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59%</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40%</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78%</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Prompt 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47%</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40%</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55%</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Prompt 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29%</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84%</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Prompt 25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31%</a:t>
                      </a: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82%</a:t>
                      </a:r>
                    </a:p>
                  </a:txBody>
                  <a:tcPr>
                    <a:solidFill>
                      <a:schemeClr val="bg2">
                        <a:lumMod val="90000"/>
                      </a:schemeClr>
                    </a:solidFill>
                  </a:tcPr>
                </a:tc>
                <a:extLst>
                  <a:ext uri="{0D108BD9-81ED-4DB2-BD59-A6C34878D82A}">
                    <a16:rowId xmlns:a16="http://schemas.microsoft.com/office/drawing/2014/main" val="3654193099"/>
                  </a:ext>
                </a:extLst>
              </a:tr>
            </a:tbl>
          </a:graphicData>
        </a:graphic>
      </p:graphicFrame>
    </p:spTree>
    <p:extLst>
      <p:ext uri="{BB962C8B-B14F-4D97-AF65-F5344CB8AC3E}">
        <p14:creationId xmlns:p14="http://schemas.microsoft.com/office/powerpoint/2010/main" val="218669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A86F9-09F3-C7A0-653F-B2A49312C7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0C2134-DCDC-41D4-D5AC-ED0F3B269A57}"/>
              </a:ext>
            </a:extLst>
          </p:cNvPr>
          <p:cNvSpPr>
            <a:spLocks noGrp="1"/>
          </p:cNvSpPr>
          <p:nvPr>
            <p:ph type="title"/>
          </p:nvPr>
        </p:nvSpPr>
        <p:spPr/>
        <p:txBody>
          <a:bodyPr>
            <a:normAutofit/>
          </a:bodyPr>
          <a:lstStyle/>
          <a:p>
            <a:r>
              <a:rPr lang="en-US" sz="2400" b="1" dirty="0"/>
              <a:t>Zero-shot Train Dataset Results</a:t>
            </a:r>
          </a:p>
        </p:txBody>
      </p:sp>
      <p:graphicFrame>
        <p:nvGraphicFramePr>
          <p:cNvPr id="4" name="Table 3">
            <a:extLst>
              <a:ext uri="{FF2B5EF4-FFF2-40B4-BE49-F238E27FC236}">
                <a16:creationId xmlns:a16="http://schemas.microsoft.com/office/drawing/2014/main" id="{84C77F03-4886-DD17-3DA1-D6ECB4612398}"/>
              </a:ext>
            </a:extLst>
          </p:cNvPr>
          <p:cNvGraphicFramePr>
            <a:graphicFrameLocks noGrp="1"/>
          </p:cNvGraphicFramePr>
          <p:nvPr>
            <p:extLst>
              <p:ext uri="{D42A27DB-BD31-4B8C-83A1-F6EECF244321}">
                <p14:modId xmlns:p14="http://schemas.microsoft.com/office/powerpoint/2010/main" val="3332624060"/>
              </p:ext>
            </p:extLst>
          </p:nvPr>
        </p:nvGraphicFramePr>
        <p:xfrm>
          <a:off x="603664" y="2431836"/>
          <a:ext cx="10984671" cy="2219960"/>
        </p:xfrm>
        <a:graphic>
          <a:graphicData uri="http://schemas.openxmlformats.org/drawingml/2006/table">
            <a:tbl>
              <a:tblPr firstRow="1">
                <a:tableStyleId>{D7AC3CCA-C797-4891-BE02-D94E43425B78}</a:tableStyleId>
              </a:tblPr>
              <a:tblGrid>
                <a:gridCol w="1220519">
                  <a:extLst>
                    <a:ext uri="{9D8B030D-6E8A-4147-A177-3AD203B41FA5}">
                      <a16:colId xmlns:a16="http://schemas.microsoft.com/office/drawing/2014/main" val="252588881"/>
                    </a:ext>
                  </a:extLst>
                </a:gridCol>
                <a:gridCol w="1220519">
                  <a:extLst>
                    <a:ext uri="{9D8B030D-6E8A-4147-A177-3AD203B41FA5}">
                      <a16:colId xmlns:a16="http://schemas.microsoft.com/office/drawing/2014/main" val="1729950084"/>
                    </a:ext>
                  </a:extLst>
                </a:gridCol>
                <a:gridCol w="1220519">
                  <a:extLst>
                    <a:ext uri="{9D8B030D-6E8A-4147-A177-3AD203B41FA5}">
                      <a16:colId xmlns:a16="http://schemas.microsoft.com/office/drawing/2014/main" val="483548369"/>
                    </a:ext>
                  </a:extLst>
                </a:gridCol>
                <a:gridCol w="1220519">
                  <a:extLst>
                    <a:ext uri="{9D8B030D-6E8A-4147-A177-3AD203B41FA5}">
                      <a16:colId xmlns:a16="http://schemas.microsoft.com/office/drawing/2014/main" val="617316006"/>
                    </a:ext>
                  </a:extLst>
                </a:gridCol>
                <a:gridCol w="1220519">
                  <a:extLst>
                    <a:ext uri="{9D8B030D-6E8A-4147-A177-3AD203B41FA5}">
                      <a16:colId xmlns:a16="http://schemas.microsoft.com/office/drawing/2014/main" val="3890891965"/>
                    </a:ext>
                  </a:extLst>
                </a:gridCol>
                <a:gridCol w="1220519">
                  <a:extLst>
                    <a:ext uri="{9D8B030D-6E8A-4147-A177-3AD203B41FA5}">
                      <a16:colId xmlns:a16="http://schemas.microsoft.com/office/drawing/2014/main" val="464773494"/>
                    </a:ext>
                  </a:extLst>
                </a:gridCol>
                <a:gridCol w="1220519">
                  <a:extLst>
                    <a:ext uri="{9D8B030D-6E8A-4147-A177-3AD203B41FA5}">
                      <a16:colId xmlns:a16="http://schemas.microsoft.com/office/drawing/2014/main" val="1231228651"/>
                    </a:ext>
                  </a:extLst>
                </a:gridCol>
                <a:gridCol w="1220519">
                  <a:extLst>
                    <a:ext uri="{9D8B030D-6E8A-4147-A177-3AD203B41FA5}">
                      <a16:colId xmlns:a16="http://schemas.microsoft.com/office/drawing/2014/main" val="3094459248"/>
                    </a:ext>
                  </a:extLst>
                </a:gridCol>
                <a:gridCol w="1220519">
                  <a:extLst>
                    <a:ext uri="{9D8B030D-6E8A-4147-A177-3AD203B41FA5}">
                      <a16:colId xmlns:a16="http://schemas.microsoft.com/office/drawing/2014/main" val="3168811520"/>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Sports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Political</a:t>
                      </a:r>
                    </a:p>
                  </a:txBody>
                  <a:tcPr/>
                </a:tc>
                <a:tc>
                  <a:txBody>
                    <a:bodyPr/>
                    <a:lstStyle/>
                    <a:p>
                      <a:pPr algn="ctr"/>
                      <a:r>
                        <a:rPr lang="en-US" b="0" dirty="0">
                          <a:latin typeface="Times New Roman" panose="02020603050405020304" pitchFamily="18" charset="0"/>
                          <a:cs typeface="Times New Roman" panose="02020603050405020304" pitchFamily="18" charset="0"/>
                        </a:rPr>
                        <a:t>Economic</a:t>
                      </a:r>
                    </a:p>
                  </a:txBody>
                  <a:tcPr/>
                </a:tc>
                <a:tc>
                  <a:txBody>
                    <a:bodyPr/>
                    <a:lstStyle/>
                    <a:p>
                      <a:pPr algn="ctr"/>
                      <a:r>
                        <a:rPr lang="en-US" b="0" dirty="0">
                          <a:latin typeface="Times New Roman" panose="02020603050405020304" pitchFamily="18" charset="0"/>
                          <a:cs typeface="Times New Roman" panose="02020603050405020304" pitchFamily="18" charset="0"/>
                        </a:rPr>
                        <a:t>Global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Social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Cultural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Scientific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Health</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Prompt 18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52%</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Prompt 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Prompt 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Prompt 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Prompt 25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extLst>
                  <a:ext uri="{0D108BD9-81ED-4DB2-BD59-A6C34878D82A}">
                    <a16:rowId xmlns:a16="http://schemas.microsoft.com/office/drawing/2014/main" val="3654193099"/>
                  </a:ext>
                </a:extLst>
              </a:tr>
            </a:tbl>
          </a:graphicData>
        </a:graphic>
      </p:graphicFrame>
    </p:spTree>
    <p:extLst>
      <p:ext uri="{BB962C8B-B14F-4D97-AF65-F5344CB8AC3E}">
        <p14:creationId xmlns:p14="http://schemas.microsoft.com/office/powerpoint/2010/main" val="1368663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868</TotalTime>
  <Words>2068</Words>
  <Application>Microsoft Office PowerPoint</Application>
  <PresentationFormat>Widescreen</PresentationFormat>
  <Paragraphs>618</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Aptos Narrow</vt:lpstr>
      <vt:lpstr>Arial</vt:lpstr>
      <vt:lpstr>Times New Roman</vt:lpstr>
      <vt:lpstr>XB Niloofar</vt:lpstr>
      <vt:lpstr>Office Theme</vt:lpstr>
      <vt:lpstr>Query Dependent Prompt System</vt:lpstr>
      <vt:lpstr>Prompt Content</vt:lpstr>
      <vt:lpstr>Prompt Content</vt:lpstr>
      <vt:lpstr>Prompt Content</vt:lpstr>
      <vt:lpstr>Prompt Content</vt:lpstr>
      <vt:lpstr>Prompt Content</vt:lpstr>
      <vt:lpstr>Prompt Content</vt:lpstr>
      <vt:lpstr>Zero-shot Train Dataset Results</vt:lpstr>
      <vt:lpstr>Zero-shot Train Dataset Results</vt:lpstr>
      <vt:lpstr>Zero-shot Eval Dataset Results</vt:lpstr>
      <vt:lpstr>Zero-shot Eval Dataset Results</vt:lpstr>
      <vt:lpstr>Zero-shot Test Dataset Results</vt:lpstr>
      <vt:lpstr>Zero-shot Test Dataset Results</vt:lpstr>
      <vt:lpstr>Zero-shot Query Dependent Results</vt:lpstr>
      <vt:lpstr>Zero-shot Query Dependent Results</vt:lpstr>
      <vt:lpstr>Few-shot Test Dataset Results</vt:lpstr>
      <vt:lpstr>Few-shot Test Dataset Results</vt:lpstr>
      <vt:lpstr>Few-shot Test Dataset Results</vt:lpstr>
      <vt:lpstr>Few-shot Train Dataset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Shayan Salehi</dc:creator>
  <cp:lastModifiedBy>Shayan Salehi</cp:lastModifiedBy>
  <cp:revision>191</cp:revision>
  <dcterms:created xsi:type="dcterms:W3CDTF">2024-07-06T06:55:27Z</dcterms:created>
  <dcterms:modified xsi:type="dcterms:W3CDTF">2024-11-27T12:43:37Z</dcterms:modified>
</cp:coreProperties>
</file>