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65" r:id="rId2"/>
    <p:sldId id="259" r:id="rId3"/>
    <p:sldId id="260" r:id="rId4"/>
    <p:sldId id="261" r:id="rId5"/>
    <p:sldId id="262" r:id="rId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57ED00-606F-4F05-BBC8-2B1406DC3820}" v="13" dt="2023-11-04T06:24:23.4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nikdhar26@outlook.com" userId="760b7db469b5e4f4" providerId="LiveId" clId="{BFFC8305-21FF-404D-95DB-F1180BA355A8}"/>
    <pc:docChg chg="undo redo custSel addSld delSld modSld">
      <pc:chgData name="sagnikdhar26@outlook.com" userId="760b7db469b5e4f4" providerId="LiveId" clId="{BFFC8305-21FF-404D-95DB-F1180BA355A8}" dt="2023-08-26T16:50:07.838" v="325" actId="2"/>
      <pc:docMkLst>
        <pc:docMk/>
      </pc:docMkLst>
      <pc:sldChg chg="addSp modSp mod">
        <pc:chgData name="sagnikdhar26@outlook.com" userId="760b7db469b5e4f4" providerId="LiveId" clId="{BFFC8305-21FF-404D-95DB-F1180BA355A8}" dt="2023-08-26T16:50:07.838" v="325" actId="2"/>
        <pc:sldMkLst>
          <pc:docMk/>
          <pc:sldMk cId="0" sldId="258"/>
        </pc:sldMkLst>
        <pc:spChg chg="add mod">
          <ac:chgData name="sagnikdhar26@outlook.com" userId="760b7db469b5e4f4" providerId="LiveId" clId="{BFFC8305-21FF-404D-95DB-F1180BA355A8}" dt="2023-08-26T16:50:07.838" v="325" actId="2"/>
          <ac:spMkLst>
            <pc:docMk/>
            <pc:sldMk cId="0" sldId="258"/>
            <ac:spMk id="15" creationId="{1AF22ED1-97ED-7B41-8852-637E341DD68B}"/>
          </ac:spMkLst>
        </pc:spChg>
        <pc:graphicFrameChg chg="mod modGraphic">
          <ac:chgData name="sagnikdhar26@outlook.com" userId="760b7db469b5e4f4" providerId="LiveId" clId="{BFFC8305-21FF-404D-95DB-F1180BA355A8}" dt="2023-08-26T16:50:06.693" v="324" actId="2"/>
          <ac:graphicFrameMkLst>
            <pc:docMk/>
            <pc:sldMk cId="0" sldId="258"/>
            <ac:graphicFrameMk id="8" creationId="{00000000-0000-0000-0000-000000000000}"/>
          </ac:graphicFrameMkLst>
        </pc:graphicFrameChg>
      </pc:sldChg>
      <pc:sldChg chg="addSp modSp mod">
        <pc:chgData name="sagnikdhar26@outlook.com" userId="760b7db469b5e4f4" providerId="LiveId" clId="{BFFC8305-21FF-404D-95DB-F1180BA355A8}" dt="2023-08-26T16:38:43.805" v="238" actId="255"/>
        <pc:sldMkLst>
          <pc:docMk/>
          <pc:sldMk cId="0" sldId="259"/>
        </pc:sldMkLst>
        <pc:spChg chg="add mod">
          <ac:chgData name="sagnikdhar26@outlook.com" userId="760b7db469b5e4f4" providerId="LiveId" clId="{BFFC8305-21FF-404D-95DB-F1180BA355A8}" dt="2023-08-26T16:38:43.805" v="238" actId="255"/>
          <ac:spMkLst>
            <pc:docMk/>
            <pc:sldMk cId="0" sldId="259"/>
            <ac:spMk id="4" creationId="{DE124F8C-515E-FB74-DE19-D9E9DA2D11DA}"/>
          </ac:spMkLst>
        </pc:spChg>
      </pc:sldChg>
      <pc:sldChg chg="addSp delSp modSp mod">
        <pc:chgData name="sagnikdhar26@outlook.com" userId="760b7db469b5e4f4" providerId="LiveId" clId="{BFFC8305-21FF-404D-95DB-F1180BA355A8}" dt="2023-08-26T16:49:25.658" v="321"/>
        <pc:sldMkLst>
          <pc:docMk/>
          <pc:sldMk cId="0" sldId="260"/>
        </pc:sldMkLst>
        <pc:spChg chg="mod">
          <ac:chgData name="sagnikdhar26@outlook.com" userId="760b7db469b5e4f4" providerId="LiveId" clId="{BFFC8305-21FF-404D-95DB-F1180BA355A8}" dt="2023-08-26T16:47:47.969" v="293" actId="1076"/>
          <ac:spMkLst>
            <pc:docMk/>
            <pc:sldMk cId="0" sldId="260"/>
            <ac:spMk id="2" creationId="{00000000-0000-0000-0000-000000000000}"/>
          </ac:spMkLst>
        </pc:spChg>
        <pc:spChg chg="del mod">
          <ac:chgData name="sagnikdhar26@outlook.com" userId="760b7db469b5e4f4" providerId="LiveId" clId="{BFFC8305-21FF-404D-95DB-F1180BA355A8}" dt="2023-08-26T16:47:44.928" v="292" actId="478"/>
          <ac:spMkLst>
            <pc:docMk/>
            <pc:sldMk cId="0" sldId="260"/>
            <ac:spMk id="3" creationId="{00000000-0000-0000-0000-000000000000}"/>
          </ac:spMkLst>
        </pc:spChg>
        <pc:spChg chg="add mod">
          <ac:chgData name="sagnikdhar26@outlook.com" userId="760b7db469b5e4f4" providerId="LiveId" clId="{BFFC8305-21FF-404D-95DB-F1180BA355A8}" dt="2023-08-26T16:49:25.658" v="321"/>
          <ac:spMkLst>
            <pc:docMk/>
            <pc:sldMk cId="0" sldId="260"/>
            <ac:spMk id="4" creationId="{4D221B43-3819-6CD5-2298-970ABCB6FA6C}"/>
          </ac:spMkLst>
        </pc:spChg>
      </pc:sldChg>
      <pc:sldChg chg="addSp modSp mod">
        <pc:chgData name="sagnikdhar26@outlook.com" userId="760b7db469b5e4f4" providerId="LiveId" clId="{BFFC8305-21FF-404D-95DB-F1180BA355A8}" dt="2023-08-26T16:43:57.007" v="246" actId="255"/>
        <pc:sldMkLst>
          <pc:docMk/>
          <pc:sldMk cId="0" sldId="261"/>
        </pc:sldMkLst>
        <pc:spChg chg="add mod">
          <ac:chgData name="sagnikdhar26@outlook.com" userId="760b7db469b5e4f4" providerId="LiveId" clId="{BFFC8305-21FF-404D-95DB-F1180BA355A8}" dt="2023-08-26T16:43:57.007" v="246" actId="255"/>
          <ac:spMkLst>
            <pc:docMk/>
            <pc:sldMk cId="0" sldId="261"/>
            <ac:spMk id="4" creationId="{3FCAC815-69F9-974E-8A1E-5BBCC9F1A749}"/>
          </ac:spMkLst>
        </pc:spChg>
      </pc:sldChg>
      <pc:sldChg chg="addSp modSp mod">
        <pc:chgData name="sagnikdhar26@outlook.com" userId="760b7db469b5e4f4" providerId="LiveId" clId="{BFFC8305-21FF-404D-95DB-F1180BA355A8}" dt="2023-08-26T16:45:50.765" v="285" actId="20577"/>
        <pc:sldMkLst>
          <pc:docMk/>
          <pc:sldMk cId="0" sldId="262"/>
        </pc:sldMkLst>
        <pc:spChg chg="mod">
          <ac:chgData name="sagnikdhar26@outlook.com" userId="760b7db469b5e4f4" providerId="LiveId" clId="{BFFC8305-21FF-404D-95DB-F1180BA355A8}" dt="2023-08-26T16:45:26.429" v="254" actId="20577"/>
          <ac:spMkLst>
            <pc:docMk/>
            <pc:sldMk cId="0" sldId="262"/>
            <ac:spMk id="3" creationId="{00000000-0000-0000-0000-000000000000}"/>
          </ac:spMkLst>
        </pc:spChg>
        <pc:spChg chg="mod">
          <ac:chgData name="sagnikdhar26@outlook.com" userId="760b7db469b5e4f4" providerId="LiveId" clId="{BFFC8305-21FF-404D-95DB-F1180BA355A8}" dt="2023-08-26T16:45:50.765" v="285" actId="20577"/>
          <ac:spMkLst>
            <pc:docMk/>
            <pc:sldMk cId="0" sldId="262"/>
            <ac:spMk id="4" creationId="{00000000-0000-0000-0000-000000000000}"/>
          </ac:spMkLst>
        </pc:spChg>
        <pc:spChg chg="add mod">
          <ac:chgData name="sagnikdhar26@outlook.com" userId="760b7db469b5e4f4" providerId="LiveId" clId="{BFFC8305-21FF-404D-95DB-F1180BA355A8}" dt="2023-08-26T16:45:16.175" v="250" actId="255"/>
          <ac:spMkLst>
            <pc:docMk/>
            <pc:sldMk cId="0" sldId="262"/>
            <ac:spMk id="5" creationId="{C6481597-70B8-BC39-531B-AEA5648F1831}"/>
          </ac:spMkLst>
        </pc:spChg>
      </pc:sldChg>
      <pc:sldChg chg="del">
        <pc:chgData name="sagnikdhar26@outlook.com" userId="760b7db469b5e4f4" providerId="LiveId" clId="{BFFC8305-21FF-404D-95DB-F1180BA355A8}" dt="2023-08-26T16:46:10.257" v="288" actId="47"/>
        <pc:sldMkLst>
          <pc:docMk/>
          <pc:sldMk cId="0" sldId="263"/>
        </pc:sldMkLst>
      </pc:sldChg>
      <pc:sldChg chg="add del">
        <pc:chgData name="sagnikdhar26@outlook.com" userId="760b7db469b5e4f4" providerId="LiveId" clId="{BFFC8305-21FF-404D-95DB-F1180BA355A8}" dt="2023-08-26T16:46:08.684" v="287" actId="2696"/>
        <pc:sldMkLst>
          <pc:docMk/>
          <pc:sldMk cId="3074740050" sldId="265"/>
        </pc:sldMkLst>
      </pc:sldChg>
    </pc:docChg>
  </pc:docChgLst>
  <pc:docChgLst>
    <pc:chgData name="Sagnik Dhar" userId="760b7db469b5e4f4" providerId="LiveId" clId="{8A57ED00-606F-4F05-BBC8-2B1406DC3820}"/>
    <pc:docChg chg="undo custSel addSld delSld modSld">
      <pc:chgData name="Sagnik Dhar" userId="760b7db469b5e4f4" providerId="LiveId" clId="{8A57ED00-606F-4F05-BBC8-2B1406DC3820}" dt="2023-11-04T06:26:12.033" v="118" actId="21"/>
      <pc:docMkLst>
        <pc:docMk/>
      </pc:docMkLst>
      <pc:sldChg chg="add del">
        <pc:chgData name="Sagnik Dhar" userId="760b7db469b5e4f4" providerId="LiveId" clId="{8A57ED00-606F-4F05-BBC8-2B1406DC3820}" dt="2023-11-04T06:15:09.127" v="4" actId="47"/>
        <pc:sldMkLst>
          <pc:docMk/>
          <pc:sldMk cId="0" sldId="256"/>
        </pc:sldMkLst>
      </pc:sldChg>
      <pc:sldChg chg="addSp delSp modSp add del mod">
        <pc:chgData name="Sagnik Dhar" userId="760b7db469b5e4f4" providerId="LiveId" clId="{8A57ED00-606F-4F05-BBC8-2B1406DC3820}" dt="2023-11-04T06:15:24.921" v="7" actId="47"/>
        <pc:sldMkLst>
          <pc:docMk/>
          <pc:sldMk cId="0" sldId="258"/>
        </pc:sldMkLst>
        <pc:spChg chg="del">
          <ac:chgData name="Sagnik Dhar" userId="760b7db469b5e4f4" providerId="LiveId" clId="{8A57ED00-606F-4F05-BBC8-2B1406DC3820}" dt="2023-11-04T06:15:12.825" v="5" actId="478"/>
          <ac:spMkLst>
            <pc:docMk/>
            <pc:sldMk cId="0" sldId="258"/>
            <ac:spMk id="6" creationId="{00000000-0000-0000-0000-000000000000}"/>
          </ac:spMkLst>
        </pc:spChg>
        <pc:spChg chg="add mod">
          <ac:chgData name="Sagnik Dhar" userId="760b7db469b5e4f4" providerId="LiveId" clId="{8A57ED00-606F-4F05-BBC8-2B1406DC3820}" dt="2023-11-04T06:15:12.825" v="5" actId="478"/>
          <ac:spMkLst>
            <pc:docMk/>
            <pc:sldMk cId="0" sldId="258"/>
            <ac:spMk id="12" creationId="{6ECF858C-D675-90E5-3F72-580C28E49F94}"/>
          </ac:spMkLst>
        </pc:spChg>
      </pc:sldChg>
      <pc:sldChg chg="modSp mod">
        <pc:chgData name="Sagnik Dhar" userId="760b7db469b5e4f4" providerId="LiveId" clId="{8A57ED00-606F-4F05-BBC8-2B1406DC3820}" dt="2023-11-04T06:25:06.580" v="63" actId="207"/>
        <pc:sldMkLst>
          <pc:docMk/>
          <pc:sldMk cId="0" sldId="259"/>
        </pc:sldMkLst>
        <pc:spChg chg="mod">
          <ac:chgData name="Sagnik Dhar" userId="760b7db469b5e4f4" providerId="LiveId" clId="{8A57ED00-606F-4F05-BBC8-2B1406DC3820}" dt="2023-11-04T06:25:06.580" v="63" actId="207"/>
          <ac:spMkLst>
            <pc:docMk/>
            <pc:sldMk cId="0" sldId="259"/>
            <ac:spMk id="2" creationId="{00000000-0000-0000-0000-000000000000}"/>
          </ac:spMkLst>
        </pc:spChg>
        <pc:spChg chg="mod">
          <ac:chgData name="Sagnik Dhar" userId="760b7db469b5e4f4" providerId="LiveId" clId="{8A57ED00-606F-4F05-BBC8-2B1406DC3820}" dt="2023-11-04T06:25:00.094" v="62" actId="20577"/>
          <ac:spMkLst>
            <pc:docMk/>
            <pc:sldMk cId="0" sldId="259"/>
            <ac:spMk id="3" creationId="{00000000-0000-0000-0000-000000000000}"/>
          </ac:spMkLst>
        </pc:spChg>
      </pc:sldChg>
      <pc:sldChg chg="modSp mod">
        <pc:chgData name="Sagnik Dhar" userId="760b7db469b5e4f4" providerId="LiveId" clId="{8A57ED00-606F-4F05-BBC8-2B1406DC3820}" dt="2023-11-04T06:25:15.069" v="90" actId="20577"/>
        <pc:sldMkLst>
          <pc:docMk/>
          <pc:sldMk cId="0" sldId="260"/>
        </pc:sldMkLst>
        <pc:spChg chg="mod">
          <ac:chgData name="Sagnik Dhar" userId="760b7db469b5e4f4" providerId="LiveId" clId="{8A57ED00-606F-4F05-BBC8-2B1406DC3820}" dt="2023-11-04T06:25:15.069" v="90" actId="20577"/>
          <ac:spMkLst>
            <pc:docMk/>
            <pc:sldMk cId="0" sldId="260"/>
            <ac:spMk id="2" creationId="{00000000-0000-0000-0000-000000000000}"/>
          </ac:spMkLst>
        </pc:spChg>
      </pc:sldChg>
      <pc:sldChg chg="modSp mod setBg">
        <pc:chgData name="Sagnik Dhar" userId="760b7db469b5e4f4" providerId="LiveId" clId="{8A57ED00-606F-4F05-BBC8-2B1406DC3820}" dt="2023-11-04T06:25:24.896" v="102" actId="20577"/>
        <pc:sldMkLst>
          <pc:docMk/>
          <pc:sldMk cId="0" sldId="261"/>
        </pc:sldMkLst>
        <pc:spChg chg="mod">
          <ac:chgData name="Sagnik Dhar" userId="760b7db469b5e4f4" providerId="LiveId" clId="{8A57ED00-606F-4F05-BBC8-2B1406DC3820}" dt="2023-11-04T06:24:35.094" v="33" actId="207"/>
          <ac:spMkLst>
            <pc:docMk/>
            <pc:sldMk cId="0" sldId="261"/>
            <ac:spMk id="2" creationId="{00000000-0000-0000-0000-000000000000}"/>
          </ac:spMkLst>
        </pc:spChg>
        <pc:spChg chg="mod">
          <ac:chgData name="Sagnik Dhar" userId="760b7db469b5e4f4" providerId="LiveId" clId="{8A57ED00-606F-4F05-BBC8-2B1406DC3820}" dt="2023-11-04T06:25:24.896" v="102" actId="20577"/>
          <ac:spMkLst>
            <pc:docMk/>
            <pc:sldMk cId="0" sldId="261"/>
            <ac:spMk id="3" creationId="{00000000-0000-0000-0000-000000000000}"/>
          </ac:spMkLst>
        </pc:spChg>
      </pc:sldChg>
      <pc:sldChg chg="delSp modSp mod">
        <pc:chgData name="Sagnik Dhar" userId="760b7db469b5e4f4" providerId="LiveId" clId="{8A57ED00-606F-4F05-BBC8-2B1406DC3820}" dt="2023-11-04T06:26:12.033" v="118" actId="21"/>
        <pc:sldMkLst>
          <pc:docMk/>
          <pc:sldMk cId="0" sldId="262"/>
        </pc:sldMkLst>
        <pc:spChg chg="mod">
          <ac:chgData name="Sagnik Dhar" userId="760b7db469b5e4f4" providerId="LiveId" clId="{8A57ED00-606F-4F05-BBC8-2B1406DC3820}" dt="2023-11-04T06:25:38.889" v="115" actId="20577"/>
          <ac:spMkLst>
            <pc:docMk/>
            <pc:sldMk cId="0" sldId="262"/>
            <ac:spMk id="2" creationId="{00000000-0000-0000-0000-000000000000}"/>
          </ac:spMkLst>
        </pc:spChg>
        <pc:spChg chg="del mod">
          <ac:chgData name="Sagnik Dhar" userId="760b7db469b5e4f4" providerId="LiveId" clId="{8A57ED00-606F-4F05-BBC8-2B1406DC3820}" dt="2023-11-04T06:26:12.033" v="118" actId="21"/>
          <ac:spMkLst>
            <pc:docMk/>
            <pc:sldMk cId="0" sldId="262"/>
            <ac:spMk id="3" creationId="{00000000-0000-0000-0000-000000000000}"/>
          </ac:spMkLst>
        </pc:spChg>
        <pc:spChg chg="mod">
          <ac:chgData name="Sagnik Dhar" userId="760b7db469b5e4f4" providerId="LiveId" clId="{8A57ED00-606F-4F05-BBC8-2B1406DC3820}" dt="2023-11-04T06:25:55.320" v="116" actId="14100"/>
          <ac:spMkLst>
            <pc:docMk/>
            <pc:sldMk cId="0" sldId="262"/>
            <ac:spMk id="4" creationId="{00000000-0000-0000-0000-000000000000}"/>
          </ac:spMkLst>
        </pc:spChg>
      </pc:sldChg>
      <pc:sldChg chg="delSp del mod setBg">
        <pc:chgData name="Sagnik Dhar" userId="760b7db469b5e4f4" providerId="LiveId" clId="{8A57ED00-606F-4F05-BBC8-2B1406DC3820}" dt="2023-11-04T06:24:01.151" v="27" actId="47"/>
        <pc:sldMkLst>
          <pc:docMk/>
          <pc:sldMk cId="0" sldId="264"/>
        </pc:sldMkLst>
        <pc:grpChg chg="del">
          <ac:chgData name="Sagnik Dhar" userId="760b7db469b5e4f4" providerId="LiveId" clId="{8A57ED00-606F-4F05-BBC8-2B1406DC3820}" dt="2023-11-04T06:23:51.993" v="25" actId="478"/>
          <ac:grpSpMkLst>
            <pc:docMk/>
            <pc:sldMk cId="0" sldId="264"/>
            <ac:grpSpMk id="2" creationId="{00000000-0000-0000-0000-000000000000}"/>
          </ac:grpSpMkLst>
        </pc:grpChg>
      </pc:sldChg>
      <pc:sldChg chg="addSp modSp new mod setBg">
        <pc:chgData name="Sagnik Dhar" userId="760b7db469b5e4f4" providerId="LiveId" clId="{8A57ED00-606F-4F05-BBC8-2B1406DC3820}" dt="2023-11-04T06:22:45.756" v="24" actId="1076"/>
        <pc:sldMkLst>
          <pc:docMk/>
          <pc:sldMk cId="395156051" sldId="265"/>
        </pc:sldMkLst>
        <pc:spChg chg="add mod">
          <ac:chgData name="Sagnik Dhar" userId="760b7db469b5e4f4" providerId="LiveId" clId="{8A57ED00-606F-4F05-BBC8-2B1406DC3820}" dt="2023-11-04T06:22:45.756" v="24" actId="1076"/>
          <ac:spMkLst>
            <pc:docMk/>
            <pc:sldMk cId="395156051" sldId="265"/>
            <ac:spMk id="4" creationId="{F74EE5AD-6756-C270-B8C1-E8D490A7191B}"/>
          </ac:spMkLst>
        </pc:spChg>
        <pc:picChg chg="add mod">
          <ac:chgData name="Sagnik Dhar" userId="760b7db469b5e4f4" providerId="LiveId" clId="{8A57ED00-606F-4F05-BBC8-2B1406DC3820}" dt="2023-11-04T06:15:46.574" v="10" actId="14100"/>
          <ac:picMkLst>
            <pc:docMk/>
            <pc:sldMk cId="395156051" sldId="265"/>
            <ac:picMk id="3" creationId="{65FD2FA3-8B2B-116F-3379-25CF8B6EA29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11/4/2023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49139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86368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669145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683258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013404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670379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634706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601357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27331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50216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19226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18449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5068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66916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00848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89042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88084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11/4/2023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4271998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FD2FA3-8B2B-116F-3379-25CF8B6EA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4" name="TextBox 3">
            <a:extLst>
              <a:ext uri="{FF2B5EF4-FFF2-40B4-BE49-F238E27FC236}">
                <a16:creationId xmlns:a16="http://schemas.microsoft.com/office/drawing/2014/main" id="{F74EE5AD-6756-C270-B8C1-E8D490A7191B}"/>
              </a:ext>
            </a:extLst>
          </p:cNvPr>
          <p:cNvSpPr txBox="1"/>
          <p:nvPr/>
        </p:nvSpPr>
        <p:spPr>
          <a:xfrm>
            <a:off x="7239000" y="2828835"/>
            <a:ext cx="4490884" cy="1200329"/>
          </a:xfrm>
          <a:prstGeom prst="rect">
            <a:avLst/>
          </a:prstGeom>
          <a:noFill/>
        </p:spPr>
        <p:txBody>
          <a:bodyPr wrap="square" rtlCol="0">
            <a:spAutoFit/>
          </a:bodyPr>
          <a:lstStyle/>
          <a:p>
            <a:pPr algn="ctr"/>
            <a:r>
              <a:rPr lang="en-IN" sz="3600" b="0" i="0" dirty="0" err="1">
                <a:solidFill>
                  <a:schemeClr val="bg1"/>
                </a:solidFill>
                <a:effectLst/>
                <a:latin typeface="Söhne"/>
              </a:rPr>
              <a:t>AgroSentry</a:t>
            </a:r>
            <a:r>
              <a:rPr lang="en-IN" sz="3600" b="0" i="0" dirty="0">
                <a:solidFill>
                  <a:schemeClr val="bg1"/>
                </a:solidFill>
                <a:effectLst/>
                <a:latin typeface="Söhne"/>
              </a:rPr>
              <a:t>: </a:t>
            </a:r>
            <a:r>
              <a:rPr lang="en-IN" sz="3600" b="0" i="0" dirty="0" err="1">
                <a:solidFill>
                  <a:schemeClr val="bg1"/>
                </a:solidFill>
                <a:effectLst/>
                <a:latin typeface="Söhne"/>
              </a:rPr>
              <a:t>SmartCrop</a:t>
            </a:r>
            <a:r>
              <a:rPr lang="en-IN" sz="3600" b="0" i="0" dirty="0">
                <a:solidFill>
                  <a:schemeClr val="bg1"/>
                </a:solidFill>
                <a:effectLst/>
                <a:latin typeface="Söhne"/>
              </a:rPr>
              <a:t> Guardian</a:t>
            </a:r>
            <a:endParaRPr lang="en-IN" sz="3600" dirty="0">
              <a:solidFill>
                <a:schemeClr val="bg1"/>
              </a:solidFill>
            </a:endParaRPr>
          </a:p>
        </p:txBody>
      </p:sp>
    </p:spTree>
    <p:extLst>
      <p:ext uri="{BB962C8B-B14F-4D97-AF65-F5344CB8AC3E}">
        <p14:creationId xmlns:p14="http://schemas.microsoft.com/office/powerpoint/2010/main" val="39515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711" y="387095"/>
            <a:ext cx="11280775" cy="698500"/>
          </a:xfrm>
          <a:custGeom>
            <a:avLst/>
            <a:gdLst/>
            <a:ahLst/>
            <a:cxnLst/>
            <a:rect l="l" t="t" r="r" b="b"/>
            <a:pathLst>
              <a:path w="11280775" h="698500">
                <a:moveTo>
                  <a:pt x="11280648" y="0"/>
                </a:moveTo>
                <a:lnTo>
                  <a:pt x="0" y="0"/>
                </a:lnTo>
                <a:lnTo>
                  <a:pt x="0" y="697991"/>
                </a:lnTo>
                <a:lnTo>
                  <a:pt x="11280648" y="697991"/>
                </a:lnTo>
                <a:lnTo>
                  <a:pt x="11280648" y="0"/>
                </a:lnTo>
                <a:close/>
              </a:path>
            </a:pathLst>
          </a:custGeom>
          <a:solidFill>
            <a:schemeClr val="accent2"/>
          </a:solidFill>
        </p:spPr>
        <p:txBody>
          <a:bodyPr wrap="square" lIns="0" tIns="0" rIns="0" bIns="0" rtlCol="0"/>
          <a:lstStyle/>
          <a:p>
            <a:endParaRPr dirty="0"/>
          </a:p>
        </p:txBody>
      </p:sp>
      <p:sp>
        <p:nvSpPr>
          <p:cNvPr id="3" name="object 3"/>
          <p:cNvSpPr txBox="1">
            <a:spLocks noGrp="1"/>
          </p:cNvSpPr>
          <p:nvPr>
            <p:ph type="title"/>
          </p:nvPr>
        </p:nvSpPr>
        <p:spPr>
          <a:xfrm>
            <a:off x="440232" y="512775"/>
            <a:ext cx="10075368" cy="391795"/>
          </a:xfrm>
          <a:prstGeom prst="rect">
            <a:avLst/>
          </a:prstGeom>
        </p:spPr>
        <p:txBody>
          <a:bodyPr vert="horz" wrap="square" lIns="0" tIns="12700" rIns="0" bIns="0" rtlCol="0">
            <a:spAutoFit/>
          </a:bodyPr>
          <a:lstStyle/>
          <a:p>
            <a:pPr marL="12700">
              <a:lnSpc>
                <a:spcPct val="100000"/>
              </a:lnSpc>
              <a:spcBef>
                <a:spcPts val="100"/>
              </a:spcBef>
            </a:pPr>
            <a:r>
              <a:rPr lang="en-US" sz="2400" dirty="0"/>
              <a:t>P</a:t>
            </a:r>
            <a:r>
              <a:rPr sz="2400" dirty="0"/>
              <a:t>roblem</a:t>
            </a:r>
            <a:r>
              <a:rPr sz="2400" spc="-20" dirty="0"/>
              <a:t> </a:t>
            </a:r>
            <a:r>
              <a:rPr sz="2400" spc="-5" dirty="0"/>
              <a:t>statement</a:t>
            </a:r>
            <a:endParaRPr sz="2400" dirty="0"/>
          </a:p>
        </p:txBody>
      </p:sp>
      <p:sp>
        <p:nvSpPr>
          <p:cNvPr id="4" name="TextBox 3">
            <a:extLst>
              <a:ext uri="{FF2B5EF4-FFF2-40B4-BE49-F238E27FC236}">
                <a16:creationId xmlns:a16="http://schemas.microsoft.com/office/drawing/2014/main" id="{DE124F8C-515E-FB74-DE19-D9E9DA2D11DA}"/>
              </a:ext>
            </a:extLst>
          </p:cNvPr>
          <p:cNvSpPr txBox="1"/>
          <p:nvPr/>
        </p:nvSpPr>
        <p:spPr>
          <a:xfrm>
            <a:off x="440232" y="1371600"/>
            <a:ext cx="11203254" cy="4278094"/>
          </a:xfrm>
          <a:prstGeom prst="rect">
            <a:avLst/>
          </a:prstGeom>
          <a:noFill/>
        </p:spPr>
        <p:txBody>
          <a:bodyPr wrap="square" rtlCol="0">
            <a:spAutoFit/>
          </a:bodyPr>
          <a:lstStyle/>
          <a:p>
            <a:r>
              <a:rPr lang="en-US" sz="1600" dirty="0">
                <a:latin typeface="Arial MT"/>
              </a:rPr>
              <a:t>Agriculture stands as the cornerstone of the Indian economy, yet its technological advancement has been comparatively modest. The sector grapples with persistent challenges such as the requirement for labor-intensive manual irrigation, the identification and management of plant diseases, mitigation of irregular plant growth, and the safeguarding of crop fields. Despite its pivotal role, the agricultural domain has not witnessed remarkable progress in terms of technological integration.</a:t>
            </a:r>
          </a:p>
          <a:p>
            <a:endParaRPr lang="en-US" sz="1600" dirty="0">
              <a:latin typeface="Arial MT"/>
            </a:endParaRPr>
          </a:p>
          <a:p>
            <a:r>
              <a:rPr lang="en-US" sz="1600" dirty="0">
                <a:latin typeface="Arial MT"/>
              </a:rPr>
              <a:t>The foremost predicament lies in the laborious task of manual irrigation, demanding substantial human effort and time. Additionally, the accurate and timely detection of plant diseases remains a substantial hurdle, affecting crop yield and quality. Moreover, addressing abnormal plant growth patterns is another pressing concern that necessitates intervention for optimized output. Safeguarding crop fields from various potential threats is equally paramount.</a:t>
            </a:r>
          </a:p>
          <a:p>
            <a:endParaRPr lang="en-US" sz="1600" dirty="0">
              <a:latin typeface="Arial MT"/>
            </a:endParaRPr>
          </a:p>
          <a:p>
            <a:r>
              <a:rPr lang="en-US" sz="1600" dirty="0">
                <a:latin typeface="Arial MT"/>
              </a:rPr>
              <a:t>While strides have been made in agricultural technology, comprehensive and groundbreaking solutions have been somewhat elusive. Embracing technological advancements like precision irrigation systems, remote sensing for disease monitoring, and data-driven approaches for predictive analytics can revolutionize the sector. To fortify the backbone of the Indian economy, a concerted effort is essential to accelerate the development and implementation of innovative technologies, effectively addressing the challenges at hand. This synergistic amalgamation of agriculture and technology can potentially propel the sector towards greater productivity, sustainability, and economic growth.</a:t>
            </a:r>
            <a:endParaRPr lang="en-IN" sz="1600" dirty="0">
              <a:latin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89967"/>
            <a:ext cx="11283950" cy="456535"/>
          </a:xfrm>
          <a:prstGeom prst="rect">
            <a:avLst/>
          </a:prstGeom>
          <a:solidFill>
            <a:schemeClr val="accent2"/>
          </a:solidFill>
        </p:spPr>
        <p:txBody>
          <a:bodyPr vert="horz" wrap="square" lIns="0" tIns="86360" rIns="0" bIns="0" rtlCol="0">
            <a:spAutoFit/>
          </a:bodyPr>
          <a:lstStyle/>
          <a:p>
            <a:pPr marL="90805">
              <a:lnSpc>
                <a:spcPct val="100000"/>
              </a:lnSpc>
              <a:spcBef>
                <a:spcPts val="680"/>
              </a:spcBef>
            </a:pPr>
            <a:r>
              <a:rPr sz="2400" dirty="0"/>
              <a:t>Proposed</a:t>
            </a:r>
            <a:r>
              <a:rPr sz="2400" spc="-25" dirty="0"/>
              <a:t> </a:t>
            </a:r>
            <a:r>
              <a:rPr sz="2400" spc="-5" dirty="0"/>
              <a:t>solution</a:t>
            </a:r>
            <a:r>
              <a:rPr sz="2400" spc="-50" dirty="0"/>
              <a:t> </a:t>
            </a:r>
            <a:endParaRPr sz="2400" dirty="0"/>
          </a:p>
        </p:txBody>
      </p:sp>
      <p:sp>
        <p:nvSpPr>
          <p:cNvPr id="4" name="TextBox 3">
            <a:extLst>
              <a:ext uri="{FF2B5EF4-FFF2-40B4-BE49-F238E27FC236}">
                <a16:creationId xmlns:a16="http://schemas.microsoft.com/office/drawing/2014/main" id="{4D221B43-3819-6CD5-2298-970ABCB6FA6C}"/>
              </a:ext>
            </a:extLst>
          </p:cNvPr>
          <p:cNvSpPr txBox="1"/>
          <p:nvPr/>
        </p:nvSpPr>
        <p:spPr>
          <a:xfrm>
            <a:off x="341375" y="1219200"/>
            <a:ext cx="11283950" cy="5016758"/>
          </a:xfrm>
          <a:prstGeom prst="rect">
            <a:avLst/>
          </a:prstGeom>
          <a:noFill/>
        </p:spPr>
        <p:txBody>
          <a:bodyPr wrap="square" rtlCol="0">
            <a:spAutoFit/>
          </a:bodyPr>
          <a:lstStyle/>
          <a:p>
            <a:pPr algn="l"/>
            <a:r>
              <a:rPr lang="en-US" sz="1600" dirty="0">
                <a:latin typeface="Arial MT"/>
              </a:rPr>
              <a:t>Proposing an innovative approach, we intend to develop an IoT-based Crop Field Management system utilizing the capabilities of ARM7 architecture. This solution is aimed at tackling agricultural challenges through a comprehensive strategy: integrating Wi-Fi-enabled monitoring and analysis into crop fields. The strategy involves tracking vital indicators like soil moisture, water levels, pH levels, plant growth stages, and intruder presence.</a:t>
            </a:r>
          </a:p>
          <a:p>
            <a:pPr algn="l"/>
            <a:endParaRPr lang="en-US" sz="1600" dirty="0">
              <a:latin typeface="Arial MT"/>
            </a:endParaRPr>
          </a:p>
          <a:p>
            <a:pPr algn="l"/>
            <a:r>
              <a:rPr lang="en-US" sz="1600" dirty="0">
                <a:latin typeface="Arial MT"/>
              </a:rPr>
              <a:t>By establishing a network of sensors connected to an ARM7 Microcontroller, essential data is collected and seamlessly transmitted via Wi-Fi for thorough analysis and responsive measures. A pivotal element in this endeavor is digital image processing, which plays a critical role in early detection of plant diseases. This technique employs sophisticated image analysis methods to accurately identify disease symptoms, facilitating timely interventions.</a:t>
            </a:r>
          </a:p>
          <a:p>
            <a:pPr algn="l"/>
            <a:endParaRPr lang="en-US" sz="1600" dirty="0">
              <a:latin typeface="Arial MT"/>
            </a:endParaRPr>
          </a:p>
          <a:p>
            <a:pPr algn="l"/>
            <a:r>
              <a:rPr lang="en-US" sz="1600" dirty="0">
                <a:latin typeface="Arial MT"/>
              </a:rPr>
              <a:t>The system encompasses a multi-pronged approach, tailoring field condition monitoring to site-specific requirements. Parameters such as plant growth patterns, soil attributes, and intrusion alerts are continuously monitored across the entire field. These crucial data points are then wirelessly transmitted, ensuring real-time accessibility for end users.</a:t>
            </a:r>
          </a:p>
          <a:p>
            <a:pPr algn="l"/>
            <a:endParaRPr lang="en-US" sz="1600" dirty="0">
              <a:latin typeface="Arial MT"/>
            </a:endParaRPr>
          </a:p>
          <a:p>
            <a:pPr algn="l"/>
            <a:r>
              <a:rPr lang="en-US" sz="1600" dirty="0">
                <a:latin typeface="Arial MT"/>
              </a:rPr>
              <a:t>At its core, the technological framework involves sensor integration, microcontroller programming, and Wi-Fi communication. Particularly, digital image processing forms the cornerstone of disease detection. This solution converges the Internet of Things (IoT), data analytics, and wireless communication, empowering on-the-fly decision-making. This amalgamation fosters resource efficiency and optimizes crop yield, marking a transformative shift towards smart monitoring and data-oriented insights. Through this technological synergy, agriculture stands to revolutionize its productivity and sustainability, ushering in a new era of growth.</a:t>
            </a:r>
            <a:endParaRPr lang="en-IN" sz="1600" dirty="0">
              <a:latin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1375" y="341375"/>
            <a:ext cx="11283950" cy="685800"/>
          </a:xfrm>
          <a:custGeom>
            <a:avLst/>
            <a:gdLst/>
            <a:ahLst/>
            <a:cxnLst/>
            <a:rect l="l" t="t" r="r" b="b"/>
            <a:pathLst>
              <a:path w="11283950" h="685800">
                <a:moveTo>
                  <a:pt x="11283696" y="0"/>
                </a:moveTo>
                <a:lnTo>
                  <a:pt x="0" y="0"/>
                </a:lnTo>
                <a:lnTo>
                  <a:pt x="0" y="685800"/>
                </a:lnTo>
                <a:lnTo>
                  <a:pt x="11283696" y="685800"/>
                </a:lnTo>
                <a:lnTo>
                  <a:pt x="11283696" y="0"/>
                </a:lnTo>
                <a:close/>
              </a:path>
            </a:pathLst>
          </a:custGeom>
          <a:solidFill>
            <a:schemeClr val="accent2"/>
          </a:solidFill>
        </p:spPr>
        <p:txBody>
          <a:bodyPr wrap="square" lIns="0" tIns="0" rIns="0" bIns="0" rtlCol="0"/>
          <a:lstStyle/>
          <a:p>
            <a:endParaRPr dirty="0"/>
          </a:p>
        </p:txBody>
      </p:sp>
      <p:sp>
        <p:nvSpPr>
          <p:cNvPr id="3" name="object 3"/>
          <p:cNvSpPr txBox="1">
            <a:spLocks noGrp="1"/>
          </p:cNvSpPr>
          <p:nvPr>
            <p:ph type="title"/>
          </p:nvPr>
        </p:nvSpPr>
        <p:spPr>
          <a:xfrm>
            <a:off x="419811" y="494002"/>
            <a:ext cx="11283950" cy="334066"/>
          </a:xfrm>
          <a:prstGeom prst="rect">
            <a:avLst/>
          </a:prstGeom>
        </p:spPr>
        <p:txBody>
          <a:bodyPr vert="horz" wrap="square" lIns="0" tIns="13335" rIns="0" bIns="0" rtlCol="0">
            <a:spAutoFit/>
          </a:bodyPr>
          <a:lstStyle/>
          <a:p>
            <a:pPr marL="12700">
              <a:lnSpc>
                <a:spcPts val="2510"/>
              </a:lnSpc>
              <a:spcBef>
                <a:spcPts val="105"/>
              </a:spcBef>
            </a:pPr>
            <a:r>
              <a:rPr sz="2200" dirty="0"/>
              <a:t>How</a:t>
            </a:r>
            <a:r>
              <a:rPr sz="2200" spc="-15" dirty="0"/>
              <a:t> </a:t>
            </a:r>
            <a:r>
              <a:rPr sz="2200" dirty="0"/>
              <a:t>does </a:t>
            </a:r>
            <a:r>
              <a:rPr sz="2200" spc="-15" dirty="0"/>
              <a:t>your</a:t>
            </a:r>
            <a:r>
              <a:rPr sz="2200" spc="55" dirty="0"/>
              <a:t> </a:t>
            </a:r>
            <a:r>
              <a:rPr sz="2200" dirty="0"/>
              <a:t>innovation</a:t>
            </a:r>
            <a:r>
              <a:rPr sz="2200" spc="20" dirty="0"/>
              <a:t> </a:t>
            </a:r>
            <a:r>
              <a:rPr sz="2200" dirty="0"/>
              <a:t>accelerate</a:t>
            </a:r>
            <a:r>
              <a:rPr sz="2200" spc="-10" dirty="0"/>
              <a:t> </a:t>
            </a:r>
            <a:r>
              <a:rPr sz="2200" dirty="0"/>
              <a:t>change</a:t>
            </a:r>
            <a:r>
              <a:rPr sz="2200" spc="-5" dirty="0"/>
              <a:t> </a:t>
            </a:r>
            <a:r>
              <a:rPr sz="2200" spc="20" dirty="0"/>
              <a:t>with</a:t>
            </a:r>
            <a:r>
              <a:rPr sz="2200" spc="-65" dirty="0"/>
              <a:t> </a:t>
            </a:r>
            <a:r>
              <a:rPr sz="2200" spc="5" dirty="0"/>
              <a:t>the</a:t>
            </a:r>
            <a:r>
              <a:rPr sz="2200" spc="-20" dirty="0"/>
              <a:t> </a:t>
            </a:r>
            <a:r>
              <a:rPr sz="2200" spc="10" dirty="0"/>
              <a:t>power</a:t>
            </a:r>
            <a:r>
              <a:rPr sz="2200" spc="-65" dirty="0"/>
              <a:t> </a:t>
            </a:r>
            <a:r>
              <a:rPr sz="2200" dirty="0"/>
              <a:t>of</a:t>
            </a:r>
            <a:r>
              <a:rPr sz="2200" spc="10" dirty="0"/>
              <a:t> </a:t>
            </a:r>
            <a:r>
              <a:rPr sz="2200" spc="-20" dirty="0"/>
              <a:t>Technology?</a:t>
            </a:r>
            <a:endParaRPr sz="2200" dirty="0"/>
          </a:p>
        </p:txBody>
      </p:sp>
      <p:sp>
        <p:nvSpPr>
          <p:cNvPr id="4" name="TextBox 3">
            <a:extLst>
              <a:ext uri="{FF2B5EF4-FFF2-40B4-BE49-F238E27FC236}">
                <a16:creationId xmlns:a16="http://schemas.microsoft.com/office/drawing/2014/main" id="{3FCAC815-69F9-974E-8A1E-5BBCC9F1A749}"/>
              </a:ext>
            </a:extLst>
          </p:cNvPr>
          <p:cNvSpPr txBox="1"/>
          <p:nvPr/>
        </p:nvSpPr>
        <p:spPr>
          <a:xfrm>
            <a:off x="341375" y="1371600"/>
            <a:ext cx="11283950" cy="5016758"/>
          </a:xfrm>
          <a:prstGeom prst="rect">
            <a:avLst/>
          </a:prstGeom>
          <a:noFill/>
        </p:spPr>
        <p:txBody>
          <a:bodyPr wrap="square" rtlCol="0">
            <a:spAutoFit/>
          </a:bodyPr>
          <a:lstStyle/>
          <a:p>
            <a:r>
              <a:rPr lang="en-US" sz="1600" dirty="0">
                <a:latin typeface="Arial MT"/>
              </a:rPr>
              <a:t>The aforementioned innovation harnesses the transformative power of technology to revolutionize agriculture and propel meaningful change. By integrating Wi-Fi-enabled field monitoring and analysis systems, this innovation addresses critical challenges with unprecedented efficiency.</a:t>
            </a:r>
          </a:p>
          <a:p>
            <a:endParaRPr lang="en-US" sz="1600" dirty="0">
              <a:latin typeface="Arial MT"/>
            </a:endParaRPr>
          </a:p>
          <a:p>
            <a:r>
              <a:rPr lang="en-US" sz="1600" dirty="0">
                <a:latin typeface="Arial MT"/>
              </a:rPr>
              <a:t>Firstly, real-time monitoring of vital parameters like soil moisture, water levels, pH, and plant growth using a network of sensors linked to an ARM7 Microcontroller enables data-driven decision-making. This real-time data empowers farmers to apply precise irrigation strategies, optimizing water usage and minimizing manual labor.</a:t>
            </a:r>
          </a:p>
          <a:p>
            <a:endParaRPr lang="en-US" sz="1600" dirty="0">
              <a:latin typeface="Arial MT"/>
            </a:endParaRPr>
          </a:p>
          <a:p>
            <a:r>
              <a:rPr lang="en-US" sz="1600" dirty="0">
                <a:latin typeface="Arial MT"/>
              </a:rPr>
              <a:t>Secondly, the implementation of digital image processing for plant disease detection enhances disease management. Rapid and accurate identification of diseases facilitates early intervention, limiting crop losses and reducing the need for excessive pesticide use.</a:t>
            </a:r>
          </a:p>
          <a:p>
            <a:endParaRPr lang="en-US" sz="1600" dirty="0">
              <a:latin typeface="Arial MT"/>
            </a:endParaRPr>
          </a:p>
          <a:p>
            <a:r>
              <a:rPr lang="en-US" sz="1600" dirty="0">
                <a:latin typeface="Arial MT"/>
              </a:rPr>
              <a:t>Furthermore, the system's adaptive approach, tailored to specific field conditions, maximizes resource allocation. The technology-driven intruder alert system adds an extra layer of security, safeguarding crops from theft and damage.</a:t>
            </a:r>
          </a:p>
          <a:p>
            <a:endParaRPr lang="en-US" sz="1600" dirty="0">
              <a:latin typeface="Arial MT"/>
            </a:endParaRPr>
          </a:p>
          <a:p>
            <a:r>
              <a:rPr lang="en-US" sz="1600" dirty="0">
                <a:latin typeface="Arial MT"/>
              </a:rPr>
              <a:t>The wireless transmission of data to users facilitates informed and timely actions. This interconnectedness facilitates seamless communication, allowing farmers to respond swiftly to changing conditions and challenges. Ultimately, this innovation redefines agriculture, enhancing productivity, resource efficiency, and crop yield while minimizing manual labor and environmental impact. By embracing technology's potential, this innovation accelerates agricultural practices towards a more sustainable, data-driven, and resilient future.</a:t>
            </a:r>
            <a:endParaRPr lang="en-IN" sz="1600" dirty="0">
              <a:latin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543866"/>
            <a:ext cx="11283950" cy="409086"/>
          </a:xfrm>
          <a:prstGeom prst="rect">
            <a:avLst/>
          </a:prstGeom>
          <a:solidFill>
            <a:schemeClr val="accent2"/>
          </a:solidFill>
        </p:spPr>
        <p:txBody>
          <a:bodyPr vert="horz" wrap="square" lIns="0" tIns="74930" rIns="0" bIns="0" rtlCol="0">
            <a:spAutoFit/>
          </a:bodyPr>
          <a:lstStyle/>
          <a:p>
            <a:pPr marL="90805" marR="1323975">
              <a:lnSpc>
                <a:spcPts val="2590"/>
              </a:lnSpc>
              <a:spcBef>
                <a:spcPts val="590"/>
              </a:spcBef>
            </a:pPr>
            <a:r>
              <a:rPr sz="2400" spc="-5" dirty="0"/>
              <a:t>How</a:t>
            </a:r>
            <a:r>
              <a:rPr sz="2400" spc="10" dirty="0"/>
              <a:t> </a:t>
            </a:r>
            <a:r>
              <a:rPr sz="2400" spc="-5" dirty="0"/>
              <a:t>is</a:t>
            </a:r>
            <a:r>
              <a:rPr sz="2400" spc="-30" dirty="0"/>
              <a:t> </a:t>
            </a:r>
            <a:r>
              <a:rPr sz="2400" spc="-20" dirty="0"/>
              <a:t>your</a:t>
            </a:r>
            <a:r>
              <a:rPr sz="2400" spc="75" dirty="0"/>
              <a:t> </a:t>
            </a:r>
            <a:r>
              <a:rPr sz="2400" dirty="0"/>
              <a:t>solution</a:t>
            </a:r>
            <a:r>
              <a:rPr sz="2400" spc="-45" dirty="0"/>
              <a:t> </a:t>
            </a:r>
            <a:r>
              <a:rPr sz="2400" spc="-5" dirty="0"/>
              <a:t>different/unique</a:t>
            </a:r>
            <a:r>
              <a:rPr sz="2400" spc="-10" dirty="0"/>
              <a:t> </a:t>
            </a:r>
            <a:r>
              <a:rPr sz="2400" spc="-5" dirty="0"/>
              <a:t>from</a:t>
            </a:r>
            <a:r>
              <a:rPr sz="2400" spc="5" dirty="0"/>
              <a:t> </a:t>
            </a:r>
            <a:r>
              <a:rPr sz="2400" spc="-5" dirty="0"/>
              <a:t>other</a:t>
            </a:r>
            <a:r>
              <a:rPr sz="2400" spc="-10" dirty="0"/>
              <a:t> </a:t>
            </a:r>
            <a:r>
              <a:rPr sz="2400" dirty="0"/>
              <a:t>solutions</a:t>
            </a:r>
            <a:r>
              <a:rPr sz="2400" spc="-15" dirty="0"/>
              <a:t> </a:t>
            </a:r>
            <a:r>
              <a:rPr sz="2400" dirty="0"/>
              <a:t>in</a:t>
            </a:r>
            <a:r>
              <a:rPr sz="2400" spc="-15" dirty="0"/>
              <a:t> </a:t>
            </a:r>
            <a:r>
              <a:rPr sz="2400" dirty="0"/>
              <a:t>market </a:t>
            </a:r>
            <a:r>
              <a:rPr lang="en-US" sz="2400" spc="-650" dirty="0"/>
              <a:t>?</a:t>
            </a:r>
            <a:endParaRPr sz="2400" dirty="0"/>
          </a:p>
        </p:txBody>
      </p:sp>
      <p:sp>
        <p:nvSpPr>
          <p:cNvPr id="4" name="object 4"/>
          <p:cNvSpPr txBox="1"/>
          <p:nvPr/>
        </p:nvSpPr>
        <p:spPr>
          <a:xfrm>
            <a:off x="341374" y="5474208"/>
            <a:ext cx="11545825" cy="772647"/>
          </a:xfrm>
          <a:prstGeom prst="rect">
            <a:avLst/>
          </a:prstGeom>
          <a:solidFill>
            <a:schemeClr val="accent2"/>
          </a:solidFill>
        </p:spPr>
        <p:txBody>
          <a:bodyPr vert="horz" wrap="square" lIns="0" tIns="79375" rIns="0" bIns="0" rtlCol="0">
            <a:spAutoFit/>
          </a:bodyPr>
          <a:lstStyle/>
          <a:p>
            <a:pPr marL="90805">
              <a:lnSpc>
                <a:spcPts val="2735"/>
              </a:lnSpc>
              <a:spcBef>
                <a:spcPts val="625"/>
              </a:spcBef>
            </a:pPr>
            <a:r>
              <a:rPr sz="2400" b="1" spc="-5" dirty="0">
                <a:solidFill>
                  <a:srgbClr val="FFFFFF"/>
                </a:solidFill>
                <a:latin typeface="Arial"/>
                <a:cs typeface="Arial"/>
              </a:rPr>
              <a:t>Do</a:t>
            </a:r>
            <a:r>
              <a:rPr sz="2400" b="1" spc="-1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spc="-10" dirty="0">
                <a:solidFill>
                  <a:srgbClr val="FFFFFF"/>
                </a:solidFill>
                <a:latin typeface="Arial"/>
                <a:cs typeface="Arial"/>
              </a:rPr>
              <a:t>have</a:t>
            </a:r>
            <a:r>
              <a:rPr sz="2400" b="1" spc="30" dirty="0">
                <a:solidFill>
                  <a:srgbClr val="FFFFFF"/>
                </a:solidFill>
                <a:latin typeface="Arial"/>
                <a:cs typeface="Arial"/>
              </a:rPr>
              <a:t> </a:t>
            </a:r>
            <a:r>
              <a:rPr sz="2400" b="1" spc="-5" dirty="0">
                <a:solidFill>
                  <a:srgbClr val="FFFFFF"/>
                </a:solidFill>
                <a:latin typeface="Arial"/>
                <a:cs typeface="Arial"/>
              </a:rPr>
              <a:t>a</a:t>
            </a:r>
            <a:r>
              <a:rPr sz="2400" b="1" spc="-20" dirty="0">
                <a:solidFill>
                  <a:srgbClr val="FFFFFF"/>
                </a:solidFill>
                <a:latin typeface="Arial"/>
                <a:cs typeface="Arial"/>
              </a:rPr>
              <a:t> </a:t>
            </a:r>
            <a:r>
              <a:rPr sz="2400" b="1" spc="5" dirty="0">
                <a:solidFill>
                  <a:srgbClr val="FFFFFF"/>
                </a:solidFill>
                <a:latin typeface="Arial"/>
                <a:cs typeface="Arial"/>
              </a:rPr>
              <a:t>working</a:t>
            </a:r>
            <a:r>
              <a:rPr sz="2400" b="1" spc="-70" dirty="0">
                <a:solidFill>
                  <a:srgbClr val="FFFFFF"/>
                </a:solidFill>
                <a:latin typeface="Arial"/>
                <a:cs typeface="Arial"/>
              </a:rPr>
              <a:t> </a:t>
            </a:r>
            <a:r>
              <a:rPr sz="2400" b="1" spc="-5" dirty="0">
                <a:solidFill>
                  <a:srgbClr val="FFFFFF"/>
                </a:solidFill>
                <a:latin typeface="Arial"/>
                <a:cs typeface="Arial"/>
              </a:rPr>
              <a:t>model/prototype:</a:t>
            </a:r>
            <a:r>
              <a:rPr sz="2400" b="1" spc="-10" dirty="0">
                <a:solidFill>
                  <a:srgbClr val="FFFFFF"/>
                </a:solidFill>
                <a:latin typeface="Arial"/>
                <a:cs typeface="Arial"/>
              </a:rPr>
              <a:t> </a:t>
            </a:r>
            <a:r>
              <a:rPr sz="2400" b="1" spc="-30" dirty="0">
                <a:solidFill>
                  <a:srgbClr val="FFFFFF"/>
                </a:solidFill>
                <a:latin typeface="Arial"/>
                <a:cs typeface="Arial"/>
              </a:rPr>
              <a:t>No</a:t>
            </a:r>
            <a:endParaRPr sz="2400" dirty="0">
              <a:latin typeface="Arial"/>
              <a:cs typeface="Arial"/>
            </a:endParaRPr>
          </a:p>
          <a:p>
            <a:pPr marL="90805">
              <a:lnSpc>
                <a:spcPts val="2735"/>
              </a:lnSpc>
            </a:pPr>
            <a:r>
              <a:rPr sz="2400" b="1" dirty="0">
                <a:solidFill>
                  <a:srgbClr val="FFFFFF"/>
                </a:solidFill>
                <a:latin typeface="Arial"/>
                <a:cs typeface="Arial"/>
              </a:rPr>
              <a:t>If </a:t>
            </a:r>
            <a:r>
              <a:rPr sz="2400" b="1" spc="-5" dirty="0">
                <a:solidFill>
                  <a:srgbClr val="FFFFFF"/>
                </a:solidFill>
                <a:latin typeface="Arial"/>
                <a:cs typeface="Arial"/>
              </a:rPr>
              <a:t>not,</a:t>
            </a:r>
            <a:r>
              <a:rPr sz="2400" b="1" spc="-20" dirty="0">
                <a:solidFill>
                  <a:srgbClr val="FFFFFF"/>
                </a:solidFill>
                <a:latin typeface="Arial"/>
                <a:cs typeface="Arial"/>
              </a:rPr>
              <a:t> </a:t>
            </a:r>
            <a:r>
              <a:rPr sz="2400" b="1" spc="10" dirty="0">
                <a:solidFill>
                  <a:srgbClr val="FFFFFF"/>
                </a:solidFill>
                <a:latin typeface="Arial"/>
                <a:cs typeface="Arial"/>
              </a:rPr>
              <a:t>will</a:t>
            </a:r>
            <a:r>
              <a:rPr sz="2400" b="1" spc="-8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dirty="0">
                <a:solidFill>
                  <a:srgbClr val="FFFFFF"/>
                </a:solidFill>
                <a:latin typeface="Arial"/>
                <a:cs typeface="Arial"/>
              </a:rPr>
              <a:t>be</a:t>
            </a:r>
            <a:r>
              <a:rPr sz="2400" b="1" spc="-10" dirty="0">
                <a:solidFill>
                  <a:srgbClr val="FFFFFF"/>
                </a:solidFill>
                <a:latin typeface="Arial"/>
                <a:cs typeface="Arial"/>
              </a:rPr>
              <a:t> </a:t>
            </a:r>
            <a:r>
              <a:rPr sz="2400" b="1" dirty="0">
                <a:solidFill>
                  <a:srgbClr val="FFFFFF"/>
                </a:solidFill>
                <a:latin typeface="Arial"/>
                <a:cs typeface="Arial"/>
              </a:rPr>
              <a:t>able</a:t>
            </a:r>
            <a:r>
              <a:rPr sz="2400" b="1" spc="-15" dirty="0">
                <a:solidFill>
                  <a:srgbClr val="FFFFFF"/>
                </a:solidFill>
                <a:latin typeface="Arial"/>
                <a:cs typeface="Arial"/>
              </a:rPr>
              <a:t> </a:t>
            </a:r>
            <a:r>
              <a:rPr sz="2400" b="1" spc="-5" dirty="0">
                <a:solidFill>
                  <a:srgbClr val="FFFFFF"/>
                </a:solidFill>
                <a:latin typeface="Arial"/>
                <a:cs typeface="Arial"/>
              </a:rPr>
              <a:t>to</a:t>
            </a:r>
            <a:r>
              <a:rPr sz="2400" b="1" dirty="0">
                <a:solidFill>
                  <a:srgbClr val="FFFFFF"/>
                </a:solidFill>
                <a:latin typeface="Arial"/>
                <a:cs typeface="Arial"/>
              </a:rPr>
              <a:t> show</a:t>
            </a:r>
            <a:r>
              <a:rPr sz="2400" b="1" spc="-15" dirty="0">
                <a:solidFill>
                  <a:srgbClr val="FFFFFF"/>
                </a:solidFill>
                <a:latin typeface="Arial"/>
                <a:cs typeface="Arial"/>
              </a:rPr>
              <a:t> </a:t>
            </a:r>
            <a:r>
              <a:rPr sz="2400" b="1" spc="5" dirty="0">
                <a:solidFill>
                  <a:srgbClr val="FFFFFF"/>
                </a:solidFill>
                <a:latin typeface="Arial"/>
                <a:cs typeface="Arial"/>
              </a:rPr>
              <a:t>working</a:t>
            </a:r>
            <a:r>
              <a:rPr sz="2400" b="1" spc="-100" dirty="0">
                <a:solidFill>
                  <a:srgbClr val="FFFFFF"/>
                </a:solidFill>
                <a:latin typeface="Arial"/>
                <a:cs typeface="Arial"/>
              </a:rPr>
              <a:t> </a:t>
            </a:r>
            <a:r>
              <a:rPr sz="2400" b="1" spc="-10" dirty="0">
                <a:solidFill>
                  <a:srgbClr val="FFFFFF"/>
                </a:solidFill>
                <a:latin typeface="Arial"/>
                <a:cs typeface="Arial"/>
              </a:rPr>
              <a:t>prototype</a:t>
            </a:r>
            <a:r>
              <a:rPr sz="2400" b="1" spc="85" dirty="0">
                <a:solidFill>
                  <a:srgbClr val="FFFFFF"/>
                </a:solidFill>
                <a:latin typeface="Arial"/>
                <a:cs typeface="Arial"/>
              </a:rPr>
              <a:t> </a:t>
            </a:r>
            <a:r>
              <a:rPr sz="2400" b="1" spc="-5" dirty="0">
                <a:solidFill>
                  <a:srgbClr val="FFFFFF"/>
                </a:solidFill>
                <a:latin typeface="Arial"/>
                <a:cs typeface="Arial"/>
              </a:rPr>
              <a:t>during</a:t>
            </a:r>
            <a:r>
              <a:rPr sz="2400" b="1" spc="-25" dirty="0">
                <a:solidFill>
                  <a:srgbClr val="FFFFFF"/>
                </a:solidFill>
                <a:latin typeface="Arial"/>
                <a:cs typeface="Arial"/>
              </a:rPr>
              <a:t> </a:t>
            </a:r>
            <a:r>
              <a:rPr sz="2400" b="1" dirty="0">
                <a:solidFill>
                  <a:srgbClr val="FFFFFF"/>
                </a:solidFill>
                <a:latin typeface="Arial"/>
                <a:cs typeface="Arial"/>
              </a:rPr>
              <a:t>finale.</a:t>
            </a:r>
            <a:r>
              <a:rPr sz="2400" b="1" spc="-90" dirty="0">
                <a:solidFill>
                  <a:srgbClr val="FFFFFF"/>
                </a:solidFill>
                <a:latin typeface="Arial"/>
                <a:cs typeface="Arial"/>
              </a:rPr>
              <a:t> </a:t>
            </a:r>
            <a:r>
              <a:rPr sz="2400" b="1" spc="-30" dirty="0">
                <a:solidFill>
                  <a:srgbClr val="FFFFFF"/>
                </a:solidFill>
                <a:latin typeface="Arial"/>
                <a:cs typeface="Arial"/>
              </a:rPr>
              <a:t>Yes</a:t>
            </a:r>
            <a:endParaRPr sz="2400" dirty="0">
              <a:latin typeface="Arial"/>
              <a:cs typeface="Arial"/>
            </a:endParaRPr>
          </a:p>
        </p:txBody>
      </p:sp>
      <p:sp>
        <p:nvSpPr>
          <p:cNvPr id="5" name="TextBox 4">
            <a:extLst>
              <a:ext uri="{FF2B5EF4-FFF2-40B4-BE49-F238E27FC236}">
                <a16:creationId xmlns:a16="http://schemas.microsoft.com/office/drawing/2014/main" id="{C6481597-70B8-BC39-531B-AEA5648F1831}"/>
              </a:ext>
            </a:extLst>
          </p:cNvPr>
          <p:cNvSpPr txBox="1"/>
          <p:nvPr/>
        </p:nvSpPr>
        <p:spPr>
          <a:xfrm>
            <a:off x="341375" y="1295400"/>
            <a:ext cx="11283950" cy="3539430"/>
          </a:xfrm>
          <a:prstGeom prst="rect">
            <a:avLst/>
          </a:prstGeom>
          <a:noFill/>
        </p:spPr>
        <p:txBody>
          <a:bodyPr wrap="square" rtlCol="0">
            <a:spAutoFit/>
          </a:bodyPr>
          <a:lstStyle/>
          <a:p>
            <a:r>
              <a:rPr lang="en-US" sz="1600" dirty="0">
                <a:latin typeface="Arial MT"/>
              </a:rPr>
              <a:t>What sets our solution apart from other offerings in the market is its holistic integration of cutting-edge technologies to comprehensively address agricultural challenges. While various solutions exist, our innovation uniquely combines Wi-Fi-enabled field monitoring, sensor-based data collection, ARM7 Microcontroller integration, and digital image processing for disease detection. This cohesive approach provides real-time insights into soil conditions, plant health, and potential intrusions, enabling prompt and precise decision-making.</a:t>
            </a:r>
          </a:p>
          <a:p>
            <a:endParaRPr lang="en-US" sz="1600" dirty="0">
              <a:latin typeface="Arial MT"/>
            </a:endParaRPr>
          </a:p>
          <a:p>
            <a:r>
              <a:rPr lang="en-US" sz="1600" dirty="0">
                <a:latin typeface="Arial MT"/>
              </a:rPr>
              <a:t>Unlike standalone systems, our solution offers tailored adaptability, adjusting strategies based on field-specific characteristics. This adaptive intelligence minimizes resource wastage and maximizes yield. Additionally, our system's emphasis on wireless data transmission ensures timely and remote accessibility for users.</a:t>
            </a:r>
          </a:p>
          <a:p>
            <a:endParaRPr lang="en-US" sz="1600" dirty="0">
              <a:latin typeface="Arial MT"/>
            </a:endParaRPr>
          </a:p>
          <a:p>
            <a:r>
              <a:rPr lang="en-US" sz="1600" dirty="0">
                <a:latin typeface="Arial MT"/>
              </a:rPr>
              <a:t>Furthermore, the utilization of digital image processing for disease identification demonstrates a forward-looking approach to sustainable agriculture. By integrating multiple technologies seamlessly, our solution provides a comprehensive toolbox for farmers, enhancing productivity, reducing losses, and contributing to more efficient resource utilization in ways that standalone solutions struggle to achieve.</a:t>
            </a:r>
            <a:endParaRPr lang="en-IN" sz="1600" dirty="0">
              <a:latin typeface="Arial M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TotalTime>
  <Words>992</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MT</vt:lpstr>
      <vt:lpstr>Century Gothic</vt:lpstr>
      <vt:lpstr>Söhne</vt:lpstr>
      <vt:lpstr>Wingdings 3</vt:lpstr>
      <vt:lpstr>Ion Boardroom</vt:lpstr>
      <vt:lpstr>PowerPoint Presentation</vt:lpstr>
      <vt:lpstr>Problem statement</vt:lpstr>
      <vt:lpstr>Proposed solution </vt:lpstr>
      <vt:lpstr>How does your innovation accelerate change with the power of Technology?</vt:lpstr>
      <vt:lpstr>How is your solution different/unique from other solutions in market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Sagnik Dhar</cp:lastModifiedBy>
  <cp:revision>1</cp:revision>
  <dcterms:created xsi:type="dcterms:W3CDTF">2023-08-26T14:16:38Z</dcterms:created>
  <dcterms:modified xsi:type="dcterms:W3CDTF">2023-11-04T06:26:14Z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2023-07-27T00:00:00Z</vt:filetime>
  </property>
  <property fmtid="{D5CDD505-2E9C-101B-9397-08002B2CF9AE}" pid="3" name="Creator">
    <vt:lpwstr>Microsoft® PowerPoint® 2016</vt:lpwstr>
  </property>
  <property fmtid="{D5CDD505-2E9C-101B-9397-08002B2CF9AE}" pid="4" name="LastSaved">
    <vt:filetime>2023-08-26T00:00:00Z</vt:filetime>
  </property>
</Properties>
</file>