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8" r:id="rId3"/>
    <p:sldId id="259" r:id="rId4"/>
    <p:sldId id="270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85" r:id="rId29"/>
    <p:sldId id="292" r:id="rId30"/>
    <p:sldId id="286" r:id="rId31"/>
    <p:sldId id="287" r:id="rId32"/>
    <p:sldId id="288" r:id="rId33"/>
    <p:sldId id="291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emeh" initials="F" lastIdx="1" clrIdx="0">
    <p:extLst>
      <p:ext uri="{19B8F6BF-5375-455C-9EA6-DF929625EA0E}">
        <p15:presenceInfo xmlns:p15="http://schemas.microsoft.com/office/powerpoint/2012/main" userId="Fateme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9462-E280-4D19-9D3D-7F8A60F4DC0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8CBD4-F8B7-4232-A44E-F6A6E36C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1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9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5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90A62EB-6656-4DE7-9C1C-00E29DF8D33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FD1C32-C4FB-4583-9F9E-3D8C084D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6620-F2BC-449F-9CF1-E1829153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930" y="406399"/>
            <a:ext cx="9144000" cy="2387600"/>
          </a:xfrm>
        </p:spPr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0CA4-FE89-4367-AF66-8283918E5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4064001"/>
            <a:ext cx="8767860" cy="1388165"/>
          </a:xfrm>
        </p:spPr>
        <p:txBody>
          <a:bodyPr>
            <a:normAutofit/>
          </a:bodyPr>
          <a:lstStyle/>
          <a:p>
            <a:r>
              <a:rPr lang="en-US" sz="3600" dirty="0"/>
              <a:t>Comments and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EBA22-1E6E-4C39-A1C2-DBC015F97A12}"/>
              </a:ext>
            </a:extLst>
          </p:cNvPr>
          <p:cNvSpPr txBox="1"/>
          <p:nvPr/>
        </p:nvSpPr>
        <p:spPr>
          <a:xfrm>
            <a:off x="5190978" y="5452166"/>
            <a:ext cx="1105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47D7-6A9C-4E13-ABE4-936529CB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18" y="391541"/>
            <a:ext cx="9875520" cy="1356360"/>
          </a:xfrm>
        </p:spPr>
        <p:txBody>
          <a:bodyPr/>
          <a:lstStyle/>
          <a:p>
            <a:r>
              <a:rPr lang="en-US" dirty="0"/>
              <a:t>Redundant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0AE47-B214-4D29-B8B0-66868DF8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51" y="1776091"/>
            <a:ext cx="826885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4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80AD-30BB-4679-AB55-959D1185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7565"/>
            <a:ext cx="9875520" cy="1356360"/>
          </a:xfrm>
        </p:spPr>
        <p:txBody>
          <a:bodyPr/>
          <a:lstStyle/>
          <a:p>
            <a:r>
              <a:rPr lang="en-US" dirty="0"/>
              <a:t>Noise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CB8C3-4845-4B9D-BE61-38532064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582601"/>
            <a:ext cx="5761283" cy="2307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3E180-6D46-4C41-AE49-7A2ED321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72" y="3890342"/>
            <a:ext cx="5290619" cy="23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0E614C-151E-4F11-9E9B-E7E5E71A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11" y="1074910"/>
            <a:ext cx="8156920" cy="5325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FBFBD7-62CB-47DF-930E-84121C763C2D}"/>
              </a:ext>
            </a:extLst>
          </p:cNvPr>
          <p:cNvSpPr/>
          <p:nvPr/>
        </p:nvSpPr>
        <p:spPr>
          <a:xfrm>
            <a:off x="437321" y="324889"/>
            <a:ext cx="11092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Rather than venting in a worthless and noisy comment, the programmer should have</a:t>
            </a:r>
          </a:p>
          <a:p>
            <a:r>
              <a:rPr lang="en-US" dirty="0"/>
              <a:t>recognized that his frustration could be resolved by improving the structure of his code</a:t>
            </a:r>
          </a:p>
        </p:txBody>
      </p:sp>
    </p:spTree>
    <p:extLst>
      <p:ext uri="{BB962C8B-B14F-4D97-AF65-F5344CB8AC3E}">
        <p14:creationId xmlns:p14="http://schemas.microsoft.com/office/powerpoint/2010/main" val="280477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A3F24-64CA-4D31-9C4A-67B31247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1" y="1178273"/>
            <a:ext cx="10621657" cy="45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3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A5D0-513E-48EB-A6FF-DE98A269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Brace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D9C4-CAE3-4DFA-B92A-0F4BF723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9365974" cy="4038600"/>
          </a:xfrm>
        </p:spPr>
        <p:txBody>
          <a:bodyPr/>
          <a:lstStyle/>
          <a:p>
            <a:r>
              <a:rPr lang="en-US" dirty="0"/>
              <a:t>Sometimes programmers will put special comments on closing braces.</a:t>
            </a:r>
          </a:p>
          <a:p>
            <a:endParaRPr lang="en-US" dirty="0"/>
          </a:p>
          <a:p>
            <a:r>
              <a:rPr lang="en-US" dirty="0"/>
              <a:t>Although this might make sense for long functions with deeply nested structures, it clutters the kind of small and encapsulated functions that we prefer. </a:t>
            </a:r>
          </a:p>
          <a:p>
            <a:endParaRPr lang="en-US" dirty="0"/>
          </a:p>
          <a:p>
            <a:r>
              <a:rPr lang="en-US" dirty="0"/>
              <a:t>So if you ﬁnd yourself wanting to mark your closing braces, try to shorten your functions instead.</a:t>
            </a:r>
          </a:p>
        </p:txBody>
      </p:sp>
    </p:spTree>
    <p:extLst>
      <p:ext uri="{BB962C8B-B14F-4D97-AF65-F5344CB8AC3E}">
        <p14:creationId xmlns:p14="http://schemas.microsoft.com/office/powerpoint/2010/main" val="225296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161FF-EE76-4D23-8885-0C236301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72" y="616950"/>
            <a:ext cx="9927560" cy="56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54E2-E961-48CD-9E19-1191A751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Commented-Out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0732-DD32-43EE-BD74-E18D98F5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774" y="2380752"/>
            <a:ext cx="9418983" cy="2511287"/>
          </a:xfrm>
        </p:spPr>
        <p:txBody>
          <a:bodyPr/>
          <a:lstStyle/>
          <a:p>
            <a:r>
              <a:rPr lang="en-US" dirty="0"/>
              <a:t>This one can be scary. Others who see that commented-out code won’t have the courage to delete it. They’ll think it is there for a reason and is too important to delete.</a:t>
            </a:r>
          </a:p>
          <a:p>
            <a:r>
              <a:rPr lang="en-US" dirty="0"/>
              <a:t> So commented-out code gathers like dregs at the bottom of a bad bottle of wine.</a:t>
            </a:r>
          </a:p>
        </p:txBody>
      </p:sp>
    </p:spTree>
    <p:extLst>
      <p:ext uri="{BB962C8B-B14F-4D97-AF65-F5344CB8AC3E}">
        <p14:creationId xmlns:p14="http://schemas.microsoft.com/office/powerpoint/2010/main" val="331131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9D5F87-9CD3-47AB-B6BC-38961146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29" y="2014332"/>
            <a:ext cx="11197141" cy="41624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0EB454-ECF7-4F98-8AF4-C55E296C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392928"/>
            <a:ext cx="9875520" cy="1356360"/>
          </a:xfrm>
        </p:spPr>
        <p:txBody>
          <a:bodyPr/>
          <a:lstStyle/>
          <a:p>
            <a:r>
              <a:rPr lang="en-US" dirty="0"/>
              <a:t>Commented-Out Code</a:t>
            </a:r>
          </a:p>
        </p:txBody>
      </p:sp>
    </p:spTree>
    <p:extLst>
      <p:ext uri="{BB962C8B-B14F-4D97-AF65-F5344CB8AC3E}">
        <p14:creationId xmlns:p14="http://schemas.microsoft.com/office/powerpoint/2010/main" val="231238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28B4-0197-4371-8381-109273F5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25412-B343-4F42-94C5-5B448208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114183" cy="4038600"/>
          </a:xfrm>
        </p:spPr>
        <p:txBody>
          <a:bodyPr>
            <a:normAutofit/>
          </a:bodyPr>
          <a:lstStyle/>
          <a:p>
            <a:r>
              <a:rPr lang="en-US" dirty="0"/>
              <a:t>When people look under the hood, we want them to be impressed with the neatness, consistency, and attention to detail that</a:t>
            </a:r>
            <a:r>
              <a:rPr lang="fa-IR" dirty="0"/>
              <a:t> </a:t>
            </a:r>
            <a:r>
              <a:rPr lang="en-US" dirty="0"/>
              <a:t>they</a:t>
            </a:r>
            <a:r>
              <a:rPr lang="fa-IR" dirty="0"/>
              <a:t> </a:t>
            </a:r>
            <a:r>
              <a:rPr lang="en-US" dirty="0"/>
              <a:t>perceive.</a:t>
            </a:r>
            <a:r>
              <a:rPr lang="fa-IR" dirty="0"/>
              <a:t> </a:t>
            </a:r>
          </a:p>
          <a:p>
            <a:r>
              <a:rPr lang="en-US" dirty="0"/>
              <a:t>You should take care that your code is nicely formatted. </a:t>
            </a:r>
          </a:p>
          <a:p>
            <a:r>
              <a:rPr lang="en-US" dirty="0"/>
              <a:t>You should choose a set of simple rules that govern the format of your code, and then you should </a:t>
            </a:r>
            <a:r>
              <a:rPr lang="en-US" b="1" dirty="0"/>
              <a:t>consistently</a:t>
            </a:r>
            <a:r>
              <a:rPr lang="en-US" dirty="0"/>
              <a:t> apply those rules. </a:t>
            </a:r>
          </a:p>
          <a:p>
            <a:r>
              <a:rPr lang="en-US" dirty="0"/>
              <a:t>If you are working on a </a:t>
            </a:r>
            <a:r>
              <a:rPr lang="en-US" b="1" dirty="0"/>
              <a:t>team</a:t>
            </a:r>
            <a:r>
              <a:rPr lang="en-US" dirty="0"/>
              <a:t>, then the team should agree to a single set of formatting rules and all members should comply. </a:t>
            </a:r>
          </a:p>
        </p:txBody>
      </p:sp>
    </p:spTree>
    <p:extLst>
      <p:ext uri="{BB962C8B-B14F-4D97-AF65-F5344CB8AC3E}">
        <p14:creationId xmlns:p14="http://schemas.microsoft.com/office/powerpoint/2010/main" val="407649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7980-BE74-44D8-BA00-0634397D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DD59-4069-4817-973A-7673AEED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Code formatting is about </a:t>
            </a:r>
            <a:r>
              <a:rPr lang="en-US" dirty="0">
                <a:solidFill>
                  <a:srgbClr val="FF0000"/>
                </a:solidFill>
              </a:rPr>
              <a:t>communication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communication is the professional developer’s ﬁrst order of business</a:t>
            </a:r>
            <a:r>
              <a:rPr lang="en-US" dirty="0"/>
              <a:t>.  </a:t>
            </a:r>
          </a:p>
          <a:p>
            <a:r>
              <a:rPr lang="en-US" dirty="0"/>
              <a:t>Perhaps you thought that </a:t>
            </a:r>
            <a:r>
              <a:rPr lang="en-US" dirty="0">
                <a:solidFill>
                  <a:srgbClr val="FF0000"/>
                </a:solidFill>
              </a:rPr>
              <a:t>“getting it working” </a:t>
            </a:r>
            <a:r>
              <a:rPr lang="en-US" dirty="0"/>
              <a:t>was the ﬁrst order of business for a professional developer. I hope by now, however, that these talks have disabused you of that idea.</a:t>
            </a:r>
          </a:p>
          <a:p>
            <a:r>
              <a:rPr lang="en-US" dirty="0"/>
              <a:t>The </a:t>
            </a:r>
            <a:r>
              <a:rPr lang="en-US" b="1" dirty="0"/>
              <a:t>functionality</a:t>
            </a:r>
            <a:r>
              <a:rPr lang="en-US" dirty="0"/>
              <a:t> that you create today has a good chance of changing in the next release, but the </a:t>
            </a:r>
            <a:r>
              <a:rPr lang="en-US" b="1" dirty="0"/>
              <a:t>readability</a:t>
            </a:r>
            <a:r>
              <a:rPr lang="en-US" dirty="0"/>
              <a:t> of your code will have a profound effect on all the changes that will ever be made.</a:t>
            </a:r>
          </a:p>
        </p:txBody>
      </p:sp>
    </p:spTree>
    <p:extLst>
      <p:ext uri="{BB962C8B-B14F-4D97-AF65-F5344CB8AC3E}">
        <p14:creationId xmlns:p14="http://schemas.microsoft.com/office/powerpoint/2010/main" val="97964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85D0-E3A1-43E7-9090-09B33FE0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08AF-AC5D-40BE-8410-3A17F1D0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129" y="2687591"/>
            <a:ext cx="9872871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“Don’t comment bad code—rewrite it.”</a:t>
            </a:r>
          </a:p>
          <a:p>
            <a:pPr marL="0" indent="0">
              <a:buNone/>
            </a:pPr>
            <a:r>
              <a:rPr lang="en-US" sz="3600" dirty="0"/>
              <a:t>—Brian W. Kernighan and P. J. </a:t>
            </a:r>
            <a:r>
              <a:rPr lang="en-US" sz="3600" dirty="0" err="1"/>
              <a:t>Plaugher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761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F3ED-CAFE-4821-8B0A-D53D877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357809"/>
            <a:ext cx="9875520" cy="1356360"/>
          </a:xfrm>
        </p:spPr>
        <p:txBody>
          <a:bodyPr/>
          <a:lstStyle/>
          <a:p>
            <a:r>
              <a:rPr lang="en-US" dirty="0"/>
              <a:t>Vertical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8AC-AF3C-4BFC-875B-D6228E4C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169"/>
            <a:ext cx="10187609" cy="4381831"/>
          </a:xfrm>
        </p:spPr>
        <p:txBody>
          <a:bodyPr>
            <a:normAutofit/>
          </a:bodyPr>
          <a:lstStyle/>
          <a:p>
            <a:r>
              <a:rPr lang="en-US" dirty="0"/>
              <a:t>How big should a source ﬁle be?  Small ﬁles are usually easier to understand than large ﬁles are.</a:t>
            </a:r>
          </a:p>
          <a:p>
            <a:endParaRPr lang="en-US" dirty="0"/>
          </a:p>
          <a:p>
            <a:r>
              <a:rPr lang="en-US" b="1" dirty="0"/>
              <a:t> The Newspaper Metaphor </a:t>
            </a:r>
          </a:p>
          <a:p>
            <a:r>
              <a:rPr lang="en-US" dirty="0"/>
              <a:t>We would like a source ﬁle to be like a newspaper article.</a:t>
            </a:r>
          </a:p>
          <a:p>
            <a:r>
              <a:rPr lang="en-US" dirty="0"/>
              <a:t> The name should be simple.</a:t>
            </a:r>
          </a:p>
          <a:p>
            <a:r>
              <a:rPr lang="en-US" dirty="0"/>
              <a:t> The topmost parts of the source ﬁle should provide the concepts and algorithms.</a:t>
            </a:r>
          </a:p>
          <a:p>
            <a:r>
              <a:rPr lang="en-US" dirty="0"/>
              <a:t> Detail should increase as we move downward, until at the end we ﬁnd the lowest level functions and details in the source ﬁle.</a:t>
            </a:r>
          </a:p>
        </p:txBody>
      </p:sp>
    </p:spTree>
    <p:extLst>
      <p:ext uri="{BB962C8B-B14F-4D97-AF65-F5344CB8AC3E}">
        <p14:creationId xmlns:p14="http://schemas.microsoft.com/office/powerpoint/2010/main" val="389209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DE11-EFD1-4C85-A3BD-6AF7784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Openness Between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190D-ABFC-4221-B461-6D21ABA5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all code is read left to right and top to bottom.</a:t>
            </a:r>
          </a:p>
          <a:p>
            <a:r>
              <a:rPr lang="en-US" dirty="0"/>
              <a:t> Each line represents an expression or a clause, and each group of lines represents a complete thought. Those thoughts should be separated from each other with blank lines. </a:t>
            </a:r>
          </a:p>
        </p:txBody>
      </p:sp>
    </p:spTree>
    <p:extLst>
      <p:ext uri="{BB962C8B-B14F-4D97-AF65-F5344CB8AC3E}">
        <p14:creationId xmlns:p14="http://schemas.microsoft.com/office/powerpoint/2010/main" val="255542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DC72-9038-4735-A5B6-A531A584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Openness Between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13D83-41A3-4B03-BE19-3E8B9631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965960"/>
            <a:ext cx="8995461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0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D101-076E-4D35-BA49-4CAB4148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Openness Between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1F0C4-11BA-4A65-8B29-84D8ED11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1670808"/>
            <a:ext cx="8040135" cy="4015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3A351E-07AB-41CF-8CFE-440B4970D678}"/>
              </a:ext>
            </a:extLst>
          </p:cNvPr>
          <p:cNvSpPr/>
          <p:nvPr/>
        </p:nvSpPr>
        <p:spPr>
          <a:xfrm>
            <a:off x="2058020" y="5752716"/>
            <a:ext cx="781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difference between these two listings is a bit of vertical openness</a:t>
            </a:r>
          </a:p>
        </p:txBody>
      </p:sp>
    </p:spTree>
    <p:extLst>
      <p:ext uri="{BB962C8B-B14F-4D97-AF65-F5344CB8AC3E}">
        <p14:creationId xmlns:p14="http://schemas.microsoft.com/office/powerpoint/2010/main" val="43012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1714-A86A-42F5-9094-ECA9C734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5AE3-5540-4AA7-9437-48DDC4E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openness separates concepts, then </a:t>
            </a:r>
            <a:r>
              <a:rPr lang="en-US" b="1" dirty="0"/>
              <a:t>vertical density implies close association</a:t>
            </a:r>
            <a:r>
              <a:rPr lang="en-US" dirty="0"/>
              <a:t>. So lines of code that are tightly related should appear vertically dense. </a:t>
            </a:r>
            <a:endParaRPr lang="fa-IR" dirty="0"/>
          </a:p>
          <a:p>
            <a:endParaRPr lang="fa-IR" dirty="0"/>
          </a:p>
          <a:p>
            <a:r>
              <a:rPr lang="en-US" dirty="0"/>
              <a:t>Notice how the useless</a:t>
            </a:r>
            <a:r>
              <a:rPr lang="fa-IR" dirty="0"/>
              <a:t> </a:t>
            </a:r>
            <a:r>
              <a:rPr lang="en-US" dirty="0"/>
              <a:t>comments in next example break the close association of the two instance variables. </a:t>
            </a:r>
          </a:p>
        </p:txBody>
      </p:sp>
    </p:spTree>
    <p:extLst>
      <p:ext uri="{BB962C8B-B14F-4D97-AF65-F5344CB8AC3E}">
        <p14:creationId xmlns:p14="http://schemas.microsoft.com/office/powerpoint/2010/main" val="268812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7761F-825E-41EB-907F-73871B91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89" y="623267"/>
            <a:ext cx="8920022" cy="3004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C8C9E5-E96A-486D-84D9-4DFB5F0E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57" y="4214192"/>
            <a:ext cx="9053085" cy="18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7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FA0E-8C66-4C13-968D-99896433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0649"/>
            <a:ext cx="9875520" cy="1356360"/>
          </a:xfrm>
        </p:spPr>
        <p:txBody>
          <a:bodyPr/>
          <a:lstStyle/>
          <a:p>
            <a:r>
              <a:rPr lang="en-US" dirty="0"/>
              <a:t>Vertical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2235-6BE2-403B-9788-AB9DAC82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77009"/>
            <a:ext cx="9657521" cy="4717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you ever chased your tail through a class, </a:t>
            </a:r>
            <a:r>
              <a:rPr lang="en-US" b="1" dirty="0"/>
              <a:t>hopping from one function to another, scrolling up and down the source ﬁle</a:t>
            </a:r>
            <a:r>
              <a:rPr lang="en-US" dirty="0"/>
              <a:t>, trying to divine how the functions relate and operate, only to get lost in a rat’s nest of confusion?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Have you ever hunted up the </a:t>
            </a:r>
            <a:r>
              <a:rPr lang="en-US" b="1" dirty="0"/>
              <a:t>chain of inheritance </a:t>
            </a:r>
            <a:r>
              <a:rPr lang="en-US" dirty="0"/>
              <a:t>for the deﬁnition of a variable or function?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This is frustrating because you trying to understand </a:t>
            </a:r>
            <a:r>
              <a:rPr lang="en-US" b="1" dirty="0"/>
              <a:t>what the system does</a:t>
            </a:r>
            <a:r>
              <a:rPr lang="en-US" dirty="0"/>
              <a:t>, but you are spending your time and mental energy on </a:t>
            </a:r>
            <a:r>
              <a:rPr lang="en-US" b="1" dirty="0"/>
              <a:t>trying to locate and remember where the pieces 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Concepts that are closely related should be kept vertically close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79892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26ACA-C281-4D4F-A71C-DE15C775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528638"/>
            <a:ext cx="8228456" cy="4038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F8F1D-DD4B-4B4C-961C-2B734EF4824D}"/>
              </a:ext>
            </a:extLst>
          </p:cNvPr>
          <p:cNvSpPr/>
          <p:nvPr/>
        </p:nvSpPr>
        <p:spPr>
          <a:xfrm>
            <a:off x="1173480" y="673214"/>
            <a:ext cx="9475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Vertical Distance: Variable Declarations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4C9A1-98B8-47ED-97B4-BC755B5A52FB}"/>
              </a:ext>
            </a:extLst>
          </p:cNvPr>
          <p:cNvSpPr/>
          <p:nvPr/>
        </p:nvSpPr>
        <p:spPr>
          <a:xfrm>
            <a:off x="2067340" y="5861620"/>
            <a:ext cx="771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should be declared as close to their usage as possible. </a:t>
            </a:r>
          </a:p>
        </p:txBody>
      </p:sp>
    </p:spTree>
    <p:extLst>
      <p:ext uri="{BB962C8B-B14F-4D97-AF65-F5344CB8AC3E}">
        <p14:creationId xmlns:p14="http://schemas.microsoft.com/office/powerpoint/2010/main" val="4227564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9986-8CE1-49BB-869E-BE018865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F187-4CD1-4802-8099-340DF97C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variables,  on the other hand, should be declared at the top of the class.</a:t>
            </a:r>
          </a:p>
          <a:p>
            <a:endParaRPr lang="en-US" dirty="0"/>
          </a:p>
          <a:p>
            <a:r>
              <a:rPr lang="en-US" dirty="0"/>
              <a:t> Everybody should know where to go to see the declarations. </a:t>
            </a:r>
          </a:p>
        </p:txBody>
      </p:sp>
    </p:spTree>
    <p:extLst>
      <p:ext uri="{BB962C8B-B14F-4D97-AF65-F5344CB8AC3E}">
        <p14:creationId xmlns:p14="http://schemas.microsoft.com/office/powerpoint/2010/main" val="3758696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C97200-5D5B-4EB8-BEF9-DA48A9E6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4" y="1371868"/>
            <a:ext cx="10563727" cy="49692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6CB527-8EC8-46A9-8082-F9F969A4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64" y="159027"/>
            <a:ext cx="9875520" cy="1356360"/>
          </a:xfrm>
        </p:spPr>
        <p:txBody>
          <a:bodyPr/>
          <a:lstStyle/>
          <a:p>
            <a:r>
              <a:rPr lang="en-US" dirty="0"/>
              <a:t>Instance Variable</a:t>
            </a:r>
          </a:p>
        </p:txBody>
      </p:sp>
    </p:spTree>
    <p:extLst>
      <p:ext uri="{BB962C8B-B14F-4D97-AF65-F5344CB8AC3E}">
        <p14:creationId xmlns:p14="http://schemas.microsoft.com/office/powerpoint/2010/main" val="334829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0ADB-893B-4B47-A7A2-C347EF58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are evil!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6EDB-62A0-4C9C-8AE2-2BCCD509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8981661" cy="4038600"/>
          </a:xfrm>
        </p:spPr>
        <p:txBody>
          <a:bodyPr/>
          <a:lstStyle/>
          <a:p>
            <a:r>
              <a:rPr lang="en-US" dirty="0"/>
              <a:t>Indeed, comments are, at best, a </a:t>
            </a:r>
            <a:r>
              <a:rPr lang="en-US" dirty="0">
                <a:solidFill>
                  <a:srgbClr val="FF0000"/>
                </a:solidFill>
              </a:rPr>
              <a:t>necessary</a:t>
            </a:r>
            <a:r>
              <a:rPr lang="en-US" dirty="0"/>
              <a:t> evil.</a:t>
            </a:r>
          </a:p>
          <a:p>
            <a:endParaRPr lang="en-US" dirty="0"/>
          </a:p>
          <a:p>
            <a:r>
              <a:rPr lang="en-US" dirty="0"/>
              <a:t>The proper use of comments is to compensate for our failure </a:t>
            </a:r>
            <a:r>
              <a:rPr lang="en-US" dirty="0">
                <a:solidFill>
                  <a:srgbClr val="FF0000"/>
                </a:solidFill>
              </a:rPr>
              <a:t>to express </a:t>
            </a:r>
            <a:r>
              <a:rPr lang="en-US" dirty="0" err="1"/>
              <a:t>ourself</a:t>
            </a:r>
            <a:r>
              <a:rPr lang="en-US" dirty="0"/>
              <a:t> in code.</a:t>
            </a:r>
          </a:p>
          <a:p>
            <a:endParaRPr lang="en-US" dirty="0"/>
          </a:p>
          <a:p>
            <a:r>
              <a:rPr lang="en-US" dirty="0"/>
              <a:t>Why am I so down on comments? Because </a:t>
            </a:r>
            <a:r>
              <a:rPr lang="en-US" dirty="0">
                <a:solidFill>
                  <a:srgbClr val="FF0000"/>
                </a:solidFill>
              </a:rPr>
              <a:t>they lie</a:t>
            </a:r>
            <a:r>
              <a:rPr lang="en-US" dirty="0"/>
              <a:t>. The reason is simple. Programmers can’t realistically </a:t>
            </a:r>
            <a:r>
              <a:rPr lang="en-US" dirty="0">
                <a:solidFill>
                  <a:srgbClr val="FF0000"/>
                </a:solidFill>
              </a:rPr>
              <a:t>maintain</a:t>
            </a:r>
            <a:r>
              <a:rPr lang="en-US" dirty="0"/>
              <a:t> them.</a:t>
            </a:r>
          </a:p>
          <a:p>
            <a:r>
              <a:rPr lang="en-US" dirty="0"/>
              <a:t>Code changes and evolves. Chunks of it move from here to there. Unfortunately the comments don’t always follow them—can’t always follow them.</a:t>
            </a:r>
          </a:p>
        </p:txBody>
      </p:sp>
    </p:spTree>
    <p:extLst>
      <p:ext uri="{BB962C8B-B14F-4D97-AF65-F5344CB8AC3E}">
        <p14:creationId xmlns:p14="http://schemas.microsoft.com/office/powerpoint/2010/main" val="30901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2194-18EC-4FE1-82E4-107EDC53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740-C067-43D5-95E6-B7125906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function calls another, they should be vertically close, and the caller should be above the </a:t>
            </a:r>
            <a:r>
              <a:rPr lang="en-US" dirty="0" err="1"/>
              <a:t>callee</a:t>
            </a:r>
            <a:r>
              <a:rPr lang="en-US" dirty="0"/>
              <a:t>, if at all possible. This gives the program a natural ﬂow. </a:t>
            </a:r>
          </a:p>
        </p:txBody>
      </p:sp>
    </p:spTree>
    <p:extLst>
      <p:ext uri="{BB962C8B-B14F-4D97-AF65-F5344CB8AC3E}">
        <p14:creationId xmlns:p14="http://schemas.microsoft.com/office/powerpoint/2010/main" val="1208892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1D41-F0F5-4DB6-B1CF-41D807B5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5" y="256223"/>
            <a:ext cx="9875520" cy="1356360"/>
          </a:xfrm>
        </p:spPr>
        <p:txBody>
          <a:bodyPr/>
          <a:lstStyle/>
          <a:p>
            <a:r>
              <a:rPr lang="en-US" dirty="0"/>
              <a:t>Conceptual Afﬁnity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7BE3-2979-4C5C-84A7-0593292D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2" y="1409700"/>
            <a:ext cx="9872871" cy="4038600"/>
          </a:xfrm>
        </p:spPr>
        <p:txBody>
          <a:bodyPr/>
          <a:lstStyle/>
          <a:p>
            <a:r>
              <a:rPr lang="en-US" dirty="0"/>
              <a:t>These functions have a strong conceptual afﬁnity because they share a common naming scheme and perform variations of the same basic task.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EA833-4D32-4071-8D2E-B7DEE2DE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77" y="2584838"/>
            <a:ext cx="8325679" cy="38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72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4F7-8B6D-4CDA-8EA4-3EFD1B19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40" y="360043"/>
            <a:ext cx="9875520" cy="1356360"/>
          </a:xfrm>
        </p:spPr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9FE8-9C33-4CCA-8325-3F5F89F2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808134"/>
            <a:ext cx="9872871" cy="4038600"/>
          </a:xfrm>
        </p:spPr>
        <p:txBody>
          <a:bodyPr/>
          <a:lstStyle/>
          <a:p>
            <a:r>
              <a:rPr lang="en-US" dirty="0"/>
              <a:t>To make the hierarchy of </a:t>
            </a:r>
            <a:r>
              <a:rPr lang="en-US" dirty="0">
                <a:solidFill>
                  <a:srgbClr val="FF0000"/>
                </a:solidFill>
              </a:rPr>
              <a:t>scopes</a:t>
            </a:r>
            <a:r>
              <a:rPr lang="en-US" dirty="0"/>
              <a:t> visible, we indent the lines of source code in proportion to their position in the hierarchy.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4EBEC-E3F3-412C-A50F-78FE858C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3" y="3326297"/>
            <a:ext cx="10783952" cy="20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6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20C7C5-D7E6-42FC-AD18-A6861CBE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27" y="1469965"/>
            <a:ext cx="7506695" cy="48844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6991B5-1053-47E5-8698-DF14C0DC9A60}"/>
              </a:ext>
            </a:extLst>
          </p:cNvPr>
          <p:cNvSpPr txBox="1">
            <a:spLocks/>
          </p:cNvSpPr>
          <p:nvPr/>
        </p:nvSpPr>
        <p:spPr>
          <a:xfrm>
            <a:off x="732184" y="113605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450945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3C5-8A1F-4D4A-A30B-D9E7ED12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134" y="536424"/>
            <a:ext cx="9875520" cy="1356360"/>
          </a:xfrm>
        </p:spPr>
        <p:txBody>
          <a:bodyPr/>
          <a:lstStyle/>
          <a:p>
            <a:r>
              <a:rPr lang="en-US" dirty="0"/>
              <a:t>Team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71F1-7C9B-4E80-9041-93393674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965960"/>
            <a:ext cx="6278218" cy="4038600"/>
          </a:xfrm>
        </p:spPr>
        <p:txBody>
          <a:bodyPr/>
          <a:lstStyle/>
          <a:p>
            <a:r>
              <a:rPr lang="en-US" dirty="0"/>
              <a:t>A team of developers should agree upon a </a:t>
            </a:r>
            <a:r>
              <a:rPr lang="en-US" b="1" dirty="0"/>
              <a:t>single formatting style</a:t>
            </a:r>
            <a:r>
              <a:rPr lang="en-US" dirty="0"/>
              <a:t>, and then every member of that team should use that style. </a:t>
            </a:r>
          </a:p>
          <a:p>
            <a:endParaRPr lang="en-US" dirty="0"/>
          </a:p>
          <a:p>
            <a:r>
              <a:rPr lang="en-US" dirty="0"/>
              <a:t>We want the software to have a </a:t>
            </a:r>
            <a:r>
              <a:rPr lang="en-US" b="1" dirty="0"/>
              <a:t>consistent</a:t>
            </a:r>
            <a:r>
              <a:rPr lang="en-US" dirty="0"/>
              <a:t> style. We don’t want it to appear to have been written by a bunch of </a:t>
            </a:r>
            <a:r>
              <a:rPr lang="en-US" b="1" dirty="0"/>
              <a:t>disagreeing</a:t>
            </a:r>
            <a:r>
              <a:rPr lang="en-US" dirty="0"/>
              <a:t> individuals.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218CDA-334C-45D0-A9FA-E8ABACBE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7" y="1819608"/>
            <a:ext cx="4236969" cy="321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9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9138-86E4-422C-9F9C-356F4D45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comments are evil?!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EF604-E2D0-4C6F-8C81-71CFD6E6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4" y="2292626"/>
            <a:ext cx="11634152" cy="34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51CCAF-18AC-4854-9598-0BAE7E64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Why comments are evil?!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C41F1-4A39-44E6-87B6-EF5C0D23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4" y="2314574"/>
            <a:ext cx="10934471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9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D462-A67E-48A2-9C90-CCADCBE8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20643" cy="1356360"/>
          </a:xfrm>
        </p:spPr>
        <p:txBody>
          <a:bodyPr/>
          <a:lstStyle/>
          <a:p>
            <a:r>
              <a:rPr lang="en-US" dirty="0"/>
              <a:t>Comments don’t compensate for bad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931D-46DB-40A5-A99F-77248717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8226287" cy="4038600"/>
          </a:xfrm>
        </p:spPr>
        <p:txBody>
          <a:bodyPr/>
          <a:lstStyle/>
          <a:p>
            <a:r>
              <a:rPr lang="en-US" dirty="0"/>
              <a:t>Truth can only be found in one place: the code.</a:t>
            </a:r>
          </a:p>
          <a:p>
            <a:endParaRPr lang="en-US" dirty="0"/>
          </a:p>
          <a:p>
            <a:r>
              <a:rPr lang="en-US" dirty="0"/>
              <a:t>Comments Do Not Make Up for Bad Code</a:t>
            </a:r>
          </a:p>
          <a:p>
            <a:endParaRPr lang="en-US" dirty="0"/>
          </a:p>
          <a:p>
            <a:r>
              <a:rPr lang="en-US" dirty="0"/>
              <a:t>Rather than spend your time writing the comments that explain the mess you’ve made, spend it cleaning that mess.</a:t>
            </a:r>
          </a:p>
        </p:txBody>
      </p:sp>
    </p:spTree>
    <p:extLst>
      <p:ext uri="{BB962C8B-B14F-4D97-AF65-F5344CB8AC3E}">
        <p14:creationId xmlns:p14="http://schemas.microsoft.com/office/powerpoint/2010/main" val="304344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7BF3-533D-4311-9CD7-9AA63433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Yourself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C179-DB50-4FB8-A3A6-457B1C8E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1"/>
            <a:ext cx="9872871" cy="4638260"/>
          </a:xfrm>
        </p:spPr>
        <p:txBody>
          <a:bodyPr>
            <a:normAutofit/>
          </a:bodyPr>
          <a:lstStyle/>
          <a:p>
            <a:r>
              <a:rPr lang="en-US" dirty="0"/>
              <a:t>In many cases it’s simply a matter of creating a function that says the same thing as the comment you want to write.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Use a Comment  When You Can Use a </a:t>
            </a:r>
            <a:r>
              <a:rPr lang="en-US" b="1" dirty="0"/>
              <a:t>Function</a:t>
            </a:r>
            <a:r>
              <a:rPr lang="en-US" dirty="0"/>
              <a:t> or a </a:t>
            </a:r>
            <a:r>
              <a:rPr lang="en-US" b="1" dirty="0"/>
              <a:t>Variable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A8380-99A7-4059-93B1-D04F9EB7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35" y="2648903"/>
            <a:ext cx="8900405" cy="1356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E572D-BEB0-4200-874D-8C8012E5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40" y="4653170"/>
            <a:ext cx="8368670" cy="11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8349-CF88-4EFD-A070-927A95E6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12CE-717B-4E4A-B422-B2537D84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sometimes reasonable to leave “To do” notes in the form of //TODO comments. </a:t>
            </a:r>
          </a:p>
          <a:p>
            <a:r>
              <a:rPr lang="en-US" dirty="0"/>
              <a:t>In the following case, the TODO comment explains why the function has a degenerate implementation and what that function’s future should be.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C6638-E39F-4E7D-921F-011E9A04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76700"/>
            <a:ext cx="7353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2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0A7E-668A-4A6E-A9B7-C7FFDDE5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97897"/>
            <a:ext cx="9875520" cy="1356360"/>
          </a:xfrm>
        </p:spPr>
        <p:txBody>
          <a:bodyPr/>
          <a:lstStyle/>
          <a:p>
            <a:r>
              <a:rPr lang="en-US" dirty="0"/>
              <a:t>Redundant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BE38-4C0D-402B-A3EA-197343AD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comment probably takes longer to read than the code itself.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CD311-6EFB-433E-89A4-DFCBD244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01" y="2663687"/>
            <a:ext cx="10697990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6249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5615</TotalTime>
  <Words>1109</Words>
  <Application>Microsoft Office PowerPoint</Application>
  <PresentationFormat>Widescreen</PresentationFormat>
  <Paragraphs>103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Corbel</vt:lpstr>
      <vt:lpstr>Basis</vt:lpstr>
      <vt:lpstr>Clean Code</vt:lpstr>
      <vt:lpstr>Commenting</vt:lpstr>
      <vt:lpstr>Comments are evil!</vt:lpstr>
      <vt:lpstr>Why comments are evil?!</vt:lpstr>
      <vt:lpstr>Why comments are evil?!</vt:lpstr>
      <vt:lpstr>Comments don’t compensate for bad code</vt:lpstr>
      <vt:lpstr>Explain Yourself in Code</vt:lpstr>
      <vt:lpstr>TODO Comments</vt:lpstr>
      <vt:lpstr>Redundant Comments</vt:lpstr>
      <vt:lpstr>Redundant Comments</vt:lpstr>
      <vt:lpstr>Noise Comments</vt:lpstr>
      <vt:lpstr>PowerPoint Presentation</vt:lpstr>
      <vt:lpstr>PowerPoint Presentation</vt:lpstr>
      <vt:lpstr>Closing Brace Comments</vt:lpstr>
      <vt:lpstr>PowerPoint Presentation</vt:lpstr>
      <vt:lpstr>Commented-Out Code</vt:lpstr>
      <vt:lpstr>Commented-Out Code</vt:lpstr>
      <vt:lpstr>Formatting</vt:lpstr>
      <vt:lpstr>The Purpose of Formatting</vt:lpstr>
      <vt:lpstr>Vertical Formatting</vt:lpstr>
      <vt:lpstr>Vertical Openness Between Concepts</vt:lpstr>
      <vt:lpstr>Vertical Openness Between Concepts</vt:lpstr>
      <vt:lpstr>Vertical Openness Between Concepts</vt:lpstr>
      <vt:lpstr>Vertical Density</vt:lpstr>
      <vt:lpstr>PowerPoint Presentation</vt:lpstr>
      <vt:lpstr>Vertical Distance</vt:lpstr>
      <vt:lpstr>PowerPoint Presentation</vt:lpstr>
      <vt:lpstr>Instance Variable</vt:lpstr>
      <vt:lpstr>Instance Variable</vt:lpstr>
      <vt:lpstr>Dependent Functions</vt:lpstr>
      <vt:lpstr>Conceptual Afﬁnity</vt:lpstr>
      <vt:lpstr>Indentation</vt:lpstr>
      <vt:lpstr>PowerPoint Presentation</vt:lpstr>
      <vt:lpstr>Team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Fatemeh</dc:creator>
  <cp:lastModifiedBy>Fatemeh</cp:lastModifiedBy>
  <cp:revision>74</cp:revision>
  <dcterms:created xsi:type="dcterms:W3CDTF">2020-04-21T15:10:17Z</dcterms:created>
  <dcterms:modified xsi:type="dcterms:W3CDTF">2020-05-28T09:32:07Z</dcterms:modified>
</cp:coreProperties>
</file>