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8" r:id="rId4"/>
    <p:sldId id="301" r:id="rId5"/>
    <p:sldId id="259" r:id="rId6"/>
    <p:sldId id="276" r:id="rId7"/>
    <p:sldId id="277" r:id="rId8"/>
    <p:sldId id="261" r:id="rId9"/>
    <p:sldId id="262" r:id="rId10"/>
    <p:sldId id="278" r:id="rId11"/>
    <p:sldId id="263" r:id="rId12"/>
    <p:sldId id="264" r:id="rId13"/>
    <p:sldId id="265" r:id="rId14"/>
    <p:sldId id="266" r:id="rId15"/>
    <p:sldId id="268" r:id="rId16"/>
    <p:sldId id="267" r:id="rId17"/>
    <p:sldId id="269" r:id="rId18"/>
    <p:sldId id="270" r:id="rId19"/>
    <p:sldId id="271" r:id="rId20"/>
    <p:sldId id="295" r:id="rId21"/>
    <p:sldId id="272" r:id="rId22"/>
    <p:sldId id="300" r:id="rId23"/>
    <p:sldId id="299" r:id="rId24"/>
    <p:sldId id="273" r:id="rId25"/>
    <p:sldId id="281" r:id="rId26"/>
    <p:sldId id="282" r:id="rId27"/>
    <p:sldId id="298" r:id="rId28"/>
    <p:sldId id="284" r:id="rId29"/>
    <p:sldId id="287" r:id="rId30"/>
    <p:sldId id="288" r:id="rId31"/>
    <p:sldId id="289" r:id="rId32"/>
    <p:sldId id="290" r:id="rId33"/>
    <p:sldId id="291" r:id="rId34"/>
    <p:sldId id="292" r:id="rId35"/>
    <p:sldId id="293" r:id="rId36"/>
    <p:sldId id="296" r:id="rId37"/>
    <p:sldId id="294" r:id="rId38"/>
    <p:sldId id="29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emeh" initials="F" lastIdx="1" clrIdx="0">
    <p:extLst>
      <p:ext uri="{19B8F6BF-5375-455C-9EA6-DF929625EA0E}">
        <p15:presenceInfo xmlns:p15="http://schemas.microsoft.com/office/powerpoint/2012/main" userId="Fateme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60"/>
  </p:normalViewPr>
  <p:slideViewPr>
    <p:cSldViewPr snapToGrid="0">
      <p:cViewPr varScale="1">
        <p:scale>
          <a:sx n="68" d="100"/>
          <a:sy n="68" d="100"/>
        </p:scale>
        <p:origin x="768" y="72"/>
      </p:cViewPr>
      <p:guideLst/>
    </p:cSldViewPr>
  </p:slideViewPr>
  <p:notesTextViewPr>
    <p:cViewPr>
      <p:scale>
        <a:sx n="1" d="1"/>
        <a:sy n="1" d="1"/>
      </p:scale>
      <p:origin x="0" y="0"/>
    </p:cViewPr>
  </p:notesTextViewPr>
  <p:sorterViewPr>
    <p:cViewPr>
      <p:scale>
        <a:sx n="100" d="100"/>
        <a:sy n="100" d="100"/>
      </p:scale>
      <p:origin x="0" y="-150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C9462-E280-4D19-9D3D-7F8A60F4DC0D}"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8CBD4-F8B7-4232-A44E-F6A6E36C0BA9}" type="slidenum">
              <a:rPr lang="en-US" smtClean="0"/>
              <a:t>‹#›</a:t>
            </a:fld>
            <a:endParaRPr lang="en-US"/>
          </a:p>
        </p:txBody>
      </p:sp>
    </p:spTree>
    <p:extLst>
      <p:ext uri="{BB962C8B-B14F-4D97-AF65-F5344CB8AC3E}">
        <p14:creationId xmlns:p14="http://schemas.microsoft.com/office/powerpoint/2010/main" val="2004210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8CBD4-F8B7-4232-A44E-F6A6E36C0BA9}" type="slidenum">
              <a:rPr lang="en-US" smtClean="0"/>
              <a:t>16</a:t>
            </a:fld>
            <a:endParaRPr lang="en-US"/>
          </a:p>
        </p:txBody>
      </p:sp>
    </p:spTree>
    <p:extLst>
      <p:ext uri="{BB962C8B-B14F-4D97-AF65-F5344CB8AC3E}">
        <p14:creationId xmlns:p14="http://schemas.microsoft.com/office/powerpoint/2010/main" val="310771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a:t>
            </a:r>
            <a:r>
              <a:rPr lang="en-US" dirty="0" err="1"/>
              <a:t>checkPassword</a:t>
            </a:r>
            <a:r>
              <a:rPr lang="en-US" dirty="0"/>
              <a:t> function, by its name, says that it checks the password. The name does not imply that it initializes the session. So a caller who believes what the name of the function says runs the risk of erasing the existing session data when he or she decides to check the validity of the user.</a:t>
            </a:r>
          </a:p>
          <a:p>
            <a:r>
              <a:rPr lang="en-US" dirty="0"/>
              <a:t>This side effect creates a temporal coupling. That is, </a:t>
            </a:r>
            <a:r>
              <a:rPr lang="en-US" dirty="0" err="1"/>
              <a:t>checkPassword</a:t>
            </a:r>
            <a:r>
              <a:rPr lang="en-US" dirty="0"/>
              <a:t> can only be called at certain times (in other words, when it is safe to initialize the session). If it is called out of order, session data may be inadvertently lost. Temporal couplings are confusing, especially when hidden as a side effect. If you must have a temporal coupling, you should make it clear in the name of the function. </a:t>
            </a:r>
          </a:p>
          <a:p>
            <a:r>
              <a:rPr lang="en-US" dirty="0"/>
              <a:t>In this case we might rename the function </a:t>
            </a:r>
            <a:r>
              <a:rPr lang="en-US" dirty="0" err="1"/>
              <a:t>checkPasswordAndInitializeSession</a:t>
            </a:r>
            <a:r>
              <a:rPr lang="en-US" dirty="0"/>
              <a:t>, though that certainly violates “Do one thing.”</a:t>
            </a:r>
          </a:p>
          <a:p>
            <a:endParaRPr lang="en-US" dirty="0"/>
          </a:p>
        </p:txBody>
      </p:sp>
      <p:sp>
        <p:nvSpPr>
          <p:cNvPr id="4" name="Slide Number Placeholder 3"/>
          <p:cNvSpPr>
            <a:spLocks noGrp="1"/>
          </p:cNvSpPr>
          <p:nvPr>
            <p:ph type="sldNum" sz="quarter" idx="5"/>
          </p:nvPr>
        </p:nvSpPr>
        <p:spPr/>
        <p:txBody>
          <a:bodyPr/>
          <a:lstStyle/>
          <a:p>
            <a:fld id="{8CD8CBD4-F8B7-4232-A44E-F6A6E36C0BA9}" type="slidenum">
              <a:rPr lang="en-US" smtClean="0"/>
              <a:t>26</a:t>
            </a:fld>
            <a:endParaRPr lang="en-US"/>
          </a:p>
        </p:txBody>
      </p:sp>
    </p:spTree>
    <p:extLst>
      <p:ext uri="{BB962C8B-B14F-4D97-AF65-F5344CB8AC3E}">
        <p14:creationId xmlns:p14="http://schemas.microsoft.com/office/powerpoint/2010/main" val="812682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8CBD4-F8B7-4232-A44E-F6A6E36C0BA9}" type="slidenum">
              <a:rPr lang="en-US" smtClean="0"/>
              <a:t>35</a:t>
            </a:fld>
            <a:endParaRPr lang="en-US"/>
          </a:p>
        </p:txBody>
      </p:sp>
    </p:spTree>
    <p:extLst>
      <p:ext uri="{BB962C8B-B14F-4D97-AF65-F5344CB8AC3E}">
        <p14:creationId xmlns:p14="http://schemas.microsoft.com/office/powerpoint/2010/main" val="1324255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8CBD4-F8B7-4232-A44E-F6A6E36C0BA9}" type="slidenum">
              <a:rPr lang="en-US" smtClean="0"/>
              <a:t>36</a:t>
            </a:fld>
            <a:endParaRPr lang="en-US"/>
          </a:p>
        </p:txBody>
      </p:sp>
    </p:spTree>
    <p:extLst>
      <p:ext uri="{BB962C8B-B14F-4D97-AF65-F5344CB8AC3E}">
        <p14:creationId xmlns:p14="http://schemas.microsoft.com/office/powerpoint/2010/main" val="108995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790A62EB-6656-4DE7-9C1C-00E29DF8D33B}" type="datetimeFigureOut">
              <a:rPr lang="en-US" smtClean="0"/>
              <a:t>4/23/2020</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9FD1C32-C4FB-4583-9F9E-3D8C084DACA9}"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21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A62EB-6656-4DE7-9C1C-00E29DF8D33B}"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384002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A62EB-6656-4DE7-9C1C-00E29DF8D33B}"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251928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A62EB-6656-4DE7-9C1C-00E29DF8D33B}"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3574381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0A62EB-6656-4DE7-9C1C-00E29DF8D33B}"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D1C32-C4FB-4583-9F9E-3D8C084DACA9}"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49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0A62EB-6656-4DE7-9C1C-00E29DF8D33B}"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305044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0A62EB-6656-4DE7-9C1C-00E29DF8D33B}"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211105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0A62EB-6656-4DE7-9C1C-00E29DF8D33B}"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53598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A62EB-6656-4DE7-9C1C-00E29DF8D33B}"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13470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0A62EB-6656-4DE7-9C1C-00E29DF8D33B}"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66878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0A62EB-6656-4DE7-9C1C-00E29DF8D33B}"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D1C32-C4FB-4583-9F9E-3D8C084DACA9}" type="slidenum">
              <a:rPr lang="en-US" smtClean="0"/>
              <a:t>‹#›</a:t>
            </a:fld>
            <a:endParaRPr lang="en-US"/>
          </a:p>
        </p:txBody>
      </p:sp>
    </p:spTree>
    <p:extLst>
      <p:ext uri="{BB962C8B-B14F-4D97-AF65-F5344CB8AC3E}">
        <p14:creationId xmlns:p14="http://schemas.microsoft.com/office/powerpoint/2010/main" val="300038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790A62EB-6656-4DE7-9C1C-00E29DF8D33B}" type="datetimeFigureOut">
              <a:rPr lang="en-US" smtClean="0"/>
              <a:t>4/23/2020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9FD1C32-C4FB-4583-9F9E-3D8C084DACA9}" type="slidenum">
              <a:rPr lang="en-US" smtClean="0"/>
              <a:t>‹#›</a:t>
            </a:fld>
            <a:endParaRPr lang="en-US"/>
          </a:p>
        </p:txBody>
      </p:sp>
    </p:spTree>
    <p:extLst>
      <p:ext uri="{BB962C8B-B14F-4D97-AF65-F5344CB8AC3E}">
        <p14:creationId xmlns:p14="http://schemas.microsoft.com/office/powerpoint/2010/main" val="810455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6620-F2BC-449F-9CF1-E1829153ED78}"/>
              </a:ext>
            </a:extLst>
          </p:cNvPr>
          <p:cNvSpPr>
            <a:spLocks noGrp="1"/>
          </p:cNvSpPr>
          <p:nvPr>
            <p:ph type="ctrTitle"/>
          </p:nvPr>
        </p:nvSpPr>
        <p:spPr>
          <a:xfrm>
            <a:off x="1524000" y="406400"/>
            <a:ext cx="9144000" cy="2387600"/>
          </a:xfrm>
        </p:spPr>
        <p:txBody>
          <a:bodyPr/>
          <a:lstStyle/>
          <a:p>
            <a:r>
              <a:rPr lang="en-US" dirty="0"/>
              <a:t>Clean Code</a:t>
            </a:r>
          </a:p>
        </p:txBody>
      </p:sp>
      <p:sp>
        <p:nvSpPr>
          <p:cNvPr id="3" name="Subtitle 2">
            <a:extLst>
              <a:ext uri="{FF2B5EF4-FFF2-40B4-BE49-F238E27FC236}">
                <a16:creationId xmlns:a16="http://schemas.microsoft.com/office/drawing/2014/main" id="{E3770CA4-FE89-4367-AF66-8283918E5124}"/>
              </a:ext>
            </a:extLst>
          </p:cNvPr>
          <p:cNvSpPr>
            <a:spLocks noGrp="1"/>
          </p:cNvSpPr>
          <p:nvPr>
            <p:ph type="subTitle" idx="1"/>
          </p:nvPr>
        </p:nvSpPr>
        <p:spPr>
          <a:xfrm>
            <a:off x="1712070" y="4064001"/>
            <a:ext cx="8767860" cy="1388165"/>
          </a:xfrm>
        </p:spPr>
        <p:txBody>
          <a:bodyPr>
            <a:normAutofit/>
          </a:bodyPr>
          <a:lstStyle/>
          <a:p>
            <a:r>
              <a:rPr lang="en-US" sz="3600" dirty="0"/>
              <a:t>Refactoring Functions</a:t>
            </a:r>
          </a:p>
        </p:txBody>
      </p:sp>
      <p:sp>
        <p:nvSpPr>
          <p:cNvPr id="4" name="TextBox 3">
            <a:extLst>
              <a:ext uri="{FF2B5EF4-FFF2-40B4-BE49-F238E27FC236}">
                <a16:creationId xmlns:a16="http://schemas.microsoft.com/office/drawing/2014/main" id="{6EAEBA22-1E6E-4C39-A1C2-DBC015F97A12}"/>
              </a:ext>
            </a:extLst>
          </p:cNvPr>
          <p:cNvSpPr txBox="1"/>
          <p:nvPr/>
        </p:nvSpPr>
        <p:spPr>
          <a:xfrm>
            <a:off x="5190978" y="5452166"/>
            <a:ext cx="1142620" cy="646331"/>
          </a:xfrm>
          <a:prstGeom prst="rect">
            <a:avLst/>
          </a:prstGeom>
          <a:noFill/>
        </p:spPr>
        <p:txBody>
          <a:bodyPr wrap="none" rtlCol="0">
            <a:spAutoFit/>
          </a:bodyPr>
          <a:lstStyle/>
          <a:p>
            <a:r>
              <a:rPr lang="en-US" dirty="0"/>
              <a:t>April 2020</a:t>
            </a:r>
          </a:p>
          <a:p>
            <a:endParaRPr lang="en-US" dirty="0"/>
          </a:p>
        </p:txBody>
      </p:sp>
    </p:spTree>
    <p:extLst>
      <p:ext uri="{BB962C8B-B14F-4D97-AF65-F5344CB8AC3E}">
        <p14:creationId xmlns:p14="http://schemas.microsoft.com/office/powerpoint/2010/main" val="83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998F75-DDA8-4849-B898-3227B4EE1FB6}"/>
              </a:ext>
            </a:extLst>
          </p:cNvPr>
          <p:cNvPicPr>
            <a:picLocks noChangeAspect="1"/>
          </p:cNvPicPr>
          <p:nvPr/>
        </p:nvPicPr>
        <p:blipFill>
          <a:blip r:embed="rId2"/>
          <a:stretch>
            <a:fillRect/>
          </a:stretch>
        </p:blipFill>
        <p:spPr>
          <a:xfrm>
            <a:off x="583612" y="369789"/>
            <a:ext cx="10827828" cy="6118421"/>
          </a:xfrm>
          <a:prstGeom prst="rect">
            <a:avLst/>
          </a:prstGeom>
        </p:spPr>
      </p:pic>
    </p:spTree>
    <p:extLst>
      <p:ext uri="{BB962C8B-B14F-4D97-AF65-F5344CB8AC3E}">
        <p14:creationId xmlns:p14="http://schemas.microsoft.com/office/powerpoint/2010/main" val="246077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E72F-28A6-4849-8F81-1E9623669B9D}"/>
              </a:ext>
            </a:extLst>
          </p:cNvPr>
          <p:cNvSpPr>
            <a:spLocks noGrp="1"/>
          </p:cNvSpPr>
          <p:nvPr>
            <p:ph type="title"/>
          </p:nvPr>
        </p:nvSpPr>
        <p:spPr/>
        <p:txBody>
          <a:bodyPr/>
          <a:lstStyle/>
          <a:p>
            <a:r>
              <a:rPr lang="en-US" dirty="0"/>
              <a:t>Switch Statements</a:t>
            </a:r>
          </a:p>
        </p:txBody>
      </p:sp>
      <p:sp>
        <p:nvSpPr>
          <p:cNvPr id="3" name="Content Placeholder 2">
            <a:extLst>
              <a:ext uri="{FF2B5EF4-FFF2-40B4-BE49-F238E27FC236}">
                <a16:creationId xmlns:a16="http://schemas.microsoft.com/office/drawing/2014/main" id="{CF092DC7-3E05-45BB-A121-21FFB8FC4F2F}"/>
              </a:ext>
            </a:extLst>
          </p:cNvPr>
          <p:cNvSpPr>
            <a:spLocks noGrp="1"/>
          </p:cNvSpPr>
          <p:nvPr>
            <p:ph idx="1"/>
          </p:nvPr>
        </p:nvSpPr>
        <p:spPr>
          <a:xfrm>
            <a:off x="1159564" y="1820747"/>
            <a:ext cx="10502553" cy="4038600"/>
          </a:xfrm>
        </p:spPr>
        <p:txBody>
          <a:bodyPr>
            <a:noAutofit/>
          </a:bodyPr>
          <a:lstStyle/>
          <a:p>
            <a:pPr marL="457200" indent="-457200"/>
            <a:r>
              <a:rPr lang="en-US" sz="2400" dirty="0"/>
              <a:t>It’s hard to make a small switch statement. Even a switch statement with only two cases is larger than I’d like a single block or function to be.</a:t>
            </a:r>
          </a:p>
          <a:p>
            <a:pPr marL="457200" indent="-457200"/>
            <a:r>
              <a:rPr lang="en-US" sz="2400" dirty="0"/>
              <a:t> It’s also hard to make a switch statement that does one thing. By their nature,</a:t>
            </a:r>
          </a:p>
          <a:p>
            <a:pPr marL="457200" indent="-457200"/>
            <a:r>
              <a:rPr lang="en-US" sz="2400" b="1" dirty="0"/>
              <a:t>Switch statements always do N things</a:t>
            </a:r>
            <a:r>
              <a:rPr lang="en-US" sz="2400" dirty="0"/>
              <a:t>. Unfortunately we can’t always avoid switch statements, but we can make sure that each switch is buried in a low-level class and is </a:t>
            </a:r>
            <a:r>
              <a:rPr lang="en-US" sz="2400" b="1" dirty="0"/>
              <a:t>never repeated</a:t>
            </a:r>
            <a:r>
              <a:rPr lang="en-US" sz="2400" dirty="0"/>
              <a:t>. We do this, of course, with itch statement is polymorphism.</a:t>
            </a:r>
          </a:p>
        </p:txBody>
      </p:sp>
    </p:spTree>
    <p:extLst>
      <p:ext uri="{BB962C8B-B14F-4D97-AF65-F5344CB8AC3E}">
        <p14:creationId xmlns:p14="http://schemas.microsoft.com/office/powerpoint/2010/main" val="199492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303A-298B-4A53-AE43-DEFA4A7D5F5D}"/>
              </a:ext>
            </a:extLst>
          </p:cNvPr>
          <p:cNvSpPr>
            <a:spLocks noGrp="1"/>
          </p:cNvSpPr>
          <p:nvPr>
            <p:ph type="title"/>
          </p:nvPr>
        </p:nvSpPr>
        <p:spPr>
          <a:xfrm>
            <a:off x="763172" y="0"/>
            <a:ext cx="9875520" cy="1356360"/>
          </a:xfrm>
        </p:spPr>
        <p:txBody>
          <a:bodyPr/>
          <a:lstStyle/>
          <a:p>
            <a:r>
              <a:rPr lang="en-US" dirty="0"/>
              <a:t>example</a:t>
            </a:r>
          </a:p>
        </p:txBody>
      </p:sp>
      <p:pic>
        <p:nvPicPr>
          <p:cNvPr id="4" name="Content Placeholder 3">
            <a:extLst>
              <a:ext uri="{FF2B5EF4-FFF2-40B4-BE49-F238E27FC236}">
                <a16:creationId xmlns:a16="http://schemas.microsoft.com/office/drawing/2014/main" id="{36963978-D558-4C63-96CC-85B890DE87A0}"/>
              </a:ext>
            </a:extLst>
          </p:cNvPr>
          <p:cNvPicPr>
            <a:picLocks noGrp="1" noChangeAspect="1"/>
          </p:cNvPicPr>
          <p:nvPr>
            <p:ph idx="1"/>
          </p:nvPr>
        </p:nvPicPr>
        <p:blipFill>
          <a:blip r:embed="rId2"/>
          <a:stretch>
            <a:fillRect/>
          </a:stretch>
        </p:blipFill>
        <p:spPr>
          <a:xfrm>
            <a:off x="1257325" y="1287780"/>
            <a:ext cx="9677350" cy="52086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0728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F451-E195-4ED5-B6FB-47E23F193575}"/>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612BABFD-FAB3-43EA-A186-05A077DC3231}"/>
              </a:ext>
            </a:extLst>
          </p:cNvPr>
          <p:cNvSpPr>
            <a:spLocks noGrp="1"/>
          </p:cNvSpPr>
          <p:nvPr>
            <p:ph idx="1"/>
          </p:nvPr>
        </p:nvSpPr>
        <p:spPr/>
        <p:txBody>
          <a:bodyPr>
            <a:normAutofit fontScale="85000" lnSpcReduction="20000"/>
          </a:bodyPr>
          <a:lstStyle/>
          <a:p>
            <a:r>
              <a:rPr lang="en-US" sz="2800" dirty="0"/>
              <a:t>There are several problems with this function. First, it’s large, and when new employee types are added, it will grow. </a:t>
            </a:r>
          </a:p>
          <a:p>
            <a:r>
              <a:rPr lang="en-US" sz="2800" dirty="0"/>
              <a:t>Second, it very clearly does more than one thing.</a:t>
            </a:r>
          </a:p>
          <a:p>
            <a:r>
              <a:rPr lang="en-US" sz="2800" dirty="0"/>
              <a:t> Third, it violates the Single Responsibility Principle</a:t>
            </a:r>
          </a:p>
          <a:p>
            <a:r>
              <a:rPr lang="en-US" sz="2800" dirty="0"/>
              <a:t>(SRP) because there is more than one reason for it to change. Fourth, it violates the Open Closed Principle (OCP) because it must change whenever new types are added.</a:t>
            </a:r>
          </a:p>
          <a:p>
            <a:endParaRPr lang="en-US" sz="2800" dirty="0"/>
          </a:p>
          <a:p>
            <a:r>
              <a:rPr lang="en-US" dirty="0"/>
              <a:t>The </a:t>
            </a:r>
            <a:r>
              <a:rPr lang="en-US" b="1" dirty="0"/>
              <a:t>Open-Closed Principle</a:t>
            </a:r>
            <a:r>
              <a:rPr lang="en-US" dirty="0"/>
              <a:t> (OCP) states that software entities (</a:t>
            </a:r>
            <a:r>
              <a:rPr lang="en-US" b="1" dirty="0"/>
              <a:t>classes</a:t>
            </a:r>
            <a:r>
              <a:rPr lang="en-US" dirty="0"/>
              <a:t>, modules, methods, etc.) should be open for extension, but closed for modification. In practice, this means creating software entities whose behavior can be changed without the need to edit and recompile the code itself.</a:t>
            </a:r>
            <a:endParaRPr lang="en-US" sz="2800" dirty="0"/>
          </a:p>
        </p:txBody>
      </p:sp>
    </p:spTree>
    <p:extLst>
      <p:ext uri="{BB962C8B-B14F-4D97-AF65-F5344CB8AC3E}">
        <p14:creationId xmlns:p14="http://schemas.microsoft.com/office/powerpoint/2010/main" val="37024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0711-CF2D-480A-AD03-9662AA55D660}"/>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54CDF613-148D-46A5-B851-E10F7A0C9F8B}"/>
              </a:ext>
            </a:extLst>
          </p:cNvPr>
          <p:cNvSpPr>
            <a:spLocks noGrp="1"/>
          </p:cNvSpPr>
          <p:nvPr>
            <p:ph idx="1"/>
          </p:nvPr>
        </p:nvSpPr>
        <p:spPr/>
        <p:txBody>
          <a:bodyPr>
            <a:normAutofit/>
          </a:bodyPr>
          <a:lstStyle/>
          <a:p>
            <a:r>
              <a:rPr lang="en-US" sz="2400" dirty="0"/>
              <a:t>One common way is to bury the switch statement in the basement of an ABSTRACT FACTORY, and never let anyone see it. The factory will use the switch statement to create appropriate instances of the derivatives of Employee, and the various functions, such as </a:t>
            </a:r>
            <a:r>
              <a:rPr lang="en-US" sz="2400" dirty="0" err="1"/>
              <a:t>calculatePay</a:t>
            </a:r>
            <a:r>
              <a:rPr lang="en-US" sz="2400" dirty="0"/>
              <a:t>, </a:t>
            </a:r>
            <a:r>
              <a:rPr lang="en-US" sz="2400" dirty="0" err="1"/>
              <a:t>isPayday</a:t>
            </a:r>
            <a:r>
              <a:rPr lang="en-US" sz="2400" dirty="0"/>
              <a:t>, and </a:t>
            </a:r>
            <a:r>
              <a:rPr lang="en-US" sz="2400" dirty="0" err="1"/>
              <a:t>deliverPay</a:t>
            </a:r>
            <a:r>
              <a:rPr lang="en-US" sz="2400" dirty="0"/>
              <a:t>, will be dispatched polymorphically through the Employee interface.</a:t>
            </a:r>
          </a:p>
          <a:p>
            <a:r>
              <a:rPr lang="en-US" sz="2400" dirty="0"/>
              <a:t>My general rule for switch statements is that they can be tolerated if they appear only once, are used to create polymorphic objects, and are hidden behind an inheritance</a:t>
            </a:r>
          </a:p>
        </p:txBody>
      </p:sp>
    </p:spTree>
    <p:extLst>
      <p:ext uri="{BB962C8B-B14F-4D97-AF65-F5344CB8AC3E}">
        <p14:creationId xmlns:p14="http://schemas.microsoft.com/office/powerpoint/2010/main" val="1771471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497E1E-5752-4CEF-8F0C-8B4B69668269}"/>
              </a:ext>
            </a:extLst>
          </p:cNvPr>
          <p:cNvPicPr>
            <a:picLocks noChangeAspect="1"/>
          </p:cNvPicPr>
          <p:nvPr/>
        </p:nvPicPr>
        <p:blipFill>
          <a:blip r:embed="rId2"/>
          <a:stretch>
            <a:fillRect/>
          </a:stretch>
        </p:blipFill>
        <p:spPr>
          <a:xfrm>
            <a:off x="1258826" y="176373"/>
            <a:ext cx="9896853" cy="65052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85562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1FCD-1FA0-48B6-8FC4-581E8717C0B1}"/>
              </a:ext>
            </a:extLst>
          </p:cNvPr>
          <p:cNvSpPr>
            <a:spLocks noGrp="1"/>
          </p:cNvSpPr>
          <p:nvPr>
            <p:ph type="title"/>
          </p:nvPr>
        </p:nvSpPr>
        <p:spPr/>
        <p:txBody>
          <a:bodyPr/>
          <a:lstStyle/>
          <a:p>
            <a:r>
              <a:rPr lang="en-US" dirty="0"/>
              <a:t>Use Descriptive Names</a:t>
            </a:r>
          </a:p>
        </p:txBody>
      </p:sp>
      <p:sp>
        <p:nvSpPr>
          <p:cNvPr id="3" name="Content Placeholder 2">
            <a:extLst>
              <a:ext uri="{FF2B5EF4-FFF2-40B4-BE49-F238E27FC236}">
                <a16:creationId xmlns:a16="http://schemas.microsoft.com/office/drawing/2014/main" id="{715B88EA-1948-484A-AEAC-602ED6A8D019}"/>
              </a:ext>
            </a:extLst>
          </p:cNvPr>
          <p:cNvSpPr>
            <a:spLocks noGrp="1"/>
          </p:cNvSpPr>
          <p:nvPr>
            <p:ph idx="1"/>
          </p:nvPr>
        </p:nvSpPr>
        <p:spPr/>
        <p:txBody>
          <a:bodyPr>
            <a:normAutofit/>
          </a:bodyPr>
          <a:lstStyle/>
          <a:p>
            <a:r>
              <a:rPr lang="en-US" sz="2800" dirty="0"/>
              <a:t>Don’t be afraid to make a name long. A long descriptive name is better than a short</a:t>
            </a:r>
            <a:endParaRPr lang="fa-IR" sz="2800" dirty="0"/>
          </a:p>
          <a:p>
            <a:pPr marL="45720" indent="0">
              <a:buNone/>
            </a:pPr>
            <a:endParaRPr lang="en-US" sz="2800" dirty="0"/>
          </a:p>
          <a:p>
            <a:r>
              <a:rPr lang="en-US" sz="2800" dirty="0"/>
              <a:t> A long descriptive name is better than a long descriptive comment</a:t>
            </a:r>
          </a:p>
        </p:txBody>
      </p:sp>
    </p:spTree>
    <p:extLst>
      <p:ext uri="{BB962C8B-B14F-4D97-AF65-F5344CB8AC3E}">
        <p14:creationId xmlns:p14="http://schemas.microsoft.com/office/powerpoint/2010/main" val="348774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9D2B-8756-4FA6-85F8-5682FA19C676}"/>
              </a:ext>
            </a:extLst>
          </p:cNvPr>
          <p:cNvSpPr>
            <a:spLocks noGrp="1"/>
          </p:cNvSpPr>
          <p:nvPr>
            <p:ph type="title"/>
          </p:nvPr>
        </p:nvSpPr>
        <p:spPr/>
        <p:txBody>
          <a:bodyPr/>
          <a:lstStyle/>
          <a:p>
            <a:r>
              <a:rPr lang="en-US" dirty="0"/>
              <a:t>Function Arguments</a:t>
            </a:r>
          </a:p>
        </p:txBody>
      </p:sp>
      <p:sp>
        <p:nvSpPr>
          <p:cNvPr id="3" name="Content Placeholder 2">
            <a:extLst>
              <a:ext uri="{FF2B5EF4-FFF2-40B4-BE49-F238E27FC236}">
                <a16:creationId xmlns:a16="http://schemas.microsoft.com/office/drawing/2014/main" id="{C4041753-7C63-41F9-9A8B-3C997294C86F}"/>
              </a:ext>
            </a:extLst>
          </p:cNvPr>
          <p:cNvSpPr>
            <a:spLocks noGrp="1"/>
          </p:cNvSpPr>
          <p:nvPr>
            <p:ph idx="1"/>
          </p:nvPr>
        </p:nvSpPr>
        <p:spPr/>
        <p:txBody>
          <a:bodyPr>
            <a:normAutofit/>
          </a:bodyPr>
          <a:lstStyle/>
          <a:p>
            <a:r>
              <a:rPr lang="en-US" dirty="0"/>
              <a:t>The ideal number of arguments for a function is zero (niladic). Next comes one (monadic), followed closely by two (dyadic). Three arguments (triadic) should be avoided where possible. More than three (polyadic) requires very special justiﬁcation—and then shouldn’t be used anyway.</a:t>
            </a:r>
          </a:p>
          <a:p>
            <a:r>
              <a:rPr lang="en-US" dirty="0"/>
              <a:t> The </a:t>
            </a:r>
            <a:r>
              <a:rPr lang="en-US" b="1" dirty="0"/>
              <a:t>argument is at a different level of abstraction</a:t>
            </a:r>
            <a:r>
              <a:rPr lang="en-US" dirty="0"/>
              <a:t> than the function name and forces you to know a detail.</a:t>
            </a:r>
          </a:p>
          <a:p>
            <a:r>
              <a:rPr lang="en-US" dirty="0"/>
              <a:t>Arguments are even harder from a </a:t>
            </a:r>
            <a:r>
              <a:rPr lang="en-US" b="1" dirty="0"/>
              <a:t>testing point of view</a:t>
            </a:r>
            <a:r>
              <a:rPr lang="en-US" dirty="0"/>
              <a:t>. Imagine the difﬁculty of writing all the test cases to ensure that all the various combinations of arguments work properly.</a:t>
            </a:r>
          </a:p>
        </p:txBody>
      </p:sp>
    </p:spTree>
    <p:extLst>
      <p:ext uri="{BB962C8B-B14F-4D97-AF65-F5344CB8AC3E}">
        <p14:creationId xmlns:p14="http://schemas.microsoft.com/office/powerpoint/2010/main" val="182202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F800-8408-4DC0-B28C-DB84FAB0A76D}"/>
              </a:ext>
            </a:extLst>
          </p:cNvPr>
          <p:cNvSpPr>
            <a:spLocks noGrp="1"/>
          </p:cNvSpPr>
          <p:nvPr>
            <p:ph type="title"/>
          </p:nvPr>
        </p:nvSpPr>
        <p:spPr/>
        <p:txBody>
          <a:bodyPr/>
          <a:lstStyle/>
          <a:p>
            <a:r>
              <a:rPr lang="en-US" dirty="0"/>
              <a:t>Common Monadic Forms</a:t>
            </a:r>
          </a:p>
        </p:txBody>
      </p:sp>
      <p:sp>
        <p:nvSpPr>
          <p:cNvPr id="3" name="Content Placeholder 2">
            <a:extLst>
              <a:ext uri="{FF2B5EF4-FFF2-40B4-BE49-F238E27FC236}">
                <a16:creationId xmlns:a16="http://schemas.microsoft.com/office/drawing/2014/main" id="{B9B876B0-E517-4BC5-AA07-90116093673E}"/>
              </a:ext>
            </a:extLst>
          </p:cNvPr>
          <p:cNvSpPr>
            <a:spLocks noGrp="1"/>
          </p:cNvSpPr>
          <p:nvPr>
            <p:ph idx="1"/>
          </p:nvPr>
        </p:nvSpPr>
        <p:spPr/>
        <p:txBody>
          <a:bodyPr/>
          <a:lstStyle/>
          <a:p>
            <a:r>
              <a:rPr lang="en-US" dirty="0"/>
              <a:t>There are two </a:t>
            </a:r>
            <a:r>
              <a:rPr lang="en-US" b="1" dirty="0"/>
              <a:t>very common reasons</a:t>
            </a:r>
            <a:r>
              <a:rPr lang="en-US" dirty="0"/>
              <a:t> to pass a single argument into a function. </a:t>
            </a:r>
          </a:p>
          <a:p>
            <a:r>
              <a:rPr lang="en-US" dirty="0"/>
              <a:t>You may be </a:t>
            </a:r>
            <a:r>
              <a:rPr lang="en-US" b="1" dirty="0"/>
              <a:t>asking a question </a:t>
            </a:r>
            <a:r>
              <a:rPr lang="en-US" dirty="0"/>
              <a:t>about that argument, as in</a:t>
            </a:r>
            <a:r>
              <a:rPr lang="en-US" b="1" dirty="0"/>
              <a:t> </a:t>
            </a:r>
          </a:p>
          <a:p>
            <a:pPr marL="45720" indent="0" algn="ctr">
              <a:buNone/>
            </a:pPr>
            <a:r>
              <a:rPr lang="en-US" b="1" dirty="0" err="1"/>
              <a:t>boolean</a:t>
            </a:r>
            <a:r>
              <a:rPr lang="en-US" b="1" dirty="0"/>
              <a:t> </a:t>
            </a:r>
            <a:r>
              <a:rPr lang="en-US" b="1" dirty="0" err="1"/>
              <a:t>fileExists</a:t>
            </a:r>
            <a:r>
              <a:rPr lang="en-US" b="1" dirty="0"/>
              <a:t>(“</a:t>
            </a:r>
            <a:r>
              <a:rPr lang="en-US" b="1" dirty="0" err="1"/>
              <a:t>MyFile</a:t>
            </a:r>
            <a:r>
              <a:rPr lang="en-US" b="1" dirty="0"/>
              <a:t>”). </a:t>
            </a:r>
          </a:p>
          <a:p>
            <a:r>
              <a:rPr lang="en-US" dirty="0"/>
              <a:t>Or you may be </a:t>
            </a:r>
            <a:r>
              <a:rPr lang="en-US" b="1" dirty="0"/>
              <a:t>operating</a:t>
            </a:r>
            <a:r>
              <a:rPr lang="en-US" dirty="0"/>
              <a:t> on that argument, transforming it into something else and returning it.</a:t>
            </a:r>
            <a:endParaRPr lang="fa-IR" dirty="0"/>
          </a:p>
          <a:p>
            <a:pPr marL="45720" indent="0" algn="ctr">
              <a:buNone/>
            </a:pPr>
            <a:r>
              <a:rPr lang="en-US" b="1" dirty="0" err="1"/>
              <a:t>InputStream</a:t>
            </a:r>
            <a:r>
              <a:rPr lang="en-US" b="1" dirty="0"/>
              <a:t> </a:t>
            </a:r>
            <a:r>
              <a:rPr lang="en-US" b="1" dirty="0" err="1"/>
              <a:t>fileOpen</a:t>
            </a:r>
            <a:r>
              <a:rPr lang="en-US" b="1" dirty="0"/>
              <a:t>(“</a:t>
            </a:r>
            <a:r>
              <a:rPr lang="en-US" b="1" dirty="0" err="1"/>
              <a:t>MyFile</a:t>
            </a:r>
            <a:r>
              <a:rPr lang="en-US" b="1" dirty="0"/>
              <a:t>”) </a:t>
            </a:r>
            <a:endParaRPr lang="fa-IR" b="1" dirty="0"/>
          </a:p>
          <a:p>
            <a:r>
              <a:rPr lang="en-US" dirty="0"/>
              <a:t>If a function is going to transform its input argument, the transformation should appear as the </a:t>
            </a:r>
            <a:r>
              <a:rPr lang="en-US" b="1" dirty="0"/>
              <a:t>return value</a:t>
            </a:r>
            <a:r>
              <a:rPr lang="en-US" dirty="0"/>
              <a:t>.</a:t>
            </a:r>
          </a:p>
        </p:txBody>
      </p:sp>
    </p:spTree>
    <p:extLst>
      <p:ext uri="{BB962C8B-B14F-4D97-AF65-F5344CB8AC3E}">
        <p14:creationId xmlns:p14="http://schemas.microsoft.com/office/powerpoint/2010/main" val="1777506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FA6A-DD70-4CA3-910E-71D824994C02}"/>
              </a:ext>
            </a:extLst>
          </p:cNvPr>
          <p:cNvSpPr>
            <a:spLocks noGrp="1"/>
          </p:cNvSpPr>
          <p:nvPr>
            <p:ph type="title"/>
          </p:nvPr>
        </p:nvSpPr>
        <p:spPr/>
        <p:txBody>
          <a:bodyPr/>
          <a:lstStyle/>
          <a:p>
            <a:r>
              <a:rPr lang="en-US" dirty="0"/>
              <a:t>Flag Arguments</a:t>
            </a:r>
          </a:p>
        </p:txBody>
      </p:sp>
      <p:sp>
        <p:nvSpPr>
          <p:cNvPr id="3" name="Content Placeholder 2">
            <a:extLst>
              <a:ext uri="{FF2B5EF4-FFF2-40B4-BE49-F238E27FC236}">
                <a16:creationId xmlns:a16="http://schemas.microsoft.com/office/drawing/2014/main" id="{F6151867-0873-4C53-9ECC-CCB4093AE08F}"/>
              </a:ext>
            </a:extLst>
          </p:cNvPr>
          <p:cNvSpPr>
            <a:spLocks noGrp="1"/>
          </p:cNvSpPr>
          <p:nvPr>
            <p:ph idx="1"/>
          </p:nvPr>
        </p:nvSpPr>
        <p:spPr>
          <a:xfrm>
            <a:off x="1159564" y="2209800"/>
            <a:ext cx="9872871" cy="4038600"/>
          </a:xfrm>
        </p:spPr>
        <p:txBody>
          <a:bodyPr/>
          <a:lstStyle/>
          <a:p>
            <a:r>
              <a:rPr lang="en-US" sz="2800" dirty="0"/>
              <a:t>Flag arguments are ugly. Passing a </a:t>
            </a:r>
            <a:r>
              <a:rPr lang="en-US" sz="2800" dirty="0" err="1"/>
              <a:t>boolean</a:t>
            </a:r>
            <a:r>
              <a:rPr lang="en-US" sz="2800" dirty="0"/>
              <a:t> into a function is a truly terrible practice. It immediately complicates the signature of the method, loudly proclaiming that this function does more than one thing. It does one thing if the ﬂag is true and another if the ﬂag is false!</a:t>
            </a:r>
            <a:endParaRPr lang="fa-IR" sz="2800" dirty="0"/>
          </a:p>
          <a:p>
            <a:r>
              <a:rPr lang="en-US" sz="2800" dirty="0"/>
              <a:t>We should have split the function into two</a:t>
            </a:r>
            <a:endParaRPr lang="fa-IR" sz="2800" dirty="0"/>
          </a:p>
          <a:p>
            <a:endParaRPr lang="en-US" sz="2800" dirty="0"/>
          </a:p>
          <a:p>
            <a:endParaRPr lang="en-US" dirty="0"/>
          </a:p>
        </p:txBody>
      </p:sp>
    </p:spTree>
    <p:extLst>
      <p:ext uri="{BB962C8B-B14F-4D97-AF65-F5344CB8AC3E}">
        <p14:creationId xmlns:p14="http://schemas.microsoft.com/office/powerpoint/2010/main" val="408949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65D89-8337-4B52-A75B-3758B9914837}"/>
              </a:ext>
            </a:extLst>
          </p:cNvPr>
          <p:cNvSpPr>
            <a:spLocks noGrp="1"/>
          </p:cNvSpPr>
          <p:nvPr>
            <p:ph idx="1"/>
          </p:nvPr>
        </p:nvSpPr>
        <p:spPr>
          <a:xfrm>
            <a:off x="1176129" y="2118360"/>
            <a:ext cx="9872871" cy="4038600"/>
          </a:xfrm>
        </p:spPr>
        <p:txBody>
          <a:bodyPr>
            <a:normAutofit/>
          </a:bodyPr>
          <a:lstStyle/>
          <a:p>
            <a:pPr marL="0" indent="0" algn="ctr">
              <a:buNone/>
            </a:pPr>
            <a:r>
              <a:rPr lang="en-US" sz="3600" dirty="0"/>
              <a:t>The ﬁrst rule of functions is that they should be </a:t>
            </a:r>
            <a:r>
              <a:rPr lang="en-US" sz="3600" b="1" dirty="0"/>
              <a:t>small</a:t>
            </a:r>
            <a:r>
              <a:rPr lang="en-US" sz="3600" dirty="0"/>
              <a:t>. </a:t>
            </a:r>
          </a:p>
          <a:p>
            <a:pPr marL="0" indent="0" algn="ctr">
              <a:buNone/>
            </a:pPr>
            <a:endParaRPr lang="en-US" sz="3600" dirty="0"/>
          </a:p>
          <a:p>
            <a:pPr marL="0" indent="0" algn="ctr">
              <a:buNone/>
            </a:pPr>
            <a:r>
              <a:rPr lang="en-US" sz="3600" dirty="0"/>
              <a:t>The second rule of functions is that they should be </a:t>
            </a:r>
            <a:r>
              <a:rPr lang="en-US" sz="3600" b="1" dirty="0"/>
              <a:t>smaller than that</a:t>
            </a:r>
            <a:r>
              <a:rPr lang="en-US" sz="3600" dirty="0"/>
              <a:t>. </a:t>
            </a:r>
          </a:p>
        </p:txBody>
      </p:sp>
      <p:sp>
        <p:nvSpPr>
          <p:cNvPr id="5" name="Title 1">
            <a:extLst>
              <a:ext uri="{FF2B5EF4-FFF2-40B4-BE49-F238E27FC236}">
                <a16:creationId xmlns:a16="http://schemas.microsoft.com/office/drawing/2014/main" id="{1CB923F0-20B0-43E2-807D-89A99194BBE9}"/>
              </a:ext>
            </a:extLst>
          </p:cNvPr>
          <p:cNvSpPr txBox="1">
            <a:spLocks/>
          </p:cNvSpPr>
          <p:nvPr/>
        </p:nvSpPr>
        <p:spPr>
          <a:xfrm>
            <a:off x="1176129" y="70104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n w="0"/>
                <a:effectLst>
                  <a:outerShdw blurRad="38100" dist="19050" dir="2700000" algn="tl" rotWithShape="0">
                    <a:schemeClr val="dk1">
                      <a:alpha val="40000"/>
                    </a:schemeClr>
                  </a:outerShdw>
                </a:effectLst>
              </a:rPr>
              <a:t>Small!</a:t>
            </a:r>
            <a:endParaRPr lang="en-US" dirty="0"/>
          </a:p>
        </p:txBody>
      </p:sp>
    </p:spTree>
    <p:extLst>
      <p:ext uri="{BB962C8B-B14F-4D97-AF65-F5344CB8AC3E}">
        <p14:creationId xmlns:p14="http://schemas.microsoft.com/office/powerpoint/2010/main" val="1669225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A392-1AF5-4916-9594-E37E75144E69}"/>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82F8CB4D-CE4C-4895-8109-31106D88783D}"/>
              </a:ext>
            </a:extLst>
          </p:cNvPr>
          <p:cNvPicPr>
            <a:picLocks noChangeAspect="1"/>
          </p:cNvPicPr>
          <p:nvPr/>
        </p:nvPicPr>
        <p:blipFill>
          <a:blip r:embed="rId2"/>
          <a:stretch>
            <a:fillRect/>
          </a:stretch>
        </p:blipFill>
        <p:spPr>
          <a:xfrm>
            <a:off x="748539" y="1965960"/>
            <a:ext cx="10664441" cy="3950310"/>
          </a:xfrm>
          <a:prstGeom prst="rect">
            <a:avLst/>
          </a:prstGeom>
        </p:spPr>
      </p:pic>
    </p:spTree>
    <p:extLst>
      <p:ext uri="{BB962C8B-B14F-4D97-AF65-F5344CB8AC3E}">
        <p14:creationId xmlns:p14="http://schemas.microsoft.com/office/powerpoint/2010/main" val="2156942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0322-EFB6-4897-8001-B71B0DA27DE8}"/>
              </a:ext>
            </a:extLst>
          </p:cNvPr>
          <p:cNvSpPr>
            <a:spLocks noGrp="1"/>
          </p:cNvSpPr>
          <p:nvPr>
            <p:ph type="title"/>
          </p:nvPr>
        </p:nvSpPr>
        <p:spPr>
          <a:xfrm>
            <a:off x="1158240" y="342314"/>
            <a:ext cx="9875520" cy="1356360"/>
          </a:xfrm>
        </p:spPr>
        <p:txBody>
          <a:bodyPr/>
          <a:lstStyle/>
          <a:p>
            <a:r>
              <a:rPr lang="en-US" dirty="0"/>
              <a:t>Dyadic Functions</a:t>
            </a:r>
          </a:p>
        </p:txBody>
      </p:sp>
      <p:sp>
        <p:nvSpPr>
          <p:cNvPr id="3" name="Content Placeholder 2">
            <a:extLst>
              <a:ext uri="{FF2B5EF4-FFF2-40B4-BE49-F238E27FC236}">
                <a16:creationId xmlns:a16="http://schemas.microsoft.com/office/drawing/2014/main" id="{5019812A-577A-439A-9738-EB287ECEDA21}"/>
              </a:ext>
            </a:extLst>
          </p:cNvPr>
          <p:cNvSpPr>
            <a:spLocks noGrp="1"/>
          </p:cNvSpPr>
          <p:nvPr>
            <p:ph idx="1"/>
          </p:nvPr>
        </p:nvSpPr>
        <p:spPr>
          <a:xfrm>
            <a:off x="949873" y="1698674"/>
            <a:ext cx="10698176" cy="4400843"/>
          </a:xfrm>
        </p:spPr>
        <p:txBody>
          <a:bodyPr>
            <a:noAutofit/>
          </a:bodyPr>
          <a:lstStyle/>
          <a:p>
            <a:pPr marL="0" indent="0">
              <a:buNone/>
            </a:pPr>
            <a:r>
              <a:rPr lang="en-US" sz="2400" dirty="0"/>
              <a:t>A function with two arguments is harder to understand than a monadic function.</a:t>
            </a:r>
          </a:p>
          <a:p>
            <a:pPr marL="0" indent="0">
              <a:buNone/>
            </a:pPr>
            <a:r>
              <a:rPr lang="en-US" sz="2400" dirty="0"/>
              <a:t> For example, </a:t>
            </a:r>
            <a:r>
              <a:rPr lang="en-US" sz="2400" b="1" u="sng" dirty="0"/>
              <a:t>ReserveSeat (pilgrimId) </a:t>
            </a:r>
            <a:r>
              <a:rPr lang="en-US" sz="2400" dirty="0"/>
              <a:t>is easier to understand than </a:t>
            </a:r>
          </a:p>
          <a:p>
            <a:pPr marL="0" indent="0">
              <a:buNone/>
            </a:pPr>
            <a:r>
              <a:rPr lang="en-US" sz="2400" b="1" u="sng" dirty="0"/>
              <a:t>ReserveSeat (package, pilgrimId).</a:t>
            </a:r>
          </a:p>
          <a:p>
            <a:pPr marL="0" indent="0">
              <a:buNone/>
            </a:pPr>
            <a:r>
              <a:rPr lang="en-US" sz="2400" dirty="0"/>
              <a:t>There are times, of course, where two arguments are appropriate. For example,</a:t>
            </a:r>
            <a:r>
              <a:rPr lang="fa-IR" sz="2400" dirty="0"/>
              <a:t> </a:t>
            </a:r>
            <a:r>
              <a:rPr lang="en-US" sz="2400" b="1" dirty="0"/>
              <a:t>Point p = new Point(0,0); </a:t>
            </a:r>
            <a:r>
              <a:rPr lang="en-US" sz="2400" dirty="0"/>
              <a:t>is perfectly reasonable. Indeed, we’d be very surprised to see new Point(0). However, </a:t>
            </a:r>
            <a:r>
              <a:rPr lang="en-US" sz="2400" b="1" dirty="0"/>
              <a:t>the two arguments in this case</a:t>
            </a:r>
            <a:r>
              <a:rPr lang="fa-IR" sz="2400" b="1" dirty="0"/>
              <a:t> </a:t>
            </a:r>
            <a:r>
              <a:rPr lang="en-US" sz="2400" b="1" dirty="0"/>
              <a:t>are</a:t>
            </a:r>
            <a:r>
              <a:rPr lang="fa-IR" sz="2400" b="1" dirty="0"/>
              <a:t> </a:t>
            </a:r>
            <a:r>
              <a:rPr lang="en-US" sz="2400" b="1" dirty="0"/>
              <a:t>ordered components of a single</a:t>
            </a:r>
            <a:r>
              <a:rPr lang="fa-IR" sz="2400" b="1" dirty="0"/>
              <a:t> </a:t>
            </a:r>
            <a:r>
              <a:rPr lang="en-US" sz="2400" b="1" dirty="0"/>
              <a:t>value!</a:t>
            </a:r>
          </a:p>
          <a:p>
            <a:pPr marL="0" indent="0">
              <a:buNone/>
            </a:pPr>
            <a:r>
              <a:rPr lang="en-US" sz="2400" dirty="0"/>
              <a:t>Whereas </a:t>
            </a:r>
            <a:r>
              <a:rPr lang="en-US" sz="2400" b="1" dirty="0"/>
              <a:t>package</a:t>
            </a:r>
            <a:r>
              <a:rPr lang="en-US" sz="2400" dirty="0"/>
              <a:t> and</a:t>
            </a:r>
            <a:r>
              <a:rPr lang="fa-IR" sz="2400" dirty="0"/>
              <a:t> </a:t>
            </a:r>
            <a:r>
              <a:rPr lang="en-US" sz="2400" b="1" dirty="0"/>
              <a:t>pilgrimId</a:t>
            </a:r>
            <a:r>
              <a:rPr lang="en-US" sz="2400" dirty="0"/>
              <a:t> have neither a natural cohesion, nor a natural ordering.</a:t>
            </a:r>
          </a:p>
        </p:txBody>
      </p:sp>
    </p:spTree>
    <p:extLst>
      <p:ext uri="{BB962C8B-B14F-4D97-AF65-F5344CB8AC3E}">
        <p14:creationId xmlns:p14="http://schemas.microsoft.com/office/powerpoint/2010/main" val="794897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77BC-46C9-4A47-97E1-226ED1167DDA}"/>
              </a:ext>
            </a:extLst>
          </p:cNvPr>
          <p:cNvSpPr>
            <a:spLocks noGrp="1"/>
          </p:cNvSpPr>
          <p:nvPr>
            <p:ph type="title"/>
          </p:nvPr>
        </p:nvSpPr>
        <p:spPr>
          <a:xfrm>
            <a:off x="1140351" y="196809"/>
            <a:ext cx="9875520" cy="1356360"/>
          </a:xfrm>
        </p:spPr>
        <p:txBody>
          <a:bodyPr/>
          <a:lstStyle/>
          <a:p>
            <a:r>
              <a:rPr lang="en-US" dirty="0"/>
              <a:t>Solution?!</a:t>
            </a:r>
          </a:p>
        </p:txBody>
      </p:sp>
      <p:sp>
        <p:nvSpPr>
          <p:cNvPr id="3" name="Content Placeholder 2">
            <a:extLst>
              <a:ext uri="{FF2B5EF4-FFF2-40B4-BE49-F238E27FC236}">
                <a16:creationId xmlns:a16="http://schemas.microsoft.com/office/drawing/2014/main" id="{FE379050-1B0B-4E60-A667-4F71F750CB93}"/>
              </a:ext>
            </a:extLst>
          </p:cNvPr>
          <p:cNvSpPr>
            <a:spLocks noGrp="1"/>
          </p:cNvSpPr>
          <p:nvPr>
            <p:ph idx="1"/>
          </p:nvPr>
        </p:nvSpPr>
        <p:spPr>
          <a:xfrm>
            <a:off x="1140351" y="1239936"/>
            <a:ext cx="9872871" cy="4560277"/>
          </a:xfrm>
        </p:spPr>
        <p:txBody>
          <a:bodyPr/>
          <a:lstStyle/>
          <a:p>
            <a:pPr marL="342900" indent="-342900"/>
            <a:r>
              <a:rPr lang="en-US" sz="2400" dirty="0"/>
              <a:t>For example, you might make the </a:t>
            </a:r>
            <a:r>
              <a:rPr lang="en-US" sz="2400" b="1" u="sng" dirty="0"/>
              <a:t>ReserveSeat</a:t>
            </a:r>
            <a:r>
              <a:rPr lang="en-US" sz="2400" dirty="0"/>
              <a:t> method a member of </a:t>
            </a:r>
            <a:r>
              <a:rPr lang="en-US" sz="2400" b="1" u="sng" dirty="0"/>
              <a:t>Package</a:t>
            </a:r>
            <a:r>
              <a:rPr lang="en-US" sz="2400" dirty="0"/>
              <a:t> so that you can say:</a:t>
            </a:r>
          </a:p>
          <a:p>
            <a:pPr marL="0" indent="0" algn="ctr">
              <a:buNone/>
            </a:pPr>
            <a:endParaRPr lang="en-US" sz="2400" b="1" dirty="0"/>
          </a:p>
          <a:p>
            <a:pPr marL="0" indent="0" algn="ctr">
              <a:buNone/>
            </a:pPr>
            <a:endParaRPr lang="en-US" sz="2400" b="1" dirty="0"/>
          </a:p>
          <a:p>
            <a:pPr marL="342900" indent="-342900"/>
            <a:r>
              <a:rPr lang="en-US" sz="2400" dirty="0"/>
              <a:t>Or you might make the </a:t>
            </a:r>
            <a:r>
              <a:rPr lang="en-US" sz="2400" b="1" u="sng" dirty="0"/>
              <a:t>Package</a:t>
            </a:r>
            <a:r>
              <a:rPr lang="en-US" sz="2400" dirty="0"/>
              <a:t> a </a:t>
            </a:r>
            <a:r>
              <a:rPr lang="en-US" sz="2400" b="1" dirty="0"/>
              <a:t>member variable of the current class</a:t>
            </a:r>
            <a:r>
              <a:rPr lang="en-US" sz="2400" dirty="0"/>
              <a:t> so that you don’t have to pass it. </a:t>
            </a:r>
          </a:p>
          <a:p>
            <a:pPr marL="342900" indent="-342900"/>
            <a:r>
              <a:rPr lang="en-US" sz="2400" dirty="0"/>
              <a:t>Or you might </a:t>
            </a:r>
            <a:r>
              <a:rPr lang="en-US" sz="2400" b="1" dirty="0"/>
              <a:t>extract a new class like </a:t>
            </a:r>
            <a:r>
              <a:rPr lang="en-US" sz="2400" b="1" u="sng" dirty="0" err="1"/>
              <a:t>Reserver</a:t>
            </a:r>
            <a:r>
              <a:rPr lang="en-US" sz="2400" b="1" dirty="0"/>
              <a:t> </a:t>
            </a:r>
            <a:r>
              <a:rPr lang="en-US" sz="2400" dirty="0"/>
              <a:t>that takes the </a:t>
            </a:r>
            <a:r>
              <a:rPr lang="en-US" sz="2400" b="1" dirty="0"/>
              <a:t>package</a:t>
            </a:r>
            <a:r>
              <a:rPr lang="en-US" sz="2400" dirty="0"/>
              <a:t> in its constructor and has a </a:t>
            </a:r>
            <a:r>
              <a:rPr lang="en-US" sz="2400" b="1" dirty="0"/>
              <a:t>Reserve</a:t>
            </a:r>
            <a:r>
              <a:rPr lang="en-US" sz="2400" dirty="0"/>
              <a:t> method.</a:t>
            </a:r>
          </a:p>
        </p:txBody>
      </p:sp>
      <p:pic>
        <p:nvPicPr>
          <p:cNvPr id="7" name="Picture 6">
            <a:extLst>
              <a:ext uri="{FF2B5EF4-FFF2-40B4-BE49-F238E27FC236}">
                <a16:creationId xmlns:a16="http://schemas.microsoft.com/office/drawing/2014/main" id="{D9E0453F-6497-4C99-B5A6-6D5DE8CF8942}"/>
              </a:ext>
            </a:extLst>
          </p:cNvPr>
          <p:cNvPicPr>
            <a:picLocks noChangeAspect="1"/>
          </p:cNvPicPr>
          <p:nvPr/>
        </p:nvPicPr>
        <p:blipFill>
          <a:blip r:embed="rId2"/>
          <a:stretch>
            <a:fillRect/>
          </a:stretch>
        </p:blipFill>
        <p:spPr>
          <a:xfrm>
            <a:off x="3151953" y="2304986"/>
            <a:ext cx="6235071" cy="698758"/>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387CCC3D-46B2-429E-8B79-22EEC539E4B4}"/>
              </a:ext>
            </a:extLst>
          </p:cNvPr>
          <p:cNvPicPr>
            <a:picLocks noChangeAspect="1"/>
          </p:cNvPicPr>
          <p:nvPr/>
        </p:nvPicPr>
        <p:blipFill>
          <a:blip r:embed="rId3"/>
          <a:stretch>
            <a:fillRect/>
          </a:stretch>
        </p:blipFill>
        <p:spPr>
          <a:xfrm>
            <a:off x="480679" y="5317587"/>
            <a:ext cx="11230642" cy="9652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52787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45C27A-B182-4352-9640-3567BD840BFE}"/>
              </a:ext>
            </a:extLst>
          </p:cNvPr>
          <p:cNvPicPr>
            <a:picLocks noChangeAspect="1"/>
          </p:cNvPicPr>
          <p:nvPr/>
        </p:nvPicPr>
        <p:blipFill>
          <a:blip r:embed="rId2"/>
          <a:stretch>
            <a:fillRect/>
          </a:stretch>
        </p:blipFill>
        <p:spPr>
          <a:xfrm>
            <a:off x="495336" y="861964"/>
            <a:ext cx="11201327" cy="2892720"/>
          </a:xfrm>
          <a:prstGeom prst="rect">
            <a:avLst/>
          </a:prstGeom>
          <a:ln>
            <a:noFill/>
          </a:ln>
          <a:effectLst>
            <a:outerShdw blurRad="190500" algn="tl" rotWithShape="0">
              <a:srgbClr val="000000">
                <a:alpha val="70000"/>
              </a:srgbClr>
            </a:outerShdw>
          </a:effectLst>
        </p:spPr>
      </p:pic>
      <p:sp>
        <p:nvSpPr>
          <p:cNvPr id="5" name="Rectangle 4">
            <a:extLst>
              <a:ext uri="{FF2B5EF4-FFF2-40B4-BE49-F238E27FC236}">
                <a16:creationId xmlns:a16="http://schemas.microsoft.com/office/drawing/2014/main" id="{F296A674-A42A-4A12-8541-61F9A9262734}"/>
              </a:ext>
            </a:extLst>
          </p:cNvPr>
          <p:cNvSpPr/>
          <p:nvPr/>
        </p:nvSpPr>
        <p:spPr>
          <a:xfrm>
            <a:off x="759655" y="4676286"/>
            <a:ext cx="10937008" cy="1938992"/>
          </a:xfrm>
          <a:prstGeom prst="rect">
            <a:avLst/>
          </a:prstGeom>
        </p:spPr>
        <p:txBody>
          <a:bodyPr wrap="square">
            <a:spAutoFit/>
          </a:bodyPr>
          <a:lstStyle/>
          <a:p>
            <a:r>
              <a:rPr lang="en-US" sz="2400" dirty="0"/>
              <a:t>Even obvious dyadic functions </a:t>
            </a:r>
            <a:r>
              <a:rPr lang="en-US" sz="2400" b="1" dirty="0"/>
              <a:t>like </a:t>
            </a:r>
            <a:r>
              <a:rPr lang="en-US" sz="2400" b="1" dirty="0" err="1"/>
              <a:t>Assert.Equal</a:t>
            </a:r>
            <a:r>
              <a:rPr lang="en-US" sz="2400" b="1" dirty="0"/>
              <a:t> (expected, actual) </a:t>
            </a:r>
            <a:r>
              <a:rPr lang="en-US" sz="2400" dirty="0"/>
              <a:t>are problematic.</a:t>
            </a:r>
            <a:br>
              <a:rPr lang="en-US" sz="2400" dirty="0"/>
            </a:br>
            <a:r>
              <a:rPr lang="en-US" sz="2400" dirty="0"/>
              <a:t>How many times have you put the actual where the expected should be?</a:t>
            </a:r>
          </a:p>
          <a:p>
            <a:r>
              <a:rPr lang="en-US" sz="2400" dirty="0"/>
              <a:t> The two arguments have no natural ordering. The</a:t>
            </a:r>
            <a:r>
              <a:rPr lang="fa-IR" sz="2400" dirty="0"/>
              <a:t> </a:t>
            </a:r>
            <a:r>
              <a:rPr lang="en-US" sz="2400" dirty="0"/>
              <a:t>expected,</a:t>
            </a:r>
            <a:r>
              <a:rPr lang="fa-IR" sz="2400" dirty="0"/>
              <a:t> </a:t>
            </a:r>
            <a:r>
              <a:rPr lang="en-US" sz="2400" dirty="0"/>
              <a:t>actual ordering is a convention that</a:t>
            </a:r>
            <a:r>
              <a:rPr lang="fa-IR" sz="2400" dirty="0"/>
              <a:t> </a:t>
            </a:r>
            <a:r>
              <a:rPr lang="en-US" sz="2400" dirty="0"/>
              <a:t>requires practice to learn.</a:t>
            </a:r>
            <a:br>
              <a:rPr lang="en-US" sz="2400" dirty="0"/>
            </a:br>
            <a:endParaRPr lang="en-US" sz="2400" dirty="0"/>
          </a:p>
        </p:txBody>
      </p:sp>
    </p:spTree>
    <p:extLst>
      <p:ext uri="{BB962C8B-B14F-4D97-AF65-F5344CB8AC3E}">
        <p14:creationId xmlns:p14="http://schemas.microsoft.com/office/powerpoint/2010/main" val="3692477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574C-C01A-4AB9-B94B-BBAFF2792787}"/>
              </a:ext>
            </a:extLst>
          </p:cNvPr>
          <p:cNvSpPr>
            <a:spLocks noGrp="1"/>
          </p:cNvSpPr>
          <p:nvPr>
            <p:ph type="title"/>
          </p:nvPr>
        </p:nvSpPr>
        <p:spPr/>
        <p:txBody>
          <a:bodyPr/>
          <a:lstStyle/>
          <a:p>
            <a:r>
              <a:rPr lang="en-US" dirty="0"/>
              <a:t>More than 2 arguments?</a:t>
            </a:r>
          </a:p>
        </p:txBody>
      </p:sp>
      <p:sp>
        <p:nvSpPr>
          <p:cNvPr id="3" name="Content Placeholder 2">
            <a:extLst>
              <a:ext uri="{FF2B5EF4-FFF2-40B4-BE49-F238E27FC236}">
                <a16:creationId xmlns:a16="http://schemas.microsoft.com/office/drawing/2014/main" id="{14E65527-5563-429E-809F-EA9DF90CB0F6}"/>
              </a:ext>
            </a:extLst>
          </p:cNvPr>
          <p:cNvSpPr>
            <a:spLocks noGrp="1"/>
          </p:cNvSpPr>
          <p:nvPr>
            <p:ph idx="1"/>
          </p:nvPr>
        </p:nvSpPr>
        <p:spPr>
          <a:xfrm>
            <a:off x="1143000" y="2395024"/>
            <a:ext cx="9872871" cy="4038600"/>
          </a:xfrm>
        </p:spPr>
        <p:txBody>
          <a:bodyPr>
            <a:normAutofit/>
          </a:bodyPr>
          <a:lstStyle/>
          <a:p>
            <a:r>
              <a:rPr lang="en-US" sz="2800" dirty="0"/>
              <a:t>When a function seems to need more than two or three arguments, it is likely that some of</a:t>
            </a:r>
            <a:r>
              <a:rPr lang="fa-IR" sz="2800" dirty="0"/>
              <a:t> </a:t>
            </a:r>
            <a:r>
              <a:rPr lang="en-US" sz="2800" dirty="0"/>
              <a:t>those arguments ought to be wrapped into a class of their own.</a:t>
            </a:r>
          </a:p>
        </p:txBody>
      </p:sp>
      <p:pic>
        <p:nvPicPr>
          <p:cNvPr id="4" name="Picture 3">
            <a:extLst>
              <a:ext uri="{FF2B5EF4-FFF2-40B4-BE49-F238E27FC236}">
                <a16:creationId xmlns:a16="http://schemas.microsoft.com/office/drawing/2014/main" id="{1E608E73-2089-464E-88E0-5E4A73BE188D}"/>
              </a:ext>
            </a:extLst>
          </p:cNvPr>
          <p:cNvPicPr>
            <a:picLocks noChangeAspect="1"/>
          </p:cNvPicPr>
          <p:nvPr/>
        </p:nvPicPr>
        <p:blipFill>
          <a:blip r:embed="rId2"/>
          <a:stretch>
            <a:fillRect/>
          </a:stretch>
        </p:blipFill>
        <p:spPr>
          <a:xfrm>
            <a:off x="822648" y="3899767"/>
            <a:ext cx="10546703" cy="1469623"/>
          </a:xfrm>
          <a:prstGeom prst="rect">
            <a:avLst/>
          </a:prstGeom>
        </p:spPr>
      </p:pic>
    </p:spTree>
    <p:extLst>
      <p:ext uri="{BB962C8B-B14F-4D97-AF65-F5344CB8AC3E}">
        <p14:creationId xmlns:p14="http://schemas.microsoft.com/office/powerpoint/2010/main" val="3598891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0F73-A0C4-4CB1-BF57-9E38A44408B0}"/>
              </a:ext>
            </a:extLst>
          </p:cNvPr>
          <p:cNvSpPr>
            <a:spLocks noGrp="1"/>
          </p:cNvSpPr>
          <p:nvPr>
            <p:ph type="title"/>
          </p:nvPr>
        </p:nvSpPr>
        <p:spPr/>
        <p:txBody>
          <a:bodyPr/>
          <a:lstStyle/>
          <a:p>
            <a:r>
              <a:rPr lang="en-US" dirty="0"/>
              <a:t>Have No Side Effects</a:t>
            </a:r>
          </a:p>
        </p:txBody>
      </p:sp>
      <p:sp>
        <p:nvSpPr>
          <p:cNvPr id="3" name="Content Placeholder 2">
            <a:extLst>
              <a:ext uri="{FF2B5EF4-FFF2-40B4-BE49-F238E27FC236}">
                <a16:creationId xmlns:a16="http://schemas.microsoft.com/office/drawing/2014/main" id="{CFD813C7-976D-4C1F-AF7C-A5BC532F3BC1}"/>
              </a:ext>
            </a:extLst>
          </p:cNvPr>
          <p:cNvSpPr>
            <a:spLocks noGrp="1"/>
          </p:cNvSpPr>
          <p:nvPr>
            <p:ph idx="1"/>
          </p:nvPr>
        </p:nvSpPr>
        <p:spPr>
          <a:xfrm>
            <a:off x="1143000" y="2057400"/>
            <a:ext cx="9126415" cy="4038600"/>
          </a:xfrm>
        </p:spPr>
        <p:txBody>
          <a:bodyPr>
            <a:normAutofit/>
          </a:bodyPr>
          <a:lstStyle/>
          <a:p>
            <a:r>
              <a:rPr lang="en-US" sz="2800" dirty="0"/>
              <a:t> Your function promises to do </a:t>
            </a:r>
            <a:r>
              <a:rPr lang="en-US" sz="2800" b="1" dirty="0"/>
              <a:t>one thing</a:t>
            </a:r>
            <a:r>
              <a:rPr lang="en-US" sz="2800" dirty="0"/>
              <a:t>, but it also does other </a:t>
            </a:r>
            <a:r>
              <a:rPr lang="en-US" sz="2800" b="1" dirty="0"/>
              <a:t>hidden</a:t>
            </a:r>
            <a:r>
              <a:rPr lang="en-US" sz="2800" dirty="0"/>
              <a:t> things and that can lead to an </a:t>
            </a:r>
            <a:r>
              <a:rPr lang="en-US" sz="2800" b="1" dirty="0"/>
              <a:t>unexpected</a:t>
            </a:r>
            <a:r>
              <a:rPr lang="en-US" sz="2800" dirty="0"/>
              <a:t> </a:t>
            </a:r>
            <a:r>
              <a:rPr lang="en-US" sz="2800" b="1" dirty="0"/>
              <a:t>result</a:t>
            </a:r>
            <a:r>
              <a:rPr lang="en-US" sz="2800" dirty="0"/>
              <a:t>.</a:t>
            </a:r>
          </a:p>
        </p:txBody>
      </p:sp>
    </p:spTree>
    <p:extLst>
      <p:ext uri="{BB962C8B-B14F-4D97-AF65-F5344CB8AC3E}">
        <p14:creationId xmlns:p14="http://schemas.microsoft.com/office/powerpoint/2010/main" val="2312677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9782-3BEC-483E-951F-B3273E6FB956}"/>
              </a:ext>
            </a:extLst>
          </p:cNvPr>
          <p:cNvSpPr>
            <a:spLocks noGrp="1"/>
          </p:cNvSpPr>
          <p:nvPr>
            <p:ph type="title"/>
          </p:nvPr>
        </p:nvSpPr>
        <p:spPr>
          <a:xfrm>
            <a:off x="686972" y="0"/>
            <a:ext cx="10818055" cy="1356360"/>
          </a:xfrm>
        </p:spPr>
        <p:txBody>
          <a:bodyPr/>
          <a:lstStyle/>
          <a:p>
            <a:r>
              <a:rPr lang="en-US" dirty="0"/>
              <a:t>What is the “other thing” this function does?!</a:t>
            </a:r>
          </a:p>
        </p:txBody>
      </p:sp>
      <p:pic>
        <p:nvPicPr>
          <p:cNvPr id="5" name="Picture 4">
            <a:extLst>
              <a:ext uri="{FF2B5EF4-FFF2-40B4-BE49-F238E27FC236}">
                <a16:creationId xmlns:a16="http://schemas.microsoft.com/office/drawing/2014/main" id="{55B1E691-94EE-435D-9B72-B2EF30BB84E2}"/>
              </a:ext>
            </a:extLst>
          </p:cNvPr>
          <p:cNvPicPr>
            <a:picLocks noChangeAspect="1"/>
          </p:cNvPicPr>
          <p:nvPr/>
        </p:nvPicPr>
        <p:blipFill>
          <a:blip r:embed="rId3"/>
          <a:stretch>
            <a:fillRect/>
          </a:stretch>
        </p:blipFill>
        <p:spPr>
          <a:xfrm>
            <a:off x="900331" y="926769"/>
            <a:ext cx="10025959" cy="59312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56954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8BBD8EE-D596-427F-8DC3-5A29AA3E443E}"/>
              </a:ext>
            </a:extLst>
          </p:cNvPr>
          <p:cNvPicPr>
            <a:picLocks noGrp="1" noChangeAspect="1"/>
          </p:cNvPicPr>
          <p:nvPr>
            <p:ph idx="1"/>
          </p:nvPr>
        </p:nvPicPr>
        <p:blipFill>
          <a:blip r:embed="rId2"/>
          <a:stretch>
            <a:fillRect/>
          </a:stretch>
        </p:blipFill>
        <p:spPr>
          <a:xfrm>
            <a:off x="333118" y="1179415"/>
            <a:ext cx="11301353" cy="5136979"/>
          </a:xfrm>
          <a:prstGeom prst="rect">
            <a:avLst/>
          </a:prstGeom>
        </p:spPr>
      </p:pic>
    </p:spTree>
    <p:extLst>
      <p:ext uri="{BB962C8B-B14F-4D97-AF65-F5344CB8AC3E}">
        <p14:creationId xmlns:p14="http://schemas.microsoft.com/office/powerpoint/2010/main" val="681598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482F-751F-46F8-B7CC-F0D444F7CACE}"/>
              </a:ext>
            </a:extLst>
          </p:cNvPr>
          <p:cNvSpPr>
            <a:spLocks noGrp="1"/>
          </p:cNvSpPr>
          <p:nvPr>
            <p:ph type="title"/>
          </p:nvPr>
        </p:nvSpPr>
        <p:spPr/>
        <p:txBody>
          <a:bodyPr/>
          <a:lstStyle/>
          <a:p>
            <a:r>
              <a:rPr lang="en-US" dirty="0"/>
              <a:t>Command Query Separation</a:t>
            </a:r>
          </a:p>
        </p:txBody>
      </p:sp>
      <p:sp>
        <p:nvSpPr>
          <p:cNvPr id="3" name="Content Placeholder 2">
            <a:extLst>
              <a:ext uri="{FF2B5EF4-FFF2-40B4-BE49-F238E27FC236}">
                <a16:creationId xmlns:a16="http://schemas.microsoft.com/office/drawing/2014/main" id="{C926C34F-B1FE-4B00-9CF0-1397A9C7B51F}"/>
              </a:ext>
            </a:extLst>
          </p:cNvPr>
          <p:cNvSpPr>
            <a:spLocks noGrp="1"/>
          </p:cNvSpPr>
          <p:nvPr>
            <p:ph idx="1"/>
          </p:nvPr>
        </p:nvSpPr>
        <p:spPr>
          <a:xfrm>
            <a:off x="1016391" y="1786597"/>
            <a:ext cx="9872871" cy="1642403"/>
          </a:xfrm>
        </p:spPr>
        <p:txBody>
          <a:bodyPr>
            <a:normAutofit/>
          </a:bodyPr>
          <a:lstStyle/>
          <a:p>
            <a:r>
              <a:rPr lang="en-US" dirty="0"/>
              <a:t>Functions should either do something or answer something, but not both. </a:t>
            </a:r>
          </a:p>
          <a:p>
            <a:r>
              <a:rPr lang="en-US" dirty="0"/>
              <a:t>Either your</a:t>
            </a:r>
            <a:r>
              <a:rPr lang="fa-IR" dirty="0"/>
              <a:t> </a:t>
            </a:r>
            <a:r>
              <a:rPr lang="en-US" dirty="0"/>
              <a:t>function should </a:t>
            </a:r>
            <a:r>
              <a:rPr lang="en-US" b="1" dirty="0"/>
              <a:t>change the state of an object</a:t>
            </a:r>
            <a:r>
              <a:rPr lang="en-US" dirty="0"/>
              <a:t>, or it should </a:t>
            </a:r>
            <a:r>
              <a:rPr lang="en-US" b="1" dirty="0"/>
              <a:t>return some information</a:t>
            </a:r>
            <a:r>
              <a:rPr lang="en-US" dirty="0"/>
              <a:t> about</a:t>
            </a:r>
            <a:r>
              <a:rPr lang="fa-IR" dirty="0"/>
              <a:t> </a:t>
            </a:r>
            <a:r>
              <a:rPr lang="en-US" dirty="0"/>
              <a:t>that object. Doing both often leads to confusion. </a:t>
            </a:r>
          </a:p>
        </p:txBody>
      </p:sp>
      <p:pic>
        <p:nvPicPr>
          <p:cNvPr id="4" name="Picture 3">
            <a:extLst>
              <a:ext uri="{FF2B5EF4-FFF2-40B4-BE49-F238E27FC236}">
                <a16:creationId xmlns:a16="http://schemas.microsoft.com/office/drawing/2014/main" id="{062BED66-8C47-4B9B-AD1A-3E39A11BA0F6}"/>
              </a:ext>
            </a:extLst>
          </p:cNvPr>
          <p:cNvPicPr>
            <a:picLocks noChangeAspect="1"/>
          </p:cNvPicPr>
          <p:nvPr/>
        </p:nvPicPr>
        <p:blipFill>
          <a:blip r:embed="rId2"/>
          <a:stretch>
            <a:fillRect/>
          </a:stretch>
        </p:blipFill>
        <p:spPr>
          <a:xfrm>
            <a:off x="1782603" y="3263338"/>
            <a:ext cx="8626794" cy="30440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94474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525F-6F6F-41FD-9129-5B96CB0A9CD0}"/>
              </a:ext>
            </a:extLst>
          </p:cNvPr>
          <p:cNvSpPr>
            <a:spLocks noGrp="1"/>
          </p:cNvSpPr>
          <p:nvPr>
            <p:ph type="title"/>
          </p:nvPr>
        </p:nvSpPr>
        <p:spPr>
          <a:xfrm>
            <a:off x="1142999" y="609600"/>
            <a:ext cx="10350305" cy="1356360"/>
          </a:xfrm>
        </p:spPr>
        <p:txBody>
          <a:bodyPr/>
          <a:lstStyle/>
          <a:p>
            <a:r>
              <a:rPr lang="en-US" dirty="0"/>
              <a:t>Prefer Exceptions to Returning Error Codes</a:t>
            </a:r>
          </a:p>
        </p:txBody>
      </p:sp>
      <p:sp>
        <p:nvSpPr>
          <p:cNvPr id="3" name="Content Placeholder 2">
            <a:extLst>
              <a:ext uri="{FF2B5EF4-FFF2-40B4-BE49-F238E27FC236}">
                <a16:creationId xmlns:a16="http://schemas.microsoft.com/office/drawing/2014/main" id="{D1195B6A-822A-45E1-9020-042E1E2C1B7C}"/>
              </a:ext>
            </a:extLst>
          </p:cNvPr>
          <p:cNvSpPr>
            <a:spLocks noGrp="1"/>
          </p:cNvSpPr>
          <p:nvPr>
            <p:ph idx="1"/>
          </p:nvPr>
        </p:nvSpPr>
        <p:spPr/>
        <p:txBody>
          <a:bodyPr>
            <a:noAutofit/>
          </a:bodyPr>
          <a:lstStyle/>
          <a:p>
            <a:r>
              <a:rPr lang="en-US" sz="2400" dirty="0"/>
              <a:t>Returning error codes from command functions is a subtle </a:t>
            </a:r>
            <a:r>
              <a:rPr lang="en-US" sz="2400" b="1" dirty="0"/>
              <a:t>violation of command query</a:t>
            </a:r>
            <a:r>
              <a:rPr lang="fa-IR" sz="2400" b="1" dirty="0"/>
              <a:t> </a:t>
            </a:r>
            <a:r>
              <a:rPr lang="en-US" sz="2400" b="1" dirty="0"/>
              <a:t>separation</a:t>
            </a:r>
            <a:r>
              <a:rPr lang="en-US" sz="2400" dirty="0"/>
              <a:t>. It promotes commands being used as expressions in the predicates of if statements.</a:t>
            </a:r>
          </a:p>
          <a:p>
            <a:endParaRPr lang="en-US" sz="2400" dirty="0"/>
          </a:p>
          <a:p>
            <a:pPr marL="45720" indent="0" algn="ctr">
              <a:buNone/>
            </a:pPr>
            <a:r>
              <a:rPr lang="en-US" sz="2400" b="1" dirty="0"/>
              <a:t>if (</a:t>
            </a:r>
            <a:r>
              <a:rPr lang="en-US" sz="2400" b="1" dirty="0" err="1"/>
              <a:t>deletePage</a:t>
            </a:r>
            <a:r>
              <a:rPr lang="en-US" sz="2400" b="1" dirty="0"/>
              <a:t>(page) == E_OK)</a:t>
            </a:r>
          </a:p>
          <a:p>
            <a:endParaRPr lang="en-US" sz="2400" dirty="0"/>
          </a:p>
          <a:p>
            <a:r>
              <a:rPr lang="en-US" sz="2400" dirty="0"/>
              <a:t>This leads to deeply nested structures.</a:t>
            </a:r>
            <a:r>
              <a:rPr lang="fa-IR" sz="2400" dirty="0"/>
              <a:t> </a:t>
            </a:r>
            <a:r>
              <a:rPr lang="en-US" sz="2400" dirty="0"/>
              <a:t>When</a:t>
            </a:r>
            <a:r>
              <a:rPr lang="fa-IR" sz="2400" dirty="0"/>
              <a:t> </a:t>
            </a:r>
            <a:r>
              <a:rPr lang="en-US" sz="2400" dirty="0"/>
              <a:t>you</a:t>
            </a:r>
            <a:r>
              <a:rPr lang="fa-IR" sz="2400" dirty="0"/>
              <a:t> </a:t>
            </a:r>
            <a:r>
              <a:rPr lang="en-US" sz="2400" dirty="0"/>
              <a:t>return an</a:t>
            </a:r>
            <a:r>
              <a:rPr lang="fa-IR" sz="2400" dirty="0"/>
              <a:t> </a:t>
            </a:r>
            <a:r>
              <a:rPr lang="en-US" sz="2400" dirty="0"/>
              <a:t>error code,</a:t>
            </a:r>
            <a:r>
              <a:rPr lang="fa-IR" sz="2400" dirty="0"/>
              <a:t> </a:t>
            </a:r>
            <a:r>
              <a:rPr lang="en-US" sz="2400" dirty="0"/>
              <a:t>you create the</a:t>
            </a:r>
            <a:r>
              <a:rPr lang="fa-IR" sz="2400" dirty="0"/>
              <a:t> </a:t>
            </a:r>
            <a:r>
              <a:rPr lang="en-US" sz="2400" dirty="0"/>
              <a:t>problem that the caller must deal</a:t>
            </a:r>
            <a:r>
              <a:rPr lang="fa-IR" sz="2400" dirty="0"/>
              <a:t> </a:t>
            </a:r>
            <a:r>
              <a:rPr lang="en-US" sz="2400" dirty="0"/>
              <a:t>with</a:t>
            </a:r>
            <a:r>
              <a:rPr lang="fa-IR" sz="2400" dirty="0"/>
              <a:t> </a:t>
            </a:r>
            <a:r>
              <a:rPr lang="en-US" sz="2400" dirty="0"/>
              <a:t>the</a:t>
            </a:r>
            <a:r>
              <a:rPr lang="fa-IR" sz="2400" dirty="0"/>
              <a:t> </a:t>
            </a:r>
            <a:r>
              <a:rPr lang="en-US" sz="2400" dirty="0"/>
              <a:t>error</a:t>
            </a:r>
            <a:r>
              <a:rPr lang="fa-IR" sz="2400" dirty="0"/>
              <a:t> </a:t>
            </a:r>
            <a:r>
              <a:rPr lang="en-US" sz="2400" dirty="0"/>
              <a:t>immediately.</a:t>
            </a:r>
          </a:p>
        </p:txBody>
      </p:sp>
    </p:spTree>
    <p:extLst>
      <p:ext uri="{BB962C8B-B14F-4D97-AF65-F5344CB8AC3E}">
        <p14:creationId xmlns:p14="http://schemas.microsoft.com/office/powerpoint/2010/main" val="255949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85D0-E3A1-43E7-9090-09B33FE0C239}"/>
              </a:ext>
            </a:extLst>
          </p:cNvPr>
          <p:cNvSpPr>
            <a:spLocks noGrp="1"/>
          </p:cNvSpPr>
          <p:nvPr>
            <p:ph type="title"/>
          </p:nvPr>
        </p:nvSpPr>
        <p:spPr/>
        <p:txBody>
          <a:bodyPr/>
          <a:lstStyle/>
          <a:p>
            <a:r>
              <a:rPr lang="en-US" dirty="0">
                <a:ln w="0"/>
                <a:effectLst>
                  <a:outerShdw blurRad="38100" dist="19050" dir="2700000" algn="tl" rotWithShape="0">
                    <a:schemeClr val="dk1">
                      <a:alpha val="40000"/>
                    </a:schemeClr>
                  </a:outerShdw>
                </a:effectLst>
              </a:rPr>
              <a:t>Blocks and Indenting</a:t>
            </a:r>
          </a:p>
        </p:txBody>
      </p:sp>
      <p:sp>
        <p:nvSpPr>
          <p:cNvPr id="3" name="Content Placeholder 2">
            <a:extLst>
              <a:ext uri="{FF2B5EF4-FFF2-40B4-BE49-F238E27FC236}">
                <a16:creationId xmlns:a16="http://schemas.microsoft.com/office/drawing/2014/main" id="{2E2208AF-AC5D-40BE-8410-3A17F1D09F31}"/>
              </a:ext>
            </a:extLst>
          </p:cNvPr>
          <p:cNvSpPr>
            <a:spLocks noGrp="1"/>
          </p:cNvSpPr>
          <p:nvPr>
            <p:ph idx="1"/>
          </p:nvPr>
        </p:nvSpPr>
        <p:spPr/>
        <p:txBody>
          <a:bodyPr>
            <a:normAutofit/>
          </a:bodyPr>
          <a:lstStyle/>
          <a:p>
            <a:pPr marL="0" indent="0">
              <a:buNone/>
            </a:pPr>
            <a:r>
              <a:rPr lang="en-US" sz="2800" dirty="0"/>
              <a:t>This implies that the blocks within if statements, else statements, while statements, and so on should be one line long. Probably that line should be a </a:t>
            </a:r>
            <a:r>
              <a:rPr lang="en-US" sz="2800" b="1" dirty="0"/>
              <a:t>function call</a:t>
            </a:r>
            <a:r>
              <a:rPr lang="en-US" sz="2800" dirty="0"/>
              <a:t>.</a:t>
            </a:r>
          </a:p>
          <a:p>
            <a:pPr marL="0" indent="0">
              <a:buNone/>
            </a:pPr>
            <a:r>
              <a:rPr lang="en-US" sz="2800" dirty="0"/>
              <a:t>This also implies that functions should not be large enough to hold </a:t>
            </a:r>
            <a:r>
              <a:rPr lang="en-US" sz="2800" b="1" dirty="0"/>
              <a:t>nested structures</a:t>
            </a:r>
            <a:r>
              <a:rPr lang="en-US" sz="2800" dirty="0"/>
              <a:t>.</a:t>
            </a:r>
          </a:p>
          <a:p>
            <a:pPr marL="0" indent="0">
              <a:buNone/>
            </a:pPr>
            <a:r>
              <a:rPr lang="en-US" sz="2800" dirty="0"/>
              <a:t>Therefore, the indent level of a function should not be greater than one or two.</a:t>
            </a:r>
          </a:p>
        </p:txBody>
      </p:sp>
    </p:spTree>
    <p:extLst>
      <p:ext uri="{BB962C8B-B14F-4D97-AF65-F5344CB8AC3E}">
        <p14:creationId xmlns:p14="http://schemas.microsoft.com/office/powerpoint/2010/main" val="1577610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305135-98E5-4019-861B-488612E6ADCE}"/>
              </a:ext>
            </a:extLst>
          </p:cNvPr>
          <p:cNvPicPr>
            <a:picLocks noChangeAspect="1"/>
          </p:cNvPicPr>
          <p:nvPr/>
        </p:nvPicPr>
        <p:blipFill>
          <a:blip r:embed="rId2"/>
          <a:stretch>
            <a:fillRect/>
          </a:stretch>
        </p:blipFill>
        <p:spPr>
          <a:xfrm>
            <a:off x="1063429" y="232886"/>
            <a:ext cx="9859413" cy="63922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32677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66C7-3ECB-4DF1-9CAF-E5FAEBC8838A}"/>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E82C3E73-6773-49CF-BB6F-08D63F9432EC}"/>
              </a:ext>
            </a:extLst>
          </p:cNvPr>
          <p:cNvSpPr>
            <a:spLocks noGrp="1"/>
          </p:cNvSpPr>
          <p:nvPr>
            <p:ph idx="1"/>
          </p:nvPr>
        </p:nvSpPr>
        <p:spPr>
          <a:xfrm>
            <a:off x="1159564" y="1747911"/>
            <a:ext cx="9872871" cy="4038600"/>
          </a:xfrm>
        </p:spPr>
        <p:txBody>
          <a:bodyPr>
            <a:normAutofit/>
          </a:bodyPr>
          <a:lstStyle/>
          <a:p>
            <a:r>
              <a:rPr lang="en-US" dirty="0"/>
              <a:t>On the other hand, if you use exceptions instead of returned error codes, then the </a:t>
            </a:r>
            <a:r>
              <a:rPr lang="en-US" b="1" dirty="0"/>
              <a:t>error processing code can be separated from the happy path code </a:t>
            </a:r>
            <a:r>
              <a:rPr lang="en-US" dirty="0"/>
              <a:t>and can be simpliﬁed:</a:t>
            </a:r>
          </a:p>
        </p:txBody>
      </p:sp>
      <p:pic>
        <p:nvPicPr>
          <p:cNvPr id="4" name="Picture 3">
            <a:extLst>
              <a:ext uri="{FF2B5EF4-FFF2-40B4-BE49-F238E27FC236}">
                <a16:creationId xmlns:a16="http://schemas.microsoft.com/office/drawing/2014/main" id="{8D698B66-829D-42A7-B435-FD4909C5440C}"/>
              </a:ext>
            </a:extLst>
          </p:cNvPr>
          <p:cNvPicPr>
            <a:picLocks noChangeAspect="1"/>
          </p:cNvPicPr>
          <p:nvPr/>
        </p:nvPicPr>
        <p:blipFill>
          <a:blip r:embed="rId2"/>
          <a:stretch>
            <a:fillRect/>
          </a:stretch>
        </p:blipFill>
        <p:spPr>
          <a:xfrm>
            <a:off x="1403122" y="3205806"/>
            <a:ext cx="9612749" cy="32134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06042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81C3-C8E3-4EEF-BA99-6A309555A12E}"/>
              </a:ext>
            </a:extLst>
          </p:cNvPr>
          <p:cNvSpPr>
            <a:spLocks noGrp="1"/>
          </p:cNvSpPr>
          <p:nvPr>
            <p:ph type="title"/>
          </p:nvPr>
        </p:nvSpPr>
        <p:spPr>
          <a:xfrm>
            <a:off x="1002323" y="147710"/>
            <a:ext cx="9875520" cy="1356360"/>
          </a:xfrm>
        </p:spPr>
        <p:txBody>
          <a:bodyPr/>
          <a:lstStyle/>
          <a:p>
            <a:r>
              <a:rPr lang="en-US" dirty="0"/>
              <a:t>Try-Catch even better than that!</a:t>
            </a:r>
          </a:p>
        </p:txBody>
      </p:sp>
      <p:sp>
        <p:nvSpPr>
          <p:cNvPr id="3" name="Content Placeholder 2">
            <a:extLst>
              <a:ext uri="{FF2B5EF4-FFF2-40B4-BE49-F238E27FC236}">
                <a16:creationId xmlns:a16="http://schemas.microsoft.com/office/drawing/2014/main" id="{8949EB45-D4CE-4EAE-9952-01D3A158FF62}"/>
              </a:ext>
            </a:extLst>
          </p:cNvPr>
          <p:cNvSpPr>
            <a:spLocks noGrp="1"/>
          </p:cNvSpPr>
          <p:nvPr>
            <p:ph idx="1"/>
          </p:nvPr>
        </p:nvSpPr>
        <p:spPr>
          <a:xfrm>
            <a:off x="1159564" y="1409700"/>
            <a:ext cx="9872871" cy="4038600"/>
          </a:xfrm>
        </p:spPr>
        <p:txBody>
          <a:bodyPr/>
          <a:lstStyle/>
          <a:p>
            <a:r>
              <a:rPr lang="en-US" dirty="0"/>
              <a:t>Try/catch blocks are ugly in their own right. They confuse the structure of the code and mix error processing with normal processing. So it is better to extract the bodies of the try and catch blocks out into functions of their own.</a:t>
            </a:r>
          </a:p>
        </p:txBody>
      </p:sp>
      <p:pic>
        <p:nvPicPr>
          <p:cNvPr id="4" name="Picture 3">
            <a:extLst>
              <a:ext uri="{FF2B5EF4-FFF2-40B4-BE49-F238E27FC236}">
                <a16:creationId xmlns:a16="http://schemas.microsoft.com/office/drawing/2014/main" id="{20EB57D4-3410-4853-B53F-E35E9E3094AC}"/>
              </a:ext>
            </a:extLst>
          </p:cNvPr>
          <p:cNvPicPr>
            <a:picLocks noChangeAspect="1"/>
          </p:cNvPicPr>
          <p:nvPr/>
        </p:nvPicPr>
        <p:blipFill>
          <a:blip r:embed="rId2"/>
          <a:stretch>
            <a:fillRect/>
          </a:stretch>
        </p:blipFill>
        <p:spPr>
          <a:xfrm>
            <a:off x="1599128" y="2671690"/>
            <a:ext cx="8681910" cy="4038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21587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C8EC-0E4F-4E72-AD25-9079E73DF3F6}"/>
              </a:ext>
            </a:extLst>
          </p:cNvPr>
          <p:cNvSpPr>
            <a:spLocks noGrp="1"/>
          </p:cNvSpPr>
          <p:nvPr>
            <p:ph type="title"/>
          </p:nvPr>
        </p:nvSpPr>
        <p:spPr/>
        <p:txBody>
          <a:bodyPr/>
          <a:lstStyle/>
          <a:p>
            <a:r>
              <a:rPr lang="en-US" dirty="0"/>
              <a:t>Error Code, good or bad?!</a:t>
            </a:r>
          </a:p>
        </p:txBody>
      </p:sp>
      <p:sp>
        <p:nvSpPr>
          <p:cNvPr id="3" name="Content Placeholder 2">
            <a:extLst>
              <a:ext uri="{FF2B5EF4-FFF2-40B4-BE49-F238E27FC236}">
                <a16:creationId xmlns:a16="http://schemas.microsoft.com/office/drawing/2014/main" id="{630AEB5F-5315-4091-91EC-9475F84B0304}"/>
              </a:ext>
            </a:extLst>
          </p:cNvPr>
          <p:cNvSpPr>
            <a:spLocks noGrp="1"/>
          </p:cNvSpPr>
          <p:nvPr>
            <p:ph idx="1"/>
          </p:nvPr>
        </p:nvSpPr>
        <p:spPr>
          <a:xfrm>
            <a:off x="1143000" y="1920240"/>
            <a:ext cx="9872871" cy="4038600"/>
          </a:xfrm>
        </p:spPr>
        <p:txBody>
          <a:bodyPr/>
          <a:lstStyle/>
          <a:p>
            <a:r>
              <a:rPr lang="en-US" dirty="0"/>
              <a:t>Returning error codes usually implies that there is </a:t>
            </a:r>
            <a:r>
              <a:rPr lang="en-US" b="1" dirty="0"/>
              <a:t>some class or </a:t>
            </a:r>
            <a:r>
              <a:rPr lang="en-US" b="1" dirty="0" err="1"/>
              <a:t>enum</a:t>
            </a:r>
            <a:r>
              <a:rPr lang="en-US" b="1" dirty="0"/>
              <a:t> </a:t>
            </a:r>
            <a:r>
              <a:rPr lang="en-US" dirty="0"/>
              <a:t>in which all the error codes are deﬁned.</a:t>
            </a:r>
          </a:p>
        </p:txBody>
      </p:sp>
      <p:pic>
        <p:nvPicPr>
          <p:cNvPr id="4" name="Picture 3">
            <a:extLst>
              <a:ext uri="{FF2B5EF4-FFF2-40B4-BE49-F238E27FC236}">
                <a16:creationId xmlns:a16="http://schemas.microsoft.com/office/drawing/2014/main" id="{1D9DBB30-FA12-4A40-9DA7-76932E4BB1F2}"/>
              </a:ext>
            </a:extLst>
          </p:cNvPr>
          <p:cNvPicPr>
            <a:picLocks noChangeAspect="1"/>
          </p:cNvPicPr>
          <p:nvPr/>
        </p:nvPicPr>
        <p:blipFill>
          <a:blip r:embed="rId2"/>
          <a:stretch>
            <a:fillRect/>
          </a:stretch>
        </p:blipFill>
        <p:spPr>
          <a:xfrm>
            <a:off x="1143000" y="2968284"/>
            <a:ext cx="6574345" cy="34231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65123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43A8-C307-4D49-92FC-806E4A435FF4}"/>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B0513B5B-C4DC-476A-8E45-F970DBD95A43}"/>
              </a:ext>
            </a:extLst>
          </p:cNvPr>
          <p:cNvSpPr>
            <a:spLocks noGrp="1"/>
          </p:cNvSpPr>
          <p:nvPr>
            <p:ph idx="1"/>
          </p:nvPr>
        </p:nvSpPr>
        <p:spPr>
          <a:xfrm>
            <a:off x="1438422" y="2209800"/>
            <a:ext cx="9070145" cy="4038600"/>
          </a:xfrm>
        </p:spPr>
        <p:txBody>
          <a:bodyPr/>
          <a:lstStyle/>
          <a:p>
            <a:pPr marL="45720" indent="0">
              <a:buNone/>
            </a:pPr>
            <a:r>
              <a:rPr lang="en-US" dirty="0"/>
              <a:t>Classes like this are a dependency magnet; many other classes must import and use them. Thus, when the Error </a:t>
            </a:r>
            <a:r>
              <a:rPr lang="en-US" dirty="0" err="1"/>
              <a:t>enum</a:t>
            </a:r>
            <a:r>
              <a:rPr lang="en-US" dirty="0"/>
              <a:t> changes, all those other classes need to be recompiled and redeployed.</a:t>
            </a:r>
          </a:p>
        </p:txBody>
      </p:sp>
    </p:spTree>
    <p:extLst>
      <p:ext uri="{BB962C8B-B14F-4D97-AF65-F5344CB8AC3E}">
        <p14:creationId xmlns:p14="http://schemas.microsoft.com/office/powerpoint/2010/main" val="494067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D95E-9716-4EE9-842B-8E5BBD84BEF1}"/>
              </a:ext>
            </a:extLst>
          </p:cNvPr>
          <p:cNvSpPr>
            <a:spLocks noGrp="1"/>
          </p:cNvSpPr>
          <p:nvPr>
            <p:ph type="title"/>
          </p:nvPr>
        </p:nvSpPr>
        <p:spPr/>
        <p:txBody>
          <a:bodyPr/>
          <a:lstStyle/>
          <a:p>
            <a:r>
              <a:rPr lang="en-US" dirty="0"/>
              <a:t>How Do You Write Functions Like This?!</a:t>
            </a:r>
          </a:p>
        </p:txBody>
      </p:sp>
      <p:pic>
        <p:nvPicPr>
          <p:cNvPr id="2050" name="Picture 2">
            <a:extLst>
              <a:ext uri="{FF2B5EF4-FFF2-40B4-BE49-F238E27FC236}">
                <a16:creationId xmlns:a16="http://schemas.microsoft.com/office/drawing/2014/main" id="{35545CD5-F1C3-4023-A7D2-77E2F6D7B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947" y="1965960"/>
            <a:ext cx="5223803" cy="3917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963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D95E-9716-4EE9-842B-8E5BBD84BEF1}"/>
              </a:ext>
            </a:extLst>
          </p:cNvPr>
          <p:cNvSpPr>
            <a:spLocks noGrp="1"/>
          </p:cNvSpPr>
          <p:nvPr>
            <p:ph type="title"/>
          </p:nvPr>
        </p:nvSpPr>
        <p:spPr/>
        <p:txBody>
          <a:bodyPr/>
          <a:lstStyle/>
          <a:p>
            <a:r>
              <a:rPr lang="en-US" dirty="0"/>
              <a:t>How Do You Write Functions Like This?</a:t>
            </a:r>
          </a:p>
        </p:txBody>
      </p:sp>
      <p:sp>
        <p:nvSpPr>
          <p:cNvPr id="3" name="Content Placeholder 2">
            <a:extLst>
              <a:ext uri="{FF2B5EF4-FFF2-40B4-BE49-F238E27FC236}">
                <a16:creationId xmlns:a16="http://schemas.microsoft.com/office/drawing/2014/main" id="{03D07285-8165-4501-B360-47BE20164E85}"/>
              </a:ext>
            </a:extLst>
          </p:cNvPr>
          <p:cNvSpPr>
            <a:spLocks noGrp="1"/>
          </p:cNvSpPr>
          <p:nvPr>
            <p:ph idx="1"/>
          </p:nvPr>
        </p:nvSpPr>
        <p:spPr/>
        <p:txBody>
          <a:bodyPr>
            <a:normAutofit/>
          </a:bodyPr>
          <a:lstStyle/>
          <a:p>
            <a:pPr marL="45720" indent="0">
              <a:buNone/>
            </a:pPr>
            <a:r>
              <a:rPr lang="en-US" dirty="0"/>
              <a:t>When I write functions, they come out long and complicated. </a:t>
            </a:r>
          </a:p>
          <a:p>
            <a:pPr marL="45720" indent="0">
              <a:buNone/>
            </a:pPr>
            <a:r>
              <a:rPr lang="en-US" dirty="0"/>
              <a:t>They have lots of indenting and nested loops. They have long argument lists. The names are arbitrary, and there is duplicated code. </a:t>
            </a:r>
          </a:p>
          <a:p>
            <a:pPr marL="45720" indent="0">
              <a:buNone/>
            </a:pPr>
            <a:r>
              <a:rPr lang="en-US" dirty="0"/>
              <a:t>But I also have a suite of unit tests that cover every one of those clumsy lines of code.  </a:t>
            </a:r>
          </a:p>
          <a:p>
            <a:pPr marL="45720" indent="0">
              <a:buNone/>
            </a:pPr>
            <a:r>
              <a:rPr lang="en-US" dirty="0"/>
              <a:t>So then I massage and reﬁne that code, splitting out functions, changing names, eliminating duplication. I shrink the methods and reorder them. Sometimes I break out whole classes, all the while keeping the tests passing.  </a:t>
            </a:r>
          </a:p>
          <a:p>
            <a:pPr marL="45720" indent="0">
              <a:buNone/>
            </a:pPr>
            <a:r>
              <a:rPr lang="en-US" dirty="0"/>
              <a:t>In the end, I wind up with functions that follow the rules I’ve laid down in this chapter. I don’t write them that way to start. I don’t think anyone could.</a:t>
            </a:r>
          </a:p>
        </p:txBody>
      </p:sp>
    </p:spTree>
    <p:extLst>
      <p:ext uri="{BB962C8B-B14F-4D97-AF65-F5344CB8AC3E}">
        <p14:creationId xmlns:p14="http://schemas.microsoft.com/office/powerpoint/2010/main" val="1104907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5C57-B62E-460C-8E8B-8E2CA5508B1A}"/>
              </a:ext>
            </a:extLst>
          </p:cNvPr>
          <p:cNvSpPr>
            <a:spLocks noGrp="1"/>
          </p:cNvSpPr>
          <p:nvPr>
            <p:ph type="title"/>
          </p:nvPr>
        </p:nvSpPr>
        <p:spPr>
          <a:xfrm>
            <a:off x="1143000" y="469948"/>
            <a:ext cx="9875520" cy="1356360"/>
          </a:xfrm>
        </p:spPr>
        <p:txBody>
          <a:bodyPr/>
          <a:lstStyle/>
          <a:p>
            <a:r>
              <a:rPr lang="en-US" dirty="0"/>
              <a:t>Finally, </a:t>
            </a:r>
          </a:p>
        </p:txBody>
      </p:sp>
      <p:sp>
        <p:nvSpPr>
          <p:cNvPr id="6" name="AutoShape 2">
            <a:extLst>
              <a:ext uri="{FF2B5EF4-FFF2-40B4-BE49-F238E27FC236}">
                <a16:creationId xmlns:a16="http://schemas.microsoft.com/office/drawing/2014/main" id="{6CC848EA-047B-4CB7-92C4-7009AFC8756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D46F5E1-AD06-4986-810C-02BD6EC80494}"/>
              </a:ext>
            </a:extLst>
          </p:cNvPr>
          <p:cNvPicPr>
            <a:picLocks noChangeAspect="1"/>
          </p:cNvPicPr>
          <p:nvPr/>
        </p:nvPicPr>
        <p:blipFill>
          <a:blip r:embed="rId2"/>
          <a:stretch>
            <a:fillRect/>
          </a:stretch>
        </p:blipFill>
        <p:spPr>
          <a:xfrm>
            <a:off x="1143000" y="1561514"/>
            <a:ext cx="9927671" cy="4826538"/>
          </a:xfrm>
          <a:prstGeom prst="rect">
            <a:avLst/>
          </a:prstGeom>
        </p:spPr>
      </p:pic>
    </p:spTree>
    <p:extLst>
      <p:ext uri="{BB962C8B-B14F-4D97-AF65-F5344CB8AC3E}">
        <p14:creationId xmlns:p14="http://schemas.microsoft.com/office/powerpoint/2010/main" val="4158985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5C57-B62E-460C-8E8B-8E2CA5508B1A}"/>
              </a:ext>
            </a:extLst>
          </p:cNvPr>
          <p:cNvSpPr>
            <a:spLocks noGrp="1"/>
          </p:cNvSpPr>
          <p:nvPr>
            <p:ph type="title"/>
          </p:nvPr>
        </p:nvSpPr>
        <p:spPr/>
        <p:txBody>
          <a:bodyPr/>
          <a:lstStyle/>
          <a:p>
            <a:r>
              <a:rPr lang="en-US" dirty="0"/>
              <a:t>Finally,</a:t>
            </a:r>
          </a:p>
        </p:txBody>
      </p:sp>
      <p:sp>
        <p:nvSpPr>
          <p:cNvPr id="3" name="Content Placeholder 2">
            <a:extLst>
              <a:ext uri="{FF2B5EF4-FFF2-40B4-BE49-F238E27FC236}">
                <a16:creationId xmlns:a16="http://schemas.microsoft.com/office/drawing/2014/main" id="{D4718645-11DC-49C1-8304-4734865B91C9}"/>
              </a:ext>
            </a:extLst>
          </p:cNvPr>
          <p:cNvSpPr>
            <a:spLocks noGrp="1"/>
          </p:cNvSpPr>
          <p:nvPr>
            <p:ph idx="1"/>
          </p:nvPr>
        </p:nvSpPr>
        <p:spPr/>
        <p:txBody>
          <a:bodyPr>
            <a:normAutofit/>
          </a:bodyPr>
          <a:lstStyle/>
          <a:p>
            <a:pPr marL="45720" indent="0">
              <a:buNone/>
            </a:pPr>
            <a:r>
              <a:rPr lang="en-US" dirty="0"/>
              <a:t>Master programmers think of </a:t>
            </a:r>
            <a:r>
              <a:rPr lang="en-US" b="1" dirty="0"/>
              <a:t>systems as stories </a:t>
            </a:r>
            <a:r>
              <a:rPr lang="en-US" dirty="0"/>
              <a:t>to be told rather than programs to be written. </a:t>
            </a:r>
          </a:p>
          <a:p>
            <a:pPr marL="45720" indent="0">
              <a:buNone/>
            </a:pPr>
            <a:r>
              <a:rPr lang="en-US" dirty="0"/>
              <a:t>They use the facilities of their chosen programming language to construct a much richer and more expressive language that can be used to tell that story. </a:t>
            </a:r>
          </a:p>
          <a:p>
            <a:pPr marL="45720" indent="0">
              <a:buNone/>
            </a:pPr>
            <a:r>
              <a:rPr lang="en-US" dirty="0"/>
              <a:t>Part of that domain-speciﬁc language is the hierarchy of functions that describe all the actions that take place within that system. In an artful act of recursion those actions are written to use the very domain-speciﬁc language they deﬁne to tell their own small part of the story. </a:t>
            </a:r>
          </a:p>
          <a:p>
            <a:pPr marL="45720" indent="0">
              <a:buNone/>
            </a:pPr>
            <a:r>
              <a:rPr lang="en-US" dirty="0"/>
              <a:t>Never forget that your real goal is to tell the story of the system, and that the functions you write need to ﬁt cleanly together into a clear and precise language to help you with that telling.</a:t>
            </a:r>
          </a:p>
        </p:txBody>
      </p:sp>
    </p:spTree>
    <p:extLst>
      <p:ext uri="{BB962C8B-B14F-4D97-AF65-F5344CB8AC3E}">
        <p14:creationId xmlns:p14="http://schemas.microsoft.com/office/powerpoint/2010/main" val="30155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6843C5-6C2A-4E4D-8541-B925AD34FAA8}"/>
              </a:ext>
            </a:extLst>
          </p:cNvPr>
          <p:cNvPicPr>
            <a:picLocks noChangeAspect="1"/>
          </p:cNvPicPr>
          <p:nvPr/>
        </p:nvPicPr>
        <p:blipFill>
          <a:blip r:embed="rId2"/>
          <a:stretch>
            <a:fillRect/>
          </a:stretch>
        </p:blipFill>
        <p:spPr>
          <a:xfrm>
            <a:off x="751522" y="377410"/>
            <a:ext cx="10346637" cy="6103180"/>
          </a:xfrm>
          <a:prstGeom prst="rect">
            <a:avLst/>
          </a:prstGeom>
        </p:spPr>
      </p:pic>
    </p:spTree>
    <p:extLst>
      <p:ext uri="{BB962C8B-B14F-4D97-AF65-F5344CB8AC3E}">
        <p14:creationId xmlns:p14="http://schemas.microsoft.com/office/powerpoint/2010/main" val="347460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41C0-0FFD-4D0E-8B62-D5F4B5F1BFC0}"/>
              </a:ext>
            </a:extLst>
          </p:cNvPr>
          <p:cNvSpPr>
            <a:spLocks noGrp="1"/>
          </p:cNvSpPr>
          <p:nvPr>
            <p:ph type="title"/>
          </p:nvPr>
        </p:nvSpPr>
        <p:spPr/>
        <p:txBody>
          <a:bodyPr/>
          <a:lstStyle/>
          <a:p>
            <a:r>
              <a:rPr lang="en-US" dirty="0"/>
              <a:t>Do One Thing</a:t>
            </a:r>
          </a:p>
        </p:txBody>
      </p:sp>
      <p:sp>
        <p:nvSpPr>
          <p:cNvPr id="3" name="Content Placeholder 2">
            <a:extLst>
              <a:ext uri="{FF2B5EF4-FFF2-40B4-BE49-F238E27FC236}">
                <a16:creationId xmlns:a16="http://schemas.microsoft.com/office/drawing/2014/main" id="{6E765D7F-104D-499D-93C7-1CE5EB83CD10}"/>
              </a:ext>
            </a:extLst>
          </p:cNvPr>
          <p:cNvSpPr>
            <a:spLocks noGrp="1"/>
          </p:cNvSpPr>
          <p:nvPr>
            <p:ph idx="1"/>
          </p:nvPr>
        </p:nvSpPr>
        <p:spPr>
          <a:xfrm>
            <a:off x="2093179" y="4379843"/>
            <a:ext cx="8150089" cy="2478157"/>
          </a:xfrm>
        </p:spPr>
        <p:txBody>
          <a:bodyPr>
            <a:noAutofit/>
          </a:bodyPr>
          <a:lstStyle/>
          <a:p>
            <a:pPr marL="0" indent="0" algn="ctr">
              <a:buNone/>
            </a:pPr>
            <a:r>
              <a:rPr lang="en-US" sz="2400" dirty="0"/>
              <a:t>The problem with this statement is that it is hard to know what “one thing” is. </a:t>
            </a:r>
          </a:p>
          <a:p>
            <a:pPr marL="0" indent="0" algn="ctr">
              <a:buNone/>
            </a:pPr>
            <a:endParaRPr lang="en-US" sz="2400" dirty="0"/>
          </a:p>
        </p:txBody>
      </p:sp>
      <p:sp>
        <p:nvSpPr>
          <p:cNvPr id="4" name="Rectangle 3">
            <a:extLst>
              <a:ext uri="{FF2B5EF4-FFF2-40B4-BE49-F238E27FC236}">
                <a16:creationId xmlns:a16="http://schemas.microsoft.com/office/drawing/2014/main" id="{9FCB32B7-8C34-4A3C-B7FC-8B82C9CB74D5}"/>
              </a:ext>
            </a:extLst>
          </p:cNvPr>
          <p:cNvSpPr/>
          <p:nvPr/>
        </p:nvSpPr>
        <p:spPr>
          <a:xfrm>
            <a:off x="1317928" y="2478157"/>
            <a:ext cx="9700592" cy="954107"/>
          </a:xfrm>
          <a:prstGeom prst="rect">
            <a:avLst/>
          </a:prstGeom>
        </p:spPr>
        <p:txBody>
          <a:bodyPr wrap="square">
            <a:spAutoFit/>
          </a:bodyPr>
          <a:lstStyle/>
          <a:p>
            <a:pPr algn="ctr"/>
            <a:r>
              <a:rPr lang="en-US" sz="2800" b="1" dirty="0">
                <a:ln w="22225">
                  <a:solidFill>
                    <a:schemeClr val="accent2"/>
                  </a:solidFill>
                  <a:prstDash val="solid"/>
                </a:ln>
                <a:solidFill>
                  <a:schemeClr val="accent2">
                    <a:lumMod val="40000"/>
                    <a:lumOff val="60000"/>
                  </a:schemeClr>
                </a:solidFill>
              </a:rPr>
              <a:t>FUNCTIONS SHOULD DO ONE THING. THEY SHOULD DO IT WELL. THEY SHOULD DO IT ONLY</a:t>
            </a:r>
          </a:p>
        </p:txBody>
      </p:sp>
    </p:spTree>
    <p:extLst>
      <p:ext uri="{BB962C8B-B14F-4D97-AF65-F5344CB8AC3E}">
        <p14:creationId xmlns:p14="http://schemas.microsoft.com/office/powerpoint/2010/main" val="361657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E1D5-3269-4AC6-8997-8749A8D72E4A}"/>
              </a:ext>
            </a:extLst>
          </p:cNvPr>
          <p:cNvSpPr>
            <a:spLocks noGrp="1"/>
          </p:cNvSpPr>
          <p:nvPr>
            <p:ph type="title"/>
          </p:nvPr>
        </p:nvSpPr>
        <p:spPr/>
        <p:txBody>
          <a:bodyPr/>
          <a:lstStyle/>
          <a:p>
            <a:r>
              <a:rPr lang="en-US" dirty="0"/>
              <a:t>One thing?!</a:t>
            </a:r>
          </a:p>
        </p:txBody>
      </p:sp>
      <p:sp>
        <p:nvSpPr>
          <p:cNvPr id="3" name="Content Placeholder 2">
            <a:extLst>
              <a:ext uri="{FF2B5EF4-FFF2-40B4-BE49-F238E27FC236}">
                <a16:creationId xmlns:a16="http://schemas.microsoft.com/office/drawing/2014/main" id="{B85B0C1A-52BC-4D47-9345-611AB16E1E89}"/>
              </a:ext>
            </a:extLst>
          </p:cNvPr>
          <p:cNvSpPr>
            <a:spLocks noGrp="1"/>
          </p:cNvSpPr>
          <p:nvPr>
            <p:ph idx="1"/>
          </p:nvPr>
        </p:nvSpPr>
        <p:spPr>
          <a:xfrm>
            <a:off x="1050234" y="2209800"/>
            <a:ext cx="10346635" cy="4038600"/>
          </a:xfrm>
        </p:spPr>
        <p:txBody>
          <a:bodyPr>
            <a:noAutofit/>
          </a:bodyPr>
          <a:lstStyle/>
          <a:p>
            <a:pPr marL="0" indent="0">
              <a:buNone/>
            </a:pPr>
            <a:r>
              <a:rPr lang="en-US" sz="2400" dirty="0"/>
              <a:t>If a function does only those steps that are </a:t>
            </a:r>
            <a:r>
              <a:rPr lang="en-US" sz="2400" b="1" dirty="0"/>
              <a:t>one level below the stated name of the function</a:t>
            </a:r>
            <a:r>
              <a:rPr lang="en-US" sz="2400" dirty="0"/>
              <a:t>, then the function is doing one thing. After all, the reason we write functions is to </a:t>
            </a:r>
            <a:r>
              <a:rPr lang="en-US" sz="2400" b="1" dirty="0"/>
              <a:t>decompose a larger concept </a:t>
            </a:r>
            <a:r>
              <a:rPr lang="en-US" sz="2400" dirty="0"/>
              <a:t>(in other words, </a:t>
            </a:r>
            <a:r>
              <a:rPr lang="en-US" sz="2400" b="1" dirty="0"/>
              <a:t>the name of the function</a:t>
            </a:r>
            <a:r>
              <a:rPr lang="en-US" sz="2400" dirty="0"/>
              <a:t>) into a set of steps at the next level of abstraction.</a:t>
            </a:r>
          </a:p>
          <a:p>
            <a:pPr marL="0" indent="0">
              <a:buNone/>
            </a:pPr>
            <a:r>
              <a:rPr lang="en-US" sz="2400" dirty="0"/>
              <a:t>So, another way to know that a function is doing more than “one thing” is if you can </a:t>
            </a:r>
            <a:r>
              <a:rPr lang="en-US" sz="2400" b="1" dirty="0"/>
              <a:t>extract another function from it with a name that is not merely a restatement of its implementation</a:t>
            </a:r>
          </a:p>
        </p:txBody>
      </p:sp>
    </p:spTree>
    <p:extLst>
      <p:ext uri="{BB962C8B-B14F-4D97-AF65-F5344CB8AC3E}">
        <p14:creationId xmlns:p14="http://schemas.microsoft.com/office/powerpoint/2010/main" val="274719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5B39-C270-40F6-949E-09753052EAD9}"/>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5C6ACCA8-6E8B-4B7B-AE5B-C00CB1273213}"/>
              </a:ext>
            </a:extLst>
          </p:cNvPr>
          <p:cNvPicPr>
            <a:picLocks noChangeAspect="1"/>
          </p:cNvPicPr>
          <p:nvPr/>
        </p:nvPicPr>
        <p:blipFill>
          <a:blip r:embed="rId2"/>
          <a:stretch>
            <a:fillRect/>
          </a:stretch>
        </p:blipFill>
        <p:spPr>
          <a:xfrm>
            <a:off x="659274" y="1965960"/>
            <a:ext cx="10873452" cy="4048125"/>
          </a:xfrm>
          <a:prstGeom prst="rect">
            <a:avLst/>
          </a:prstGeom>
        </p:spPr>
      </p:pic>
    </p:spTree>
    <p:extLst>
      <p:ext uri="{BB962C8B-B14F-4D97-AF65-F5344CB8AC3E}">
        <p14:creationId xmlns:p14="http://schemas.microsoft.com/office/powerpoint/2010/main" val="138796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C258-15E3-4006-B6A9-3E5BA4565E16}"/>
              </a:ext>
            </a:extLst>
          </p:cNvPr>
          <p:cNvSpPr>
            <a:spLocks noGrp="1"/>
          </p:cNvSpPr>
          <p:nvPr>
            <p:ph type="title"/>
          </p:nvPr>
        </p:nvSpPr>
        <p:spPr/>
        <p:txBody>
          <a:bodyPr/>
          <a:lstStyle/>
          <a:p>
            <a:r>
              <a:rPr lang="en-US" dirty="0"/>
              <a:t>One Level of Abstraction per Function</a:t>
            </a:r>
          </a:p>
        </p:txBody>
      </p:sp>
      <p:sp>
        <p:nvSpPr>
          <p:cNvPr id="3" name="Content Placeholder 2">
            <a:extLst>
              <a:ext uri="{FF2B5EF4-FFF2-40B4-BE49-F238E27FC236}">
                <a16:creationId xmlns:a16="http://schemas.microsoft.com/office/drawing/2014/main" id="{EC13BDDD-9F9A-4364-92D8-5AA51C12905F}"/>
              </a:ext>
            </a:extLst>
          </p:cNvPr>
          <p:cNvSpPr>
            <a:spLocks noGrp="1"/>
          </p:cNvSpPr>
          <p:nvPr>
            <p:ph idx="1"/>
          </p:nvPr>
        </p:nvSpPr>
        <p:spPr/>
        <p:txBody>
          <a:bodyPr/>
          <a:lstStyle/>
          <a:p>
            <a:pPr marL="45720" indent="0">
              <a:buNone/>
            </a:pPr>
            <a:r>
              <a:rPr lang="en-US" dirty="0"/>
              <a:t>we need to make sure that the statements within our function are all at the same level of abstraction.</a:t>
            </a:r>
          </a:p>
          <a:p>
            <a:pPr marL="45720" indent="0">
              <a:buNone/>
            </a:pPr>
            <a:r>
              <a:rPr lang="en-US" dirty="0"/>
              <a:t>Mixing levels of abstraction within a function is always confusing. Readers may not be able to tell whether a particular expression is an essential concept or a detail. like broken windows, once details are mixed with essential concepts, more and more details tend to accrete within the function.</a:t>
            </a:r>
          </a:p>
        </p:txBody>
      </p:sp>
    </p:spTree>
    <p:extLst>
      <p:ext uri="{BB962C8B-B14F-4D97-AF65-F5344CB8AC3E}">
        <p14:creationId xmlns:p14="http://schemas.microsoft.com/office/powerpoint/2010/main" val="70364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F3B7-E94D-46A8-884A-578E91AF0533}"/>
              </a:ext>
            </a:extLst>
          </p:cNvPr>
          <p:cNvSpPr>
            <a:spLocks noGrp="1"/>
          </p:cNvSpPr>
          <p:nvPr>
            <p:ph type="title"/>
          </p:nvPr>
        </p:nvSpPr>
        <p:spPr>
          <a:xfrm>
            <a:off x="1143000" y="1099625"/>
            <a:ext cx="10147852" cy="1356360"/>
          </a:xfrm>
        </p:spPr>
        <p:txBody>
          <a:bodyPr>
            <a:normAutofit fontScale="90000"/>
          </a:bodyPr>
          <a:lstStyle/>
          <a:p>
            <a:r>
              <a:rPr lang="en-US" dirty="0"/>
              <a:t>Reading Code from Top to Bottom: The Stepdown Rule</a:t>
            </a:r>
            <a:br>
              <a:rPr lang="en-US" dirty="0"/>
            </a:br>
            <a:endParaRPr lang="en-US" dirty="0"/>
          </a:p>
        </p:txBody>
      </p:sp>
      <p:sp>
        <p:nvSpPr>
          <p:cNvPr id="3" name="Content Placeholder 2">
            <a:extLst>
              <a:ext uri="{FF2B5EF4-FFF2-40B4-BE49-F238E27FC236}">
                <a16:creationId xmlns:a16="http://schemas.microsoft.com/office/drawing/2014/main" id="{108838B9-6D6E-480E-BDB8-20A6AB762AB3}"/>
              </a:ext>
            </a:extLst>
          </p:cNvPr>
          <p:cNvSpPr>
            <a:spLocks noGrp="1"/>
          </p:cNvSpPr>
          <p:nvPr>
            <p:ph idx="1"/>
          </p:nvPr>
        </p:nvSpPr>
        <p:spPr>
          <a:xfrm>
            <a:off x="1143000" y="2883877"/>
            <a:ext cx="9872871" cy="4038600"/>
          </a:xfrm>
        </p:spPr>
        <p:txBody>
          <a:bodyPr/>
          <a:lstStyle/>
          <a:p>
            <a:pPr marL="45720" indent="0">
              <a:buNone/>
            </a:pPr>
            <a:r>
              <a:rPr lang="en-US" dirty="0"/>
              <a:t>We want the code to read like a top-down narrative. We want every function to be followed by those at the next level of abstraction so that we can read the program, descending one level of abstraction at a time as we read down the list of functions. keeping the abstraction level consistent.</a:t>
            </a:r>
          </a:p>
        </p:txBody>
      </p:sp>
    </p:spTree>
    <p:extLst>
      <p:ext uri="{BB962C8B-B14F-4D97-AF65-F5344CB8AC3E}">
        <p14:creationId xmlns:p14="http://schemas.microsoft.com/office/powerpoint/2010/main" val="287170862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1875</TotalTime>
  <Words>1949</Words>
  <Application>Microsoft Office PowerPoint</Application>
  <PresentationFormat>Widescreen</PresentationFormat>
  <Paragraphs>113</Paragraphs>
  <Slides>38</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Calibri</vt:lpstr>
      <vt:lpstr>Corbel</vt:lpstr>
      <vt:lpstr>Basis</vt:lpstr>
      <vt:lpstr>Clean Code</vt:lpstr>
      <vt:lpstr>PowerPoint Presentation</vt:lpstr>
      <vt:lpstr>Blocks and Indenting</vt:lpstr>
      <vt:lpstr>PowerPoint Presentation</vt:lpstr>
      <vt:lpstr>Do One Thing</vt:lpstr>
      <vt:lpstr>One thing?!</vt:lpstr>
      <vt:lpstr>Example</vt:lpstr>
      <vt:lpstr>One Level of Abstraction per Function</vt:lpstr>
      <vt:lpstr>Reading Code from Top to Bottom: The Stepdown Rule </vt:lpstr>
      <vt:lpstr>PowerPoint Presentation</vt:lpstr>
      <vt:lpstr>Switch Statements</vt:lpstr>
      <vt:lpstr>example</vt:lpstr>
      <vt:lpstr>Problem?</vt:lpstr>
      <vt:lpstr>Solution?!</vt:lpstr>
      <vt:lpstr>PowerPoint Presentation</vt:lpstr>
      <vt:lpstr>Use Descriptive Names</vt:lpstr>
      <vt:lpstr>Function Arguments</vt:lpstr>
      <vt:lpstr>Common Monadic Forms</vt:lpstr>
      <vt:lpstr>Flag Arguments</vt:lpstr>
      <vt:lpstr>Example</vt:lpstr>
      <vt:lpstr>Dyadic Functions</vt:lpstr>
      <vt:lpstr>Solution?!</vt:lpstr>
      <vt:lpstr>PowerPoint Presentation</vt:lpstr>
      <vt:lpstr>More than 2 arguments?</vt:lpstr>
      <vt:lpstr>Have No Side Effects</vt:lpstr>
      <vt:lpstr>What is the “other thing” this function does?!</vt:lpstr>
      <vt:lpstr>PowerPoint Presentation</vt:lpstr>
      <vt:lpstr>Command Query Separation</vt:lpstr>
      <vt:lpstr>Prefer Exceptions to Returning Error Codes</vt:lpstr>
      <vt:lpstr>PowerPoint Presentation</vt:lpstr>
      <vt:lpstr>Solution?!</vt:lpstr>
      <vt:lpstr>Try-Catch even better than that!</vt:lpstr>
      <vt:lpstr>Error Code, good or bad?!</vt:lpstr>
      <vt:lpstr>Problem?</vt:lpstr>
      <vt:lpstr>How Do You Write Functions Like This?!</vt:lpstr>
      <vt:lpstr>How Do You Write Functions Like This?</vt:lpstr>
      <vt:lpstr>Finally, </vt:lpstr>
      <vt:lpstr>Finally,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Fatemeh</dc:creator>
  <cp:lastModifiedBy>Fatemeh</cp:lastModifiedBy>
  <cp:revision>46</cp:revision>
  <dcterms:created xsi:type="dcterms:W3CDTF">2020-04-21T15:10:17Z</dcterms:created>
  <dcterms:modified xsi:type="dcterms:W3CDTF">2020-04-23T09:12:32Z</dcterms:modified>
</cp:coreProperties>
</file>