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0" r:id="rId2"/>
    <p:sldId id="269" r:id="rId3"/>
    <p:sldId id="257" r:id="rId4"/>
    <p:sldId id="261" r:id="rId5"/>
    <p:sldId id="286" r:id="rId6"/>
    <p:sldId id="275" r:id="rId7"/>
    <p:sldId id="287" r:id="rId8"/>
    <p:sldId id="277" r:id="rId9"/>
    <p:sldId id="273" r:id="rId10"/>
    <p:sldId id="284" r:id="rId11"/>
    <p:sldId id="276" r:id="rId12"/>
    <p:sldId id="289" r:id="rId13"/>
    <p:sldId id="288" r:id="rId14"/>
    <p:sldId id="283" r:id="rId15"/>
    <p:sldId id="292" r:id="rId16"/>
    <p:sldId id="290" r:id="rId17"/>
    <p:sldId id="281" r:id="rId18"/>
    <p:sldId id="274" r:id="rId19"/>
    <p:sldId id="29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932" autoAdjust="0"/>
  </p:normalViewPr>
  <p:slideViewPr>
    <p:cSldViewPr snapToGrid="0">
      <p:cViewPr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94C0-736F-4B1C-96A1-F2E9979297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9EF-5C66-40EB-B950-2E25D64A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9EF-5C66-40EB-B950-2E25D64A1C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9EF-5C66-40EB-B950-2E25D64A1C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ABEB-6489-4BF5-8D43-E758940C7259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5F1-AC43-4A42-A830-3FC6EE2184A2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8BE-349F-483D-98C3-9411687CF5BE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0045-6E2C-4CF9-B6EA-FE91E9C1EF1A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A86A-A217-434E-B4AD-DFE4197C29C6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21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61F-9427-49A5-B2CC-974FC4B7BBC9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23C1-04A4-4813-9611-92BF0D1CF4A4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597-3578-408F-80FB-79CC753BFC9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F388-D2A9-4C32-A2EF-C5AEB7DCFB2A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02A-1B40-4E64-9A0B-A2949A252037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A9F-0ABA-43EB-8EA1-6B8C5A4760D3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D9E4-DF5F-476B-A7C1-E2460E1EF390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3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366E-56B8-4871-8E5F-72BAC8A074CA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DA2B-B819-4F42-A708-F97B8EA3DF2E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DD6-B965-42FC-94DC-AF4DA50CB097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872C-AAB0-47D3-83FC-A465B2304F9E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52A0-1A45-4201-A740-FED24D42EB0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0860D2-A0C6-4F06-944F-5624F279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252549"/>
            <a:ext cx="9144000" cy="44936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 err="1" smtClean="0">
                <a:latin typeface="+mn-lt"/>
              </a:rPr>
              <a:t>DeepMIMO</a:t>
            </a:r>
            <a:r>
              <a:rPr lang="en-US" sz="4000" dirty="0">
                <a:latin typeface="+mn-lt"/>
              </a:rPr>
              <a:t>: A Generic Deep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Learning Dataset for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Millimeter Wave and Massive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MIMO Applications</a:t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9050"/>
            <a:ext cx="9144000" cy="1506583"/>
          </a:xfrm>
        </p:spPr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Falade Oluwaseun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51527"/>
            <a:ext cx="8596312" cy="18995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9369" y="5840361"/>
            <a:ext cx="976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5:DL </a:t>
            </a:r>
            <a:r>
              <a:rPr lang="en-US" dirty="0"/>
              <a:t>model </a:t>
            </a:r>
            <a:r>
              <a:rPr lang="en-US" dirty="0" err="1"/>
              <a:t>beamforming.mat</a:t>
            </a:r>
            <a:r>
              <a:rPr lang="en-US" dirty="0"/>
              <a:t> code </a:t>
            </a:r>
            <a:r>
              <a:rPr lang="en-US" dirty="0" smtClean="0"/>
              <a:t>generated </a:t>
            </a:r>
            <a:r>
              <a:rPr lang="en-US" dirty="0"/>
              <a:t>the DL model (</a:t>
            </a:r>
            <a:r>
              <a:rPr lang="en-US" dirty="0" err="1"/>
              <a:t>DLinput.mat</a:t>
            </a:r>
            <a:r>
              <a:rPr lang="en-US" dirty="0"/>
              <a:t> and </a:t>
            </a:r>
            <a:r>
              <a:rPr lang="en-US" dirty="0" err="1"/>
              <a:t>DLoutput.mat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7: The neural network model has </a:t>
            </a:r>
            <a:r>
              <a:rPr lang="en-US" dirty="0" smtClean="0"/>
              <a:t>4 </a:t>
            </a:r>
            <a:r>
              <a:rPr lang="en-US" dirty="0"/>
              <a:t>fully connected layers. The fully-connected layers use </a:t>
            </a:r>
            <a:r>
              <a:rPr lang="en-US" dirty="0" err="1" smtClean="0"/>
              <a:t>ReLU</a:t>
            </a:r>
            <a:r>
              <a:rPr lang="en-US" dirty="0" smtClean="0"/>
              <a:t> activation </a:t>
            </a:r>
            <a:r>
              <a:rPr lang="en-US" dirty="0"/>
              <a:t>units and every layer </a:t>
            </a:r>
            <a:r>
              <a:rPr lang="en-US" dirty="0" smtClean="0"/>
              <a:t>had </a:t>
            </a:r>
            <a:r>
              <a:rPr lang="en-US" dirty="0"/>
              <a:t>drop-out </a:t>
            </a:r>
            <a:r>
              <a:rPr lang="en-US" dirty="0" smtClean="0"/>
              <a:t>layer with </a:t>
            </a:r>
            <a:r>
              <a:rPr lang="en-US" dirty="0"/>
              <a:t>dropout rate of 0.5%. </a:t>
            </a:r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framework </a:t>
            </a:r>
            <a:r>
              <a:rPr lang="en-US" dirty="0" smtClean="0"/>
              <a:t>inside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was </a:t>
            </a:r>
            <a:r>
              <a:rPr lang="en-US" dirty="0"/>
              <a:t>used to build, train and test your model. I ran DL model </a:t>
            </a:r>
            <a:r>
              <a:rPr lang="en-US" dirty="0" smtClean="0"/>
              <a:t>(</a:t>
            </a:r>
            <a:r>
              <a:rPr lang="en-US" dirty="0" err="1"/>
              <a:t>DLinput.mat</a:t>
            </a:r>
            <a:r>
              <a:rPr lang="en-US" dirty="0"/>
              <a:t> </a:t>
            </a:r>
            <a:r>
              <a:rPr lang="en-US" dirty="0" err="1" smtClean="0"/>
              <a:t>andDLoutput.mat</a:t>
            </a:r>
            <a:r>
              <a:rPr lang="en-US" dirty="0"/>
              <a:t>) placed in the </a:t>
            </a:r>
            <a:r>
              <a:rPr lang="en-US" dirty="0" err="1"/>
              <a:t>DLCB_code_output</a:t>
            </a:r>
            <a:r>
              <a:rPr lang="en-US" dirty="0"/>
              <a:t> folder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78088"/>
            <a:ext cx="8596312" cy="3046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84206" y="6636774"/>
            <a:ext cx="395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6: </a:t>
            </a:r>
            <a:r>
              <a:rPr lang="en-US" dirty="0" err="1" smtClean="0"/>
              <a:t>Jupyter</a:t>
            </a:r>
            <a:r>
              <a:rPr lang="en-US" dirty="0" smtClean="0"/>
              <a:t> notebook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DLCB_code_output</a:t>
            </a:r>
            <a:r>
              <a:rPr lang="en-US" dirty="0"/>
              <a:t> folder had the result files inside</a:t>
            </a:r>
          </a:p>
          <a:p>
            <a:r>
              <a:rPr lang="en-US" dirty="0" smtClean="0"/>
              <a:t>Step </a:t>
            </a:r>
            <a:r>
              <a:rPr lang="en-US" dirty="0"/>
              <a:t>8: The Deep learning result files were converted to a .mat and sent to </a:t>
            </a:r>
            <a:r>
              <a:rPr lang="en-US" dirty="0" err="1"/>
              <a:t>Matlab</a:t>
            </a:r>
            <a:r>
              <a:rPr lang="en-US" dirty="0"/>
              <a:t> to be read by </a:t>
            </a:r>
            <a:r>
              <a:rPr lang="en-US" dirty="0" smtClean="0"/>
              <a:t>the </a:t>
            </a:r>
            <a:r>
              <a:rPr lang="en-US" dirty="0" err="1" smtClean="0"/>
              <a:t>figure_generator.m</a:t>
            </a:r>
            <a:r>
              <a:rPr lang="en-US" dirty="0" smtClean="0"/>
              <a:t> </a:t>
            </a:r>
            <a:r>
              <a:rPr lang="en-US" dirty="0"/>
              <a:t>source code </a:t>
            </a:r>
            <a:r>
              <a:rPr lang="en-US" dirty="0" smtClean="0"/>
              <a:t>file.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84" y="2160588"/>
            <a:ext cx="793686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9515" y="6356350"/>
            <a:ext cx="384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7: </a:t>
            </a:r>
            <a:r>
              <a:rPr lang="en-US" dirty="0"/>
              <a:t>The Deep learning result files </a:t>
            </a:r>
          </a:p>
        </p:txBody>
      </p:sp>
    </p:spTree>
    <p:extLst>
      <p:ext uri="{BB962C8B-B14F-4D97-AF65-F5344CB8AC3E}">
        <p14:creationId xmlns:p14="http://schemas.microsoft.com/office/powerpoint/2010/main" val="24453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hBoARAXb3oQ6rCvHpuFQOAjJbKDJzcDWJX14Q-udZFgbE0A3-6BQrzKnIzHYqV5aMUILdk1hQZFPnC6jNafLEoBlfkUn5mFU0ve1-JCR7OP80v1wW3ItZ2VknQyHPro-zrY1QEQ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4" y="1846217"/>
            <a:ext cx="4484451" cy="39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684" y="6093863"/>
            <a:ext cx="1172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8</a:t>
            </a:r>
            <a:r>
              <a:rPr lang="en-US" dirty="0" smtClean="0"/>
              <a:t>,9: </a:t>
            </a:r>
            <a:r>
              <a:rPr lang="en-US" dirty="0" smtClean="0"/>
              <a:t>The </a:t>
            </a:r>
            <a:r>
              <a:rPr lang="en-US" dirty="0"/>
              <a:t>x-axis is the size of the dataset, </a:t>
            </a:r>
            <a:r>
              <a:rPr lang="en-US" dirty="0" smtClean="0"/>
              <a:t>as it increases </a:t>
            </a:r>
            <a:r>
              <a:rPr lang="en-US" dirty="0"/>
              <a:t>the model becomes more accurate and is able to reach and surpass the baseline coordinated beamforming </a:t>
            </a:r>
            <a:r>
              <a:rPr lang="en-US" dirty="0" smtClean="0"/>
              <a:t>solution[1].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84" y="992777"/>
            <a:ext cx="1088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result is very useful for practical implementations as it means that the phase synchronization may not be needed to learn coordinated beamforming if large enough datasets are adopted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1776549"/>
            <a:ext cx="5939246" cy="43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72" y="1905580"/>
            <a:ext cx="6542247" cy="41215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4772" y="6171684"/>
            <a:ext cx="851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 : Visualizing </a:t>
            </a:r>
            <a:r>
              <a:rPr lang="en-US" dirty="0" smtClean="0"/>
              <a:t>the predicted beamforming vectors vs real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had to re-learn how </a:t>
            </a:r>
            <a:r>
              <a:rPr lang="en-US" dirty="0"/>
              <a:t>to work inside </a:t>
            </a:r>
            <a:r>
              <a:rPr lang="en-US" dirty="0" smtClean="0"/>
              <a:t>MATLAB</a:t>
            </a:r>
          </a:p>
          <a:p>
            <a:r>
              <a:rPr lang="en-US" dirty="0"/>
              <a:t>I</a:t>
            </a:r>
            <a:r>
              <a:rPr lang="en-US" dirty="0" smtClean="0"/>
              <a:t>t was </a:t>
            </a:r>
            <a:r>
              <a:rPr lang="en-US" dirty="0"/>
              <a:t>necessary to understand the adjustments being made as the entire generation process revolves around the parameters being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Once </a:t>
            </a:r>
            <a:r>
              <a:rPr lang="en-US" dirty="0"/>
              <a:t>the parameters and model were generated </a:t>
            </a:r>
            <a:r>
              <a:rPr lang="en-US" dirty="0" smtClean="0"/>
              <a:t>using </a:t>
            </a:r>
            <a:r>
              <a:rPr lang="en-US" dirty="0"/>
              <a:t>the “01” scenario ray tracing data, which is </a:t>
            </a:r>
            <a:r>
              <a:rPr lang="en-US" dirty="0" smtClean="0"/>
              <a:t>(</a:t>
            </a:r>
            <a:r>
              <a:rPr lang="en-US" dirty="0" smtClean="0"/>
              <a:t>64Gb) </a:t>
            </a:r>
            <a:r>
              <a:rPr lang="en-US" dirty="0" smtClean="0"/>
              <a:t>,the </a:t>
            </a:r>
            <a:r>
              <a:rPr lang="en-US" dirty="0"/>
              <a:t>resultant </a:t>
            </a:r>
            <a:r>
              <a:rPr lang="en-US" dirty="0" smtClean="0"/>
              <a:t>dataset was saved </a:t>
            </a:r>
            <a:r>
              <a:rPr lang="en-US" dirty="0"/>
              <a:t>inside MATLAB in the </a:t>
            </a:r>
            <a:r>
              <a:rPr lang="en-US" dirty="0" smtClean="0"/>
              <a:t>V.7 format</a:t>
            </a:r>
          </a:p>
          <a:p>
            <a:r>
              <a:rPr lang="en-US" dirty="0" smtClean="0"/>
              <a:t>I had to download </a:t>
            </a:r>
            <a:r>
              <a:rPr lang="en-US" dirty="0" smtClean="0"/>
              <a:t>each </a:t>
            </a:r>
            <a:r>
              <a:rPr lang="en-US" dirty="0" smtClean="0"/>
              <a:t>files from the internet (each was </a:t>
            </a:r>
            <a:r>
              <a:rPr lang="en-US" dirty="0" smtClean="0"/>
              <a:t>43Mb</a:t>
            </a:r>
            <a:r>
              <a:rPr lang="en-US" dirty="0" smtClean="0"/>
              <a:t>, 17 in total)</a:t>
            </a:r>
          </a:p>
          <a:p>
            <a:r>
              <a:rPr lang="en-US" dirty="0" smtClean="0"/>
              <a:t>Each file had to be converted to mat file format, before the graphs could </a:t>
            </a:r>
            <a:r>
              <a:rPr lang="en-US" dirty="0" smtClean="0"/>
              <a:t>be used </a:t>
            </a:r>
            <a:r>
              <a:rPr lang="en-US" dirty="0" smtClean="0"/>
              <a:t>inside MATLAB</a:t>
            </a:r>
          </a:p>
          <a:p>
            <a:r>
              <a:rPr lang="en-US" dirty="0"/>
              <a:t>The </a:t>
            </a:r>
            <a:r>
              <a:rPr lang="en-US" dirty="0" smtClean="0"/>
              <a:t>major challenge </a:t>
            </a:r>
            <a:r>
              <a:rPr lang="en-US" dirty="0" smtClean="0"/>
              <a:t>is </a:t>
            </a:r>
            <a:r>
              <a:rPr lang="en-US" dirty="0"/>
              <a:t>that beam training takes computation time </a:t>
            </a:r>
            <a:r>
              <a:rPr lang="en-US" dirty="0" smtClean="0"/>
              <a:t>and it would not be advisable to use it in a dynamic </a:t>
            </a:r>
            <a:r>
              <a:rPr lang="en-US" dirty="0" smtClean="0"/>
              <a:t>environment(Extremely fast cars).</a:t>
            </a:r>
          </a:p>
          <a:p>
            <a:r>
              <a:rPr lang="en-US" dirty="0" smtClean="0"/>
              <a:t>I had to edit the source codes as they were created in 2018.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conclusion, I think machine learning and deep learning tools can take advantage of the vast amount of data available in </a:t>
            </a:r>
            <a:r>
              <a:rPr lang="en-US" dirty="0" err="1"/>
              <a:t>mmWave</a:t>
            </a:r>
            <a:r>
              <a:rPr lang="en-US" dirty="0"/>
              <a:t> and large MIMO systems and use them to predict beamforming </a:t>
            </a:r>
            <a:r>
              <a:rPr lang="en-US" dirty="0" smtClean="0"/>
              <a:t>vectors accurately and other project applications.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 of deep learning will be simplified and reliable </a:t>
            </a:r>
            <a:r>
              <a:rPr lang="en-US" dirty="0" smtClean="0"/>
              <a:t>[1</a:t>
            </a:r>
            <a:r>
              <a:rPr lang="en-US" dirty="0" smtClean="0"/>
              <a:t>].</a:t>
            </a:r>
            <a:endParaRPr lang="en-US" dirty="0" smtClean="0"/>
          </a:p>
          <a:p>
            <a:r>
              <a:rPr lang="en-US" dirty="0" smtClean="0"/>
              <a:t>I believe other efficient deep learning algorithms can be used to improve the accuracy of beamforming prediction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</a:t>
            </a:r>
            <a:r>
              <a:rPr lang="en-US" dirty="0"/>
              <a:t>. </a:t>
            </a:r>
            <a:r>
              <a:rPr lang="en-US" dirty="0" smtClean="0"/>
              <a:t>8 </a:t>
            </a:r>
            <a:r>
              <a:rPr lang="en-US" dirty="0"/>
              <a:t>shows that the machine learning model can learn well with no phase synchronization, both the baseline and the deep-learning coordinated beamforming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It also shows that RSSI </a:t>
            </a:r>
            <a:r>
              <a:rPr lang="en-US" dirty="0"/>
              <a:t>in deep-learning coordinated </a:t>
            </a:r>
            <a:r>
              <a:rPr lang="en-US" dirty="0" smtClean="0"/>
              <a:t>beamforming, </a:t>
            </a:r>
            <a:r>
              <a:rPr lang="en-US" dirty="0"/>
              <a:t>still achieves a reasonable gain over the baseline coordinated beamforming solution. </a:t>
            </a:r>
            <a:endParaRPr lang="en-US" dirty="0" smtClean="0"/>
          </a:p>
          <a:p>
            <a:r>
              <a:rPr lang="en-US" dirty="0" smtClean="0"/>
              <a:t>From past simulations, It has shown that to achieve accurate and precise learning, but synchronization is needed in </a:t>
            </a:r>
            <a:r>
              <a:rPr lang="en-US" dirty="0"/>
              <a:t>the </a:t>
            </a:r>
            <a:r>
              <a:rPr lang="en-US" dirty="0" smtClean="0"/>
              <a:t>downlink for </a:t>
            </a:r>
            <a:r>
              <a:rPr lang="en-US" smtClean="0"/>
              <a:t>optimum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Alkhateeb</a:t>
            </a:r>
            <a:r>
              <a:rPr lang="en-US" dirty="0"/>
              <a:t>, Ahmed, Sam Alex, Paul </a:t>
            </a:r>
            <a:r>
              <a:rPr lang="en-US" dirty="0" err="1"/>
              <a:t>Varkey</a:t>
            </a:r>
            <a:r>
              <a:rPr lang="en-US" dirty="0"/>
              <a:t>, Ying Li, Qi Qu, and </a:t>
            </a:r>
            <a:r>
              <a:rPr lang="en-US" dirty="0" err="1"/>
              <a:t>Djordje</a:t>
            </a:r>
            <a:r>
              <a:rPr lang="en-US" dirty="0"/>
              <a:t> </a:t>
            </a:r>
            <a:r>
              <a:rPr lang="en-US" dirty="0" err="1"/>
              <a:t>Tujkovic</a:t>
            </a:r>
            <a:r>
              <a:rPr lang="en-US" dirty="0"/>
              <a:t>. "Deep </a:t>
            </a:r>
            <a:r>
              <a:rPr lang="en-US" dirty="0" smtClean="0"/>
              <a:t>learning coordinated </a:t>
            </a:r>
            <a:r>
              <a:rPr lang="en-US" dirty="0"/>
              <a:t>beamforming for highly-mobile millimeter wave systems." IEEE Access 6 (2018</a:t>
            </a:r>
            <a:r>
              <a:rPr lang="en-US" dirty="0" smtClean="0"/>
              <a:t>):37328-37348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Alkhateeb</a:t>
            </a:r>
            <a:r>
              <a:rPr lang="en-US" dirty="0"/>
              <a:t>, Ahmed. "</a:t>
            </a:r>
            <a:r>
              <a:rPr lang="en-US" dirty="0" err="1"/>
              <a:t>DeepMIMO</a:t>
            </a:r>
            <a:r>
              <a:rPr lang="en-US" dirty="0"/>
              <a:t>: A generic deep learning dataset for millimeter wave </a:t>
            </a:r>
            <a:r>
              <a:rPr lang="en-US" dirty="0" smtClean="0"/>
              <a:t>and massive </a:t>
            </a:r>
            <a:r>
              <a:rPr lang="en-US" dirty="0"/>
              <a:t>MIMO applications." </a:t>
            </a:r>
            <a:r>
              <a:rPr lang="en-US" dirty="0" err="1"/>
              <a:t>arXiv</a:t>
            </a:r>
            <a:r>
              <a:rPr lang="en-US" dirty="0"/>
              <a:t> preprint arXiv:1902.06435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Singh</a:t>
            </a:r>
            <a:r>
              <a:rPr lang="en-US" dirty="0"/>
              <a:t>, </a:t>
            </a:r>
            <a:r>
              <a:rPr lang="en-US" dirty="0" err="1"/>
              <a:t>Manjit</a:t>
            </a:r>
            <a:r>
              <a:rPr lang="en-US" dirty="0"/>
              <a:t>, and </a:t>
            </a:r>
            <a:r>
              <a:rPr lang="en-US" dirty="0" err="1"/>
              <a:t>Hisham</a:t>
            </a:r>
            <a:r>
              <a:rPr lang="en-US" dirty="0"/>
              <a:t> A. </a:t>
            </a:r>
            <a:r>
              <a:rPr lang="en-US" dirty="0" err="1"/>
              <a:t>Kholidy</a:t>
            </a:r>
            <a:r>
              <a:rPr lang="en-US" dirty="0"/>
              <a:t>. "? Generic Datasets, Beamforming Vectors Prediction </a:t>
            </a:r>
            <a:r>
              <a:rPr lang="en-US" dirty="0" smtClean="0"/>
              <a:t>of 5G </a:t>
            </a:r>
            <a:r>
              <a:rPr lang="en-US" dirty="0"/>
              <a:t>Cellular Networks." (2020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Viriyasitavat</a:t>
            </a:r>
            <a:r>
              <a:rPr lang="en-US" dirty="0"/>
              <a:t>, </a:t>
            </a:r>
            <a:r>
              <a:rPr lang="en-US" dirty="0" err="1"/>
              <a:t>Wantanee</a:t>
            </a:r>
            <a:r>
              <a:rPr lang="en-US" dirty="0"/>
              <a:t>, Mate </a:t>
            </a:r>
            <a:r>
              <a:rPr lang="en-US" dirty="0" err="1"/>
              <a:t>Boban</a:t>
            </a:r>
            <a:r>
              <a:rPr lang="en-US" dirty="0"/>
              <a:t>, </a:t>
            </a:r>
            <a:r>
              <a:rPr lang="en-US" dirty="0" err="1"/>
              <a:t>Hsin</a:t>
            </a:r>
            <a:r>
              <a:rPr lang="en-US" dirty="0"/>
              <a:t>-Mu Tsai, and Athanasios </a:t>
            </a:r>
            <a:r>
              <a:rPr lang="en-US" dirty="0" err="1"/>
              <a:t>Vasilakos</a:t>
            </a:r>
            <a:r>
              <a:rPr lang="en-US" dirty="0"/>
              <a:t>. "</a:t>
            </a:r>
            <a:r>
              <a:rPr lang="en-US" dirty="0" err="1" smtClean="0"/>
              <a:t>Vehicularcommunications</a:t>
            </a:r>
            <a:r>
              <a:rPr lang="en-US" dirty="0"/>
              <a:t>: Survey and challenges of channel and propagation models." IEEE </a:t>
            </a:r>
            <a:r>
              <a:rPr lang="en-US" dirty="0" smtClean="0"/>
              <a:t>Vehicular Technology </a:t>
            </a:r>
            <a:r>
              <a:rPr lang="en-US" dirty="0"/>
              <a:t>Magazine 10, no. 2 (2015</a:t>
            </a:r>
            <a:r>
              <a:rPr lang="en-US" dirty="0" smtClean="0"/>
              <a:t>): 55-66.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Millimeter wave (</a:t>
            </a:r>
            <a:r>
              <a:rPr lang="en-US" dirty="0" err="1"/>
              <a:t>mmWave</a:t>
            </a:r>
            <a:r>
              <a:rPr lang="en-US" dirty="0"/>
              <a:t>) and massive MIMO are key enabling technologies for current and future wireless systems.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Massive MIMO employs </a:t>
            </a:r>
            <a:r>
              <a:rPr lang="en-US" dirty="0"/>
              <a:t>large numbers of antennas, </a:t>
            </a:r>
            <a:r>
              <a:rPr lang="en-US" dirty="0" smtClean="0"/>
              <a:t>while </a:t>
            </a:r>
            <a:r>
              <a:rPr lang="en-US" dirty="0" err="1" smtClean="0"/>
              <a:t>mmWave</a:t>
            </a:r>
            <a:r>
              <a:rPr lang="en-US" dirty="0"/>
              <a:t> </a:t>
            </a:r>
            <a:r>
              <a:rPr lang="en-US" dirty="0" smtClean="0"/>
              <a:t>refers </a:t>
            </a:r>
            <a:r>
              <a:rPr lang="en-US" dirty="0"/>
              <a:t>to higher frequency radio bands ranging from 24GHz to 40GHz, designed to offer much faster data </a:t>
            </a:r>
            <a:r>
              <a:rPr lang="en-US" dirty="0" smtClean="0"/>
              <a:t>speeds to support highly </a:t>
            </a:r>
            <a:r>
              <a:rPr lang="en-US" dirty="0"/>
              <a:t>mobile </a:t>
            </a:r>
            <a:r>
              <a:rPr lang="en-US" dirty="0" smtClean="0"/>
              <a:t>users (Humans or vehicles).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AIM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use a supervised learning approach to extract </a:t>
            </a:r>
            <a:r>
              <a:rPr lang="en-US" dirty="0"/>
              <a:t>features of the environment and </a:t>
            </a:r>
            <a:r>
              <a:rPr lang="en-US" dirty="0" smtClean="0"/>
              <a:t>to </a:t>
            </a:r>
            <a:r>
              <a:rPr lang="en-US" dirty="0"/>
              <a:t>learn how to use them to predict </a:t>
            </a:r>
            <a:r>
              <a:rPr lang="en-US" dirty="0" err="1"/>
              <a:t>mmWave</a:t>
            </a:r>
            <a:r>
              <a:rPr lang="en-US" dirty="0"/>
              <a:t> and massive MIMO </a:t>
            </a:r>
            <a:r>
              <a:rPr lang="en-US" dirty="0" smtClean="0"/>
              <a:t>beams.</a:t>
            </a:r>
          </a:p>
          <a:p>
            <a:r>
              <a:rPr lang="en-US" dirty="0" smtClean="0"/>
              <a:t>We can have control </a:t>
            </a:r>
            <a:r>
              <a:rPr lang="en-US" dirty="0"/>
              <a:t>over the system setup and the antenna </a:t>
            </a:r>
            <a:r>
              <a:rPr lang="en-US" dirty="0" smtClean="0"/>
              <a:t>configuration by specifying the:</a:t>
            </a:r>
          </a:p>
          <a:p>
            <a:r>
              <a:rPr lang="en-US" dirty="0" smtClean="0"/>
              <a:t>Number </a:t>
            </a:r>
            <a:r>
              <a:rPr lang="en-US" dirty="0"/>
              <a:t>of active</a:t>
            </a:r>
            <a:r>
              <a:rPr lang="en-US" dirty="0" smtClean="0"/>
              <a:t> users to activate a certain group of users for the </a:t>
            </a:r>
            <a:r>
              <a:rPr lang="en-US" dirty="0" err="1" smtClean="0"/>
              <a:t>DeepMIMO</a:t>
            </a:r>
            <a:r>
              <a:rPr lang="en-US" dirty="0" smtClean="0"/>
              <a:t> dataset generation code. 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Base Station antennas</a:t>
            </a:r>
            <a:r>
              <a:rPr lang="en-US" dirty="0"/>
              <a:t> to activate a certain group of BS antennas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dirty="0" err="1"/>
              <a:t>DeepMIMO</a:t>
            </a:r>
            <a:r>
              <a:rPr lang="en-US" dirty="0"/>
              <a:t> dataset generation code.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Dataset </a:t>
            </a:r>
            <a:r>
              <a:rPr lang="en-US" dirty="0">
                <a:latin typeface="+mn-lt"/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authors propose </a:t>
            </a:r>
            <a:r>
              <a:rPr lang="en-US" sz="2000" dirty="0" smtClean="0"/>
              <a:t>comparison </a:t>
            </a:r>
            <a:r>
              <a:rPr lang="en-US" sz="2000" dirty="0"/>
              <a:t>of algorithms through a common dataset can be used </a:t>
            </a:r>
            <a:r>
              <a:rPr lang="en-US" sz="2000" dirty="0" smtClean="0"/>
              <a:t>to reproduce </a:t>
            </a:r>
            <a:r>
              <a:rPr lang="en-US" sz="2000" dirty="0"/>
              <a:t>results through adjustments of channel </a:t>
            </a:r>
            <a:r>
              <a:rPr lang="en-US" sz="2000" dirty="0" smtClean="0"/>
              <a:t>parameters[1]</a:t>
            </a:r>
            <a:endParaRPr lang="en-US" sz="2000" dirty="0" smtClean="0"/>
          </a:p>
          <a:p>
            <a:r>
              <a:rPr lang="en-US" sz="2000" dirty="0" smtClean="0"/>
              <a:t>This dataset </a:t>
            </a:r>
            <a:r>
              <a:rPr lang="en-US" sz="2000" dirty="0"/>
              <a:t>scenario has 18 </a:t>
            </a:r>
            <a:r>
              <a:rPr lang="en-US" sz="2000" dirty="0" smtClean="0"/>
              <a:t>base stations </a:t>
            </a:r>
            <a:r>
              <a:rPr lang="en-US" sz="2000" dirty="0"/>
              <a:t>and more than one million users, which generates </a:t>
            </a:r>
            <a:r>
              <a:rPr lang="en-US" sz="2000" dirty="0" smtClean="0"/>
              <a:t>a sufficiently </a:t>
            </a:r>
            <a:r>
              <a:rPr lang="en-US" sz="2000" dirty="0"/>
              <a:t>large </a:t>
            </a:r>
            <a:r>
              <a:rPr lang="en-US" sz="2000" dirty="0" smtClean="0"/>
              <a:t>dataset.</a:t>
            </a:r>
          </a:p>
          <a:p>
            <a:r>
              <a:rPr lang="en-US" sz="2000" dirty="0"/>
              <a:t>We use the </a:t>
            </a:r>
            <a:r>
              <a:rPr lang="en-US" sz="2000" dirty="0" err="1"/>
              <a:t>DeepMIMO</a:t>
            </a:r>
            <a:r>
              <a:rPr lang="en-US" sz="2000" dirty="0"/>
              <a:t> dataset to construct the inputs/outputs of the model and generate the </a:t>
            </a:r>
            <a:r>
              <a:rPr lang="en-US" sz="2000" dirty="0" err="1"/>
              <a:t>mmWave</a:t>
            </a:r>
            <a:r>
              <a:rPr lang="en-US" sz="2000" dirty="0"/>
              <a:t> beam prediction results using machine learning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My project is based on received </a:t>
            </a:r>
            <a:r>
              <a:rPr lang="en-US" sz="2000" dirty="0"/>
              <a:t>signal strength indicators (RSSI), where only the amplitude of the </a:t>
            </a:r>
            <a:r>
              <a:rPr lang="en-US" sz="2000" dirty="0" smtClean="0"/>
              <a:t>received dataset, is </a:t>
            </a:r>
            <a:r>
              <a:rPr lang="en-US" sz="2000" dirty="0"/>
              <a:t>fed to the neural network </a:t>
            </a:r>
            <a:r>
              <a:rPr lang="en-US" sz="2000" dirty="0" smtClean="0"/>
              <a:t>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967"/>
            <a:ext cx="12418142" cy="6164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12160" y="6721475"/>
            <a:ext cx="469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1: 01_60GHz </a:t>
            </a:r>
            <a:r>
              <a:rPr lang="en-US" dirty="0" err="1"/>
              <a:t>RayTracing</a:t>
            </a:r>
            <a:r>
              <a:rPr lang="en-US" dirty="0"/>
              <a:t> Scenario used[1]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Step1: I downloaded the Ray tracing dataset the files necessary to create the source code </a:t>
            </a:r>
            <a:r>
              <a:rPr lang="en-US" dirty="0" smtClean="0"/>
              <a:t>algorithm folder </a:t>
            </a:r>
            <a:r>
              <a:rPr lang="en-US" dirty="0"/>
              <a:t>and scenario (60GHz - 01-scenario) available on the </a:t>
            </a:r>
            <a:r>
              <a:rPr lang="en-US" dirty="0" smtClean="0"/>
              <a:t>author site (Deepmimo.net)</a:t>
            </a:r>
            <a:endParaRPr lang="en-US" dirty="0"/>
          </a:p>
          <a:p>
            <a:r>
              <a:rPr lang="en-US" dirty="0" smtClean="0"/>
              <a:t>Step2:Set </a:t>
            </a:r>
            <a:r>
              <a:rPr lang="en-US" dirty="0"/>
              <a:t>the following Channel parameters stated by the authors of </a:t>
            </a:r>
            <a:r>
              <a:rPr lang="en-US" dirty="0" err="1"/>
              <a:t>Deepmimo</a:t>
            </a:r>
            <a:r>
              <a:rPr lang="en-US" dirty="0"/>
              <a:t> for the “01” </a:t>
            </a:r>
            <a:r>
              <a:rPr lang="en-US" dirty="0" smtClean="0"/>
              <a:t>scenario which </a:t>
            </a:r>
            <a:r>
              <a:rPr lang="en-US" dirty="0"/>
              <a:t>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Fig 2: Channel </a:t>
            </a:r>
            <a:r>
              <a:rPr lang="en-US" dirty="0"/>
              <a:t>parameters for each transmitter / receiver </a:t>
            </a:r>
            <a:r>
              <a:rPr lang="en-US" dirty="0" smtClean="0"/>
              <a:t>pair[1]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206477"/>
            <a:ext cx="11120284" cy="48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20" y="2160588"/>
            <a:ext cx="7932198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9750" y="6176963"/>
            <a:ext cx="5555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Figure 3: Files in the </a:t>
            </a:r>
            <a:r>
              <a:rPr lang="en-US" dirty="0" err="1" smtClean="0"/>
              <a:t>D</a:t>
            </a:r>
            <a:r>
              <a:rPr lang="en-US" dirty="0" err="1" smtClean="0"/>
              <a:t>eepMIMO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>
            <a:norm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3: </a:t>
            </a:r>
            <a:r>
              <a:rPr lang="en-US" sz="2000" dirty="0"/>
              <a:t>After setting up the channel parameters, I ran the Dataset generation code. A file </a:t>
            </a:r>
            <a:r>
              <a:rPr lang="en-US" sz="2000" dirty="0" smtClean="0"/>
              <a:t>called </a:t>
            </a:r>
            <a:r>
              <a:rPr lang="en-US" sz="2000" dirty="0" err="1" smtClean="0"/>
              <a:t>Dataset.mat</a:t>
            </a:r>
            <a:r>
              <a:rPr lang="en-US" sz="2000" dirty="0" smtClean="0"/>
              <a:t> </a:t>
            </a:r>
            <a:r>
              <a:rPr lang="en-US" sz="2000" dirty="0" smtClean="0"/>
              <a:t>with 546,000 </a:t>
            </a:r>
            <a:r>
              <a:rPr lang="en-US" sz="2000" dirty="0" err="1" smtClean="0"/>
              <a:t>datapoints</a:t>
            </a:r>
            <a:r>
              <a:rPr lang="en-US" sz="2000" dirty="0" smtClean="0"/>
              <a:t> was produced(Amplitude and Phase).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4: </a:t>
            </a:r>
            <a:r>
              <a:rPr lang="en-US" sz="2000" dirty="0"/>
              <a:t>Once you have created the dataset run the DL model </a:t>
            </a:r>
            <a:r>
              <a:rPr lang="en-US" sz="2000" dirty="0" err="1"/>
              <a:t>beamforming.mat</a:t>
            </a:r>
            <a:r>
              <a:rPr lang="en-US" sz="2000" dirty="0"/>
              <a:t> code to generate the </a:t>
            </a:r>
            <a:r>
              <a:rPr lang="en-US" sz="2000" dirty="0" smtClean="0"/>
              <a:t>DL model </a:t>
            </a:r>
            <a:r>
              <a:rPr lang="en-US" sz="2000" dirty="0"/>
              <a:t>(</a:t>
            </a:r>
            <a:r>
              <a:rPr lang="en-US" sz="2000" dirty="0" err="1"/>
              <a:t>DLinput.mat</a:t>
            </a:r>
            <a:r>
              <a:rPr lang="en-US" sz="2000" dirty="0"/>
              <a:t> and </a:t>
            </a:r>
            <a:r>
              <a:rPr lang="en-US" sz="2000" dirty="0" err="1"/>
              <a:t>DLoutput.mat</a:t>
            </a:r>
            <a:r>
              <a:rPr lang="en-US" sz="2000" dirty="0" smtClean="0"/>
              <a:t>) which only contains the amplitude.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60D2-A0C6-4F06-944F-5624F279B1E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31" y="1831183"/>
            <a:ext cx="10058400" cy="4575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4206" y="6636774"/>
            <a:ext cx="308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4: MATLAB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18059</TotalTime>
  <Words>1028</Words>
  <Application>Microsoft Office PowerPoint</Application>
  <PresentationFormat>Widescreen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  DeepMIMO: A Generic Deep Learning Dataset for Millimeter Wave and Massive MIMO Applications </vt:lpstr>
      <vt:lpstr>Introduction</vt:lpstr>
      <vt:lpstr>AIM</vt:lpstr>
      <vt:lpstr>Dataset description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Conclusion</vt:lpstr>
      <vt:lpstr>References</vt:lpstr>
      <vt:lpstr>PowerPoint Presentation</vt:lpstr>
    </vt:vector>
  </TitlesOfParts>
  <Company>University of Arkansas at Little Rock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Oluwaseun Falade</dc:creator>
  <cp:lastModifiedBy>Oluwaseun Falade</cp:lastModifiedBy>
  <cp:revision>97</cp:revision>
  <dcterms:created xsi:type="dcterms:W3CDTF">2021-10-27T09:40:52Z</dcterms:created>
  <dcterms:modified xsi:type="dcterms:W3CDTF">2021-12-07T19:25:02Z</dcterms:modified>
</cp:coreProperties>
</file>