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A44"/>
    <a:srgbClr val="6A99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94660"/>
  </p:normalViewPr>
  <p:slideViewPr>
    <p:cSldViewPr snapToGrid="0">
      <p:cViewPr varScale="1">
        <p:scale>
          <a:sx n="150" d="100"/>
          <a:sy n="150" d="100"/>
        </p:scale>
        <p:origin x="7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a:xfrm>
            <a:off x="5332412" y="5883275"/>
            <a:ext cx="4324044" cy="365125"/>
          </a:xfrm>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153600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D44B47-21D6-43F9-B837-C733BFA9244A}" type="datetimeFigureOut">
              <a:rPr lang="en-IL" smtClean="0"/>
              <a:t>18/03/2025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241842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10415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50780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201516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2048585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3343351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550565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414567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10951856" y="5867131"/>
            <a:ext cx="551167" cy="365125"/>
          </a:xfrm>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25232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B47-21D6-43F9-B837-C733BFA9244A}" type="datetimeFigureOut">
              <a:rPr lang="en-IL" smtClean="0"/>
              <a:t>18/03/2025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74633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D44B47-21D6-43F9-B837-C733BFA9244A}" type="datetimeFigureOut">
              <a:rPr lang="en-IL" smtClean="0"/>
              <a:t>18/03/2025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154555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D44B47-21D6-43F9-B837-C733BFA9244A}" type="datetimeFigureOut">
              <a:rPr lang="en-IL" smtClean="0"/>
              <a:t>18/03/2025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143858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D44B47-21D6-43F9-B837-C733BFA9244A}" type="datetimeFigureOut">
              <a:rPr lang="en-IL" smtClean="0"/>
              <a:t>18/03/2025</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151331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44B47-21D6-43F9-B837-C733BFA9244A}" type="datetimeFigureOut">
              <a:rPr lang="en-IL" smtClean="0"/>
              <a:t>18/03/2025</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411183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D44B47-21D6-43F9-B837-C733BFA9244A}" type="datetimeFigureOut">
              <a:rPr lang="en-IL" smtClean="0"/>
              <a:t>18/03/2025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28397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D44B47-21D6-43F9-B837-C733BFA9244A}" type="datetimeFigureOut">
              <a:rPr lang="en-IL" smtClean="0"/>
              <a:t>18/03/2025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599ABC4-72EF-47D2-BC3F-8512945599B3}" type="slidenum">
              <a:rPr lang="en-IL" smtClean="0"/>
              <a:t>‹#›</a:t>
            </a:fld>
            <a:endParaRPr lang="en-IL"/>
          </a:p>
        </p:txBody>
      </p:sp>
    </p:spTree>
    <p:extLst>
      <p:ext uri="{BB962C8B-B14F-4D97-AF65-F5344CB8AC3E}">
        <p14:creationId xmlns:p14="http://schemas.microsoft.com/office/powerpoint/2010/main" val="18607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D44B47-21D6-43F9-B837-C733BFA9244A}" type="datetimeFigureOut">
              <a:rPr lang="en-IL" smtClean="0"/>
              <a:t>18/03/2025</a:t>
            </a:fld>
            <a:endParaRPr lang="en-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99ABC4-72EF-47D2-BC3F-8512945599B3}" type="slidenum">
              <a:rPr lang="en-IL" smtClean="0"/>
              <a:t>‹#›</a:t>
            </a:fld>
            <a:endParaRPr lang="en-IL"/>
          </a:p>
        </p:txBody>
      </p:sp>
    </p:spTree>
    <p:extLst>
      <p:ext uri="{BB962C8B-B14F-4D97-AF65-F5344CB8AC3E}">
        <p14:creationId xmlns:p14="http://schemas.microsoft.com/office/powerpoint/2010/main" val="7339601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soonline.com/article/562859/the-heartbleed-bug-how-a-flaw-in-openssl-caused-a-security-crisis.html" TargetMode="External"/><Relationship Id="rId2" Type="http://schemas.openxmlformats.org/officeDocument/2006/relationships/hyperlink" Target="https://www.vox.com/2014/6/19/18076318/heartbleed" TargetMode="External"/><Relationship Id="rId1" Type="http://schemas.openxmlformats.org/officeDocument/2006/relationships/slideLayout" Target="../slideLayouts/slideLayout7.xml"/><Relationship Id="rId6" Type="http://schemas.openxmlformats.org/officeDocument/2006/relationships/hyperlink" Target="https://it.wikipedia.org/wiki/Heartbleed?utm_source=chatgpt.com" TargetMode="External"/><Relationship Id="rId5" Type="http://schemas.openxmlformats.org/officeDocument/2006/relationships/hyperlink" Target="https://heartbleed.com/" TargetMode="External"/><Relationship Id="rId4" Type="http://schemas.openxmlformats.org/officeDocument/2006/relationships/hyperlink" Target="https://www.threatdown.com/blog/five-years-later-heartbleed-vulnerability-still-unpatch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4F23-5E88-E43D-D6ED-4D9CC353D608}"/>
              </a:ext>
            </a:extLst>
          </p:cNvPr>
          <p:cNvSpPr>
            <a:spLocks noGrp="1"/>
          </p:cNvSpPr>
          <p:nvPr>
            <p:ph type="ctrTitle"/>
          </p:nvPr>
        </p:nvSpPr>
        <p:spPr>
          <a:xfrm>
            <a:off x="3346892" y="186957"/>
            <a:ext cx="8818913" cy="3358501"/>
          </a:xfrm>
        </p:spPr>
        <p:txBody>
          <a:bodyPr>
            <a:normAutofit/>
          </a:bodyPr>
          <a:lstStyle/>
          <a:p>
            <a:pPr algn="ctr"/>
            <a:r>
              <a:rPr lang="en-US" sz="6600" dirty="0">
                <a:ln w="0"/>
                <a:effectLst>
                  <a:outerShdw blurRad="38100" dist="19050" dir="2700000" algn="tl" rotWithShape="0">
                    <a:schemeClr val="dk1">
                      <a:alpha val="40000"/>
                    </a:schemeClr>
                  </a:outerShdw>
                </a:effectLst>
                <a:latin typeface="Cairo" pitchFamily="2" charset="-78"/>
                <a:cs typeface="Cairo" pitchFamily="2" charset="-78"/>
              </a:rPr>
              <a:t>Heartbleed Attack</a:t>
            </a:r>
            <a:br>
              <a:rPr lang="en-US" dirty="0">
                <a:ln w="0"/>
                <a:effectLst>
                  <a:outerShdw blurRad="38100" dist="19050" dir="2700000" algn="tl" rotWithShape="0">
                    <a:schemeClr val="dk1">
                      <a:alpha val="40000"/>
                    </a:schemeClr>
                  </a:outerShdw>
                </a:effectLst>
                <a:latin typeface="Cairo" pitchFamily="2" charset="-78"/>
                <a:cs typeface="Cairo" pitchFamily="2" charset="-78"/>
              </a:rPr>
            </a:br>
            <a:br>
              <a:rPr lang="en-US" dirty="0">
                <a:ln w="0"/>
                <a:effectLst>
                  <a:outerShdw blurRad="38100" dist="19050" dir="2700000" algn="tl" rotWithShape="0">
                    <a:schemeClr val="dk1">
                      <a:alpha val="40000"/>
                    </a:schemeClr>
                  </a:outerShdw>
                </a:effectLst>
                <a:latin typeface="Cairo" pitchFamily="2" charset="-78"/>
                <a:cs typeface="Cairo" pitchFamily="2" charset="-78"/>
              </a:rPr>
            </a:br>
            <a:r>
              <a:rPr lang="en-US" sz="5400" dirty="0">
                <a:ln w="0"/>
                <a:effectLst>
                  <a:outerShdw blurRad="38100" dist="19050" dir="2700000" algn="tl" rotWithShape="0">
                    <a:schemeClr val="dk1">
                      <a:alpha val="40000"/>
                    </a:schemeClr>
                  </a:outerShdw>
                </a:effectLst>
                <a:latin typeface="Cairo" pitchFamily="2" charset="-78"/>
                <a:cs typeface="Cairo" pitchFamily="2" charset="-78"/>
              </a:rPr>
              <a:t>CVE-2014-0160</a:t>
            </a:r>
            <a:endParaRPr lang="en-IL" sz="5400" dirty="0">
              <a:ln w="0"/>
              <a:effectLst>
                <a:outerShdw blurRad="38100" dist="19050" dir="2700000" algn="tl" rotWithShape="0">
                  <a:schemeClr val="dk1">
                    <a:alpha val="40000"/>
                  </a:schemeClr>
                </a:outerShdw>
              </a:effectLst>
              <a:latin typeface="Cairo" pitchFamily="2" charset="-78"/>
              <a:cs typeface="Cairo" pitchFamily="2" charset="-78"/>
            </a:endParaRPr>
          </a:p>
        </p:txBody>
      </p:sp>
      <p:sp>
        <p:nvSpPr>
          <p:cNvPr id="3" name="Subtitle 2">
            <a:extLst>
              <a:ext uri="{FF2B5EF4-FFF2-40B4-BE49-F238E27FC236}">
                <a16:creationId xmlns:a16="http://schemas.microsoft.com/office/drawing/2014/main" id="{38A8AC9C-FB44-A42D-753D-0579A39E68D7}"/>
              </a:ext>
            </a:extLst>
          </p:cNvPr>
          <p:cNvSpPr>
            <a:spLocks noGrp="1"/>
          </p:cNvSpPr>
          <p:nvPr>
            <p:ph type="subTitle" idx="1"/>
          </p:nvPr>
        </p:nvSpPr>
        <p:spPr>
          <a:xfrm>
            <a:off x="4510703" y="3678809"/>
            <a:ext cx="6491290" cy="524892"/>
          </a:xfrm>
        </p:spPr>
        <p:txBody>
          <a:bodyPr>
            <a:normAutofit/>
          </a:bodyPr>
          <a:lstStyle/>
          <a:p>
            <a:pPr algn="l"/>
            <a:r>
              <a:rPr lang="en-US" dirty="0">
                <a:latin typeface="Cairo" pitchFamily="2" charset="-78"/>
                <a:cs typeface="Cairo" pitchFamily="2" charset="-78"/>
              </a:rPr>
              <a:t>Critical vulnerability in OpenSSL implementation of  TLS</a:t>
            </a:r>
          </a:p>
        </p:txBody>
      </p:sp>
      <p:pic>
        <p:nvPicPr>
          <p:cNvPr id="7" name="Picture 6">
            <a:extLst>
              <a:ext uri="{FF2B5EF4-FFF2-40B4-BE49-F238E27FC236}">
                <a16:creationId xmlns:a16="http://schemas.microsoft.com/office/drawing/2014/main" id="{28E15070-AD59-39CD-3155-1B751E107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075" y="532586"/>
            <a:ext cx="2239424" cy="2712264"/>
          </a:xfrm>
          <a:prstGeom prst="rect">
            <a:avLst/>
          </a:prstGeom>
        </p:spPr>
      </p:pic>
      <p:sp>
        <p:nvSpPr>
          <p:cNvPr id="4" name="TextBox 3">
            <a:extLst>
              <a:ext uri="{FF2B5EF4-FFF2-40B4-BE49-F238E27FC236}">
                <a16:creationId xmlns:a16="http://schemas.microsoft.com/office/drawing/2014/main" id="{90E7D91A-0885-7E3B-6329-45E8871F436D}"/>
              </a:ext>
            </a:extLst>
          </p:cNvPr>
          <p:cNvSpPr txBox="1"/>
          <p:nvPr/>
        </p:nvSpPr>
        <p:spPr>
          <a:xfrm>
            <a:off x="4510703" y="4510990"/>
            <a:ext cx="4152900" cy="369332"/>
          </a:xfrm>
          <a:prstGeom prst="rect">
            <a:avLst/>
          </a:prstGeom>
          <a:noFill/>
        </p:spPr>
        <p:txBody>
          <a:bodyPr wrap="square" rtlCol="0">
            <a:spAutoFit/>
          </a:bodyPr>
          <a:lstStyle/>
          <a:p>
            <a:r>
              <a:rPr lang="en-US" u="sng" dirty="0">
                <a:latin typeface="Cairo" pitchFamily="2" charset="-78"/>
                <a:cs typeface="Cairo" pitchFamily="2" charset="-78"/>
              </a:rPr>
              <a:t>Contributor</a:t>
            </a:r>
            <a:r>
              <a:rPr lang="en-US" dirty="0"/>
              <a:t>:   </a:t>
            </a:r>
            <a:r>
              <a:rPr lang="en-US" dirty="0">
                <a:latin typeface="Cairo" pitchFamily="2" charset="-78"/>
                <a:cs typeface="Cairo" pitchFamily="2" charset="-78"/>
              </a:rPr>
              <a:t>Shay Hahiashvili</a:t>
            </a:r>
            <a:endParaRPr lang="en-IL" dirty="0">
              <a:latin typeface="Cairo" pitchFamily="2" charset="-78"/>
              <a:cs typeface="Cairo" pitchFamily="2" charset="-78"/>
            </a:endParaRPr>
          </a:p>
        </p:txBody>
      </p:sp>
    </p:spTree>
    <p:extLst>
      <p:ext uri="{BB962C8B-B14F-4D97-AF65-F5344CB8AC3E}">
        <p14:creationId xmlns:p14="http://schemas.microsoft.com/office/powerpoint/2010/main" val="133690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95C6-60A0-EB3A-D887-5300A5C5663B}"/>
              </a:ext>
            </a:extLst>
          </p:cNvPr>
          <p:cNvSpPr>
            <a:spLocks noGrp="1"/>
          </p:cNvSpPr>
          <p:nvPr>
            <p:ph type="title"/>
          </p:nvPr>
        </p:nvSpPr>
        <p:spPr>
          <a:xfrm>
            <a:off x="1892829" y="2252070"/>
            <a:ext cx="8930747" cy="1176930"/>
          </a:xfrm>
        </p:spPr>
        <p:txBody>
          <a:bodyPr>
            <a:normAutofit/>
          </a:bodyPr>
          <a:lstStyle/>
          <a:p>
            <a:pPr algn="ctr"/>
            <a:r>
              <a:rPr lang="en-US" sz="6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Questions?</a:t>
            </a:r>
            <a:endParaRPr lang="en-IL" sz="6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890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52540-3FF2-80F4-48C9-AA2A72D896E8}"/>
              </a:ext>
            </a:extLst>
          </p:cNvPr>
          <p:cNvSpPr txBox="1"/>
          <p:nvPr/>
        </p:nvSpPr>
        <p:spPr>
          <a:xfrm>
            <a:off x="2330450" y="209550"/>
            <a:ext cx="81153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Sources</a:t>
            </a:r>
            <a:endParaRPr lang="en-IL"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FB5E1DA-FD70-5DA6-CE8D-8CEDC4355836}"/>
              </a:ext>
            </a:extLst>
          </p:cNvPr>
          <p:cNvSpPr txBox="1"/>
          <p:nvPr/>
        </p:nvSpPr>
        <p:spPr>
          <a:xfrm>
            <a:off x="1644650" y="1212850"/>
            <a:ext cx="10160000" cy="4135106"/>
          </a:xfrm>
          <a:prstGeom prst="rect">
            <a:avLst/>
          </a:prstGeom>
          <a:noFill/>
        </p:spPr>
        <p:txBody>
          <a:bodyPr wrap="square" rtlCol="0">
            <a:spAutoFit/>
          </a:bodyPr>
          <a:lstStyle/>
          <a:p>
            <a:pPr marL="285750" indent="-285750">
              <a:lnSpc>
                <a:spcPct val="250000"/>
              </a:lnSpc>
              <a:buClr>
                <a:schemeClr val="tx1"/>
              </a:buClr>
              <a:buFont typeface="Wingdings" panose="05000000000000000000" pitchFamily="2" charset="2"/>
              <a:buChar char="v"/>
            </a:pPr>
            <a:r>
              <a:rPr lang="en-US" dirty="0">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Vox Article: The Heartbleed Bug, explained</a:t>
            </a:r>
            <a:endParaRPr lang="en-US" dirty="0">
              <a:solidFill>
                <a:srgbClr val="0070C0"/>
              </a:solidFill>
              <a:latin typeface="Arial" panose="020B0604020202020204" pitchFamily="34" charset="0"/>
              <a:cs typeface="Arial" panose="020B0604020202020204" pitchFamily="34" charset="0"/>
            </a:endParaRPr>
          </a:p>
          <a:p>
            <a:pPr marL="285750" indent="-285750">
              <a:lnSpc>
                <a:spcPct val="250000"/>
              </a:lnSpc>
              <a:buClr>
                <a:schemeClr val="tx1"/>
              </a:buClr>
              <a:buFont typeface="Wingdings" panose="05000000000000000000" pitchFamily="2" charset="2"/>
              <a:buChar char="v"/>
            </a:pP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CSO Article: The Heartbleed bug: How a flaw in OpenSSL caused a security crisis</a:t>
            </a:r>
            <a:endParaRPr lang="en-US" dirty="0">
              <a:solidFill>
                <a:srgbClr val="0070C0"/>
              </a:solidFill>
              <a:latin typeface="Arial" panose="020B0604020202020204" pitchFamily="34" charset="0"/>
              <a:cs typeface="Arial" panose="020B0604020202020204" pitchFamily="34" charset="0"/>
            </a:endParaRPr>
          </a:p>
          <a:p>
            <a:pPr marL="285750" indent="-285750">
              <a:lnSpc>
                <a:spcPct val="250000"/>
              </a:lnSpc>
              <a:buClr>
                <a:schemeClr val="tx1"/>
              </a:buClr>
              <a:buFont typeface="Wingdings" panose="05000000000000000000" pitchFamily="2" charset="2"/>
              <a:buChar char="v"/>
            </a:pPr>
            <a:r>
              <a:rPr lang="en-US"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ThreatDown Article: Five years later, Heartbleed vulnerability still unpatched</a:t>
            </a:r>
            <a:endParaRPr lang="en-US" dirty="0">
              <a:solidFill>
                <a:srgbClr val="0070C0"/>
              </a:solidFill>
              <a:latin typeface="Arial" panose="020B0604020202020204" pitchFamily="34" charset="0"/>
              <a:cs typeface="Arial" panose="020B0604020202020204" pitchFamily="34" charset="0"/>
            </a:endParaRPr>
          </a:p>
          <a:p>
            <a:pPr marL="285750" indent="-285750">
              <a:lnSpc>
                <a:spcPct val="250000"/>
              </a:lnSpc>
              <a:buClr>
                <a:schemeClr val="tx1"/>
              </a:buClr>
              <a:buFont typeface="Wingdings" panose="05000000000000000000" pitchFamily="2" charset="2"/>
              <a:buChar char="v"/>
            </a:pPr>
            <a:r>
              <a:rPr lang="en-US" dirty="0">
                <a:solidFill>
                  <a:srgbClr val="0070C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Heartbleed Bug Official Website</a:t>
            </a:r>
            <a:endParaRPr lang="en-US" dirty="0">
              <a:solidFill>
                <a:srgbClr val="0070C0"/>
              </a:solidFill>
              <a:latin typeface="Arial" panose="020B0604020202020204" pitchFamily="34" charset="0"/>
              <a:cs typeface="Arial" panose="020B0604020202020204" pitchFamily="34" charset="0"/>
            </a:endParaRPr>
          </a:p>
          <a:p>
            <a:pPr marL="285750" indent="-285750">
              <a:lnSpc>
                <a:spcPct val="250000"/>
              </a:lnSpc>
              <a:buClr>
                <a:schemeClr val="tx1"/>
              </a:buClr>
              <a:buFont typeface="Wingdings" panose="05000000000000000000" pitchFamily="2" charset="2"/>
              <a:buChar char="v"/>
            </a:pPr>
            <a:r>
              <a:rPr lang="en-US" dirty="0">
                <a:solidFill>
                  <a:srgbClr val="0070C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Wikipedia: Heartbleed Attack</a:t>
            </a:r>
            <a:endParaRPr lang="en-US" b="1" i="0" dirty="0">
              <a:solidFill>
                <a:srgbClr val="0070C0"/>
              </a:solidFill>
              <a:effectLst/>
              <a:latin typeface="Arial" panose="020B0604020202020204" pitchFamily="34" charset="0"/>
              <a:cs typeface="Arial" panose="020B0604020202020204" pitchFamily="34" charset="0"/>
            </a:endParaRPr>
          </a:p>
          <a:p>
            <a:pPr>
              <a:lnSpc>
                <a:spcPct val="250000"/>
              </a:lnSpc>
            </a:pPr>
            <a:endParaRPr lang="en-IL" dirty="0"/>
          </a:p>
        </p:txBody>
      </p:sp>
    </p:spTree>
    <p:extLst>
      <p:ext uri="{BB962C8B-B14F-4D97-AF65-F5344CB8AC3E}">
        <p14:creationId xmlns:p14="http://schemas.microsoft.com/office/powerpoint/2010/main" val="427012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30B1B-1EF6-101F-1619-A0D0A8999A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ADC95D-2987-8A66-8559-554356D4AE9F}"/>
              </a:ext>
            </a:extLst>
          </p:cNvPr>
          <p:cNvSpPr txBox="1"/>
          <p:nvPr/>
        </p:nvSpPr>
        <p:spPr>
          <a:xfrm>
            <a:off x="2355850" y="234950"/>
            <a:ext cx="81153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What Is Heartbeat?</a:t>
            </a:r>
            <a:endParaRPr lang="en-IL"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7EACACA-423E-EF3E-8265-E3FE342FF1F7}"/>
              </a:ext>
            </a:extLst>
          </p:cNvPr>
          <p:cNvSpPr txBox="1"/>
          <p:nvPr/>
        </p:nvSpPr>
        <p:spPr>
          <a:xfrm>
            <a:off x="1409700" y="1200150"/>
            <a:ext cx="10160000" cy="521732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Heartbeat extension</a:t>
            </a:r>
            <a:r>
              <a:rPr lang="en-US" sz="1600" dirty="0">
                <a:latin typeface="Arial" panose="020B0604020202020204" pitchFamily="34" charset="0"/>
                <a:cs typeface="Arial" panose="020B0604020202020204" pitchFamily="34" charset="0"/>
              </a:rPr>
              <a:t> was introduced to allow SSL/TLS endpoints (clients or servers) to verify that their secure connection was still active without having to renegotiate the entire session. It works by having one endpoint send a “heartbeat” message containing a small payload along with a declared payload length, to which the other endpoint responds by echoing back the exact payload. This mechanism reduces overhead by keeping connections alive through periodic checks.</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dirty="0">
                <a:latin typeface="Arial" panose="020B0604020202020204" pitchFamily="34" charset="0"/>
                <a:cs typeface="Arial" panose="020B0604020202020204" pitchFamily="34" charset="0"/>
              </a:rPr>
              <a:t>In 2014, a critical vulnerability known as </a:t>
            </a:r>
            <a:r>
              <a:rPr lang="en-US" sz="1600" b="1" dirty="0">
                <a:latin typeface="Arial" panose="020B0604020202020204" pitchFamily="34" charset="0"/>
                <a:cs typeface="Arial" panose="020B0604020202020204" pitchFamily="34" charset="0"/>
              </a:rPr>
              <a:t>Heartbleed</a:t>
            </a:r>
            <a:r>
              <a:rPr lang="en-US" sz="1600" dirty="0">
                <a:latin typeface="Arial" panose="020B0604020202020204" pitchFamily="34" charset="0"/>
                <a:cs typeface="Arial" panose="020B0604020202020204" pitchFamily="34" charset="0"/>
              </a:rPr>
              <a:t> was discovered in the OpenSSL cryptographic library, which is widely used to secure internet communications through SSL and TLS. Due to a missing bounds check in OpenSSL’s implementation of the Heartbeat extension</a:t>
            </a:r>
            <a:r>
              <a:rPr lang="he-IL" sz="1600">
                <a:latin typeface="Arial" panose="020B0604020202020204" pitchFamily="34" charset="0"/>
                <a:cs typeface="Arial" panose="020B0604020202020204" pitchFamily="34" charset="0"/>
              </a:rPr>
              <a:t>,</a:t>
            </a:r>
            <a:r>
              <a:rPr lang="en-US" sz="160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attackers could exploit the flaw to request and receive up to 64 kilobytes of memory from a vulnerable system. This flaw, a </a:t>
            </a:r>
            <a:r>
              <a:rPr lang="en-US" sz="1600" b="1" dirty="0">
                <a:latin typeface="Arial" panose="020B0604020202020204" pitchFamily="34" charset="0"/>
                <a:cs typeface="Arial" panose="020B0604020202020204" pitchFamily="34" charset="0"/>
              </a:rPr>
              <a:t>buffer leakage</a:t>
            </a:r>
            <a:r>
              <a:rPr lang="en-US" sz="1600" dirty="0">
                <a:latin typeface="Arial" panose="020B0604020202020204" pitchFamily="34" charset="0"/>
                <a:cs typeface="Arial" panose="020B0604020202020204" pitchFamily="34" charset="0"/>
              </a:rPr>
              <a:t>, could lead to the exposure of sensitive information such as encryption keys, user credentials, and other private data.</a:t>
            </a:r>
          </a:p>
          <a:p>
            <a:pPr marL="285750" indent="-285750">
              <a:lnSpc>
                <a:spcPct val="150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Vulnerable code: </a:t>
            </a:r>
            <a:r>
              <a:rPr lang="en-US" sz="1600" b="1" dirty="0">
                <a:latin typeface="Arial" panose="020B0604020202020204" pitchFamily="34" charset="0"/>
                <a:cs typeface="Arial" panose="020B0604020202020204" pitchFamily="34" charset="0"/>
              </a:rPr>
              <a:t>memcpy(bp, pl, payload); </a:t>
            </a:r>
            <a:r>
              <a:rPr lang="en-US" sz="1600" b="1" dirty="0">
                <a:solidFill>
                  <a:srgbClr val="4B7A44"/>
                </a:solidFill>
                <a:latin typeface="Arial" panose="020B0604020202020204" pitchFamily="34" charset="0"/>
                <a:cs typeface="Arial" panose="020B0604020202020204" pitchFamily="34" charset="0"/>
              </a:rPr>
              <a:t>//copies to memory without bound check.</a:t>
            </a:r>
            <a:endParaRPr lang="en-US" sz="1600" dirty="0">
              <a:solidFill>
                <a:srgbClr val="4B7A44"/>
              </a:solidFill>
              <a:latin typeface="Arial" panose="020B0604020202020204" pitchFamily="34" charset="0"/>
              <a:cs typeface="Arial" panose="020B0604020202020204" pitchFamily="34" charset="0"/>
            </a:endParaRPr>
          </a:p>
          <a:p>
            <a:pPr>
              <a:lnSpc>
                <a:spcPct val="15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1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B3D11-B116-CD23-FC96-810E3FAEE6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63BA35-299D-1A1E-9798-35989412063C}"/>
              </a:ext>
            </a:extLst>
          </p:cNvPr>
          <p:cNvSpPr txBox="1"/>
          <p:nvPr/>
        </p:nvSpPr>
        <p:spPr>
          <a:xfrm>
            <a:off x="2406650" y="190500"/>
            <a:ext cx="81153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How The Attack Was Performed</a:t>
            </a:r>
            <a:endParaRPr lang="en-IL"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2F679B7-7B47-C5DC-FD57-2C20895A1100}"/>
              </a:ext>
            </a:extLst>
          </p:cNvPr>
          <p:cNvSpPr txBox="1"/>
          <p:nvPr/>
        </p:nvSpPr>
        <p:spPr>
          <a:xfrm>
            <a:off x="1657350" y="893675"/>
            <a:ext cx="10160000" cy="5371535"/>
          </a:xfrm>
          <a:prstGeom prst="rect">
            <a:avLst/>
          </a:prstGeom>
          <a:noFill/>
        </p:spPr>
        <p:txBody>
          <a:bodyPr wrap="square" rtlCol="0">
            <a:spAutoFit/>
          </a:bodyPr>
          <a:lstStyle/>
          <a:p>
            <a:pPr>
              <a:lnSpc>
                <a:spcPts val="2300"/>
              </a:lnSpc>
              <a:buNone/>
            </a:pPr>
            <a:r>
              <a:rPr lang="en-US" sz="1500" b="1" dirty="0">
                <a:latin typeface="Arial" panose="020B0604020202020204" pitchFamily="34" charset="0"/>
                <a:cs typeface="Arial" panose="020B0604020202020204" pitchFamily="34" charset="0"/>
              </a:rPr>
              <a:t>Exploitation Mechanism:</a:t>
            </a:r>
          </a:p>
          <a:p>
            <a:pPr marL="285750" indent="-285750">
              <a:lnSpc>
                <a:spcPts val="2300"/>
              </a:lnSpc>
              <a:buFont typeface="Wingdings" panose="05000000000000000000" pitchFamily="2" charset="2"/>
              <a:buChar char="v"/>
            </a:pPr>
            <a:r>
              <a:rPr lang="en-US" sz="1500" b="1" dirty="0">
                <a:latin typeface="Arial" panose="020B0604020202020204" pitchFamily="34" charset="0"/>
                <a:cs typeface="Arial" panose="020B0604020202020204" pitchFamily="34" charset="0"/>
              </a:rPr>
              <a:t>Step 1: Crafting a Malicious Request</a:t>
            </a:r>
          </a:p>
          <a:p>
            <a:pPr>
              <a:lnSpc>
                <a:spcPts val="2300"/>
              </a:lnSpc>
            </a:pPr>
            <a:r>
              <a:rPr lang="en-US" sz="1500" dirty="0">
                <a:latin typeface="Arial" panose="020B0604020202020204" pitchFamily="34" charset="0"/>
                <a:cs typeface="Arial" panose="020B0604020202020204" pitchFamily="34" charset="0"/>
              </a:rPr>
              <a:t>	The attacker sends a specially crafted Heartbeat request to the target server. This request includes a small 	payload such as "hi" but </a:t>
            </a:r>
            <a:r>
              <a:rPr lang="en-US" sz="1500" b="1" dirty="0">
                <a:latin typeface="Arial" panose="020B0604020202020204" pitchFamily="34" charset="0"/>
                <a:cs typeface="Arial" panose="020B0604020202020204" pitchFamily="34" charset="0"/>
              </a:rPr>
              <a:t>falsely</a:t>
            </a:r>
            <a:r>
              <a:rPr lang="en-US" sz="1500" dirty="0">
                <a:latin typeface="Arial" panose="020B0604020202020204" pitchFamily="34" charset="0"/>
                <a:cs typeface="Arial" panose="020B0604020202020204" pitchFamily="34" charset="0"/>
              </a:rPr>
              <a:t> claims a much larger payload length like 64KB.</a:t>
            </a:r>
          </a:p>
          <a:p>
            <a:pPr marL="285750" indent="-285750">
              <a:lnSpc>
                <a:spcPts val="2300"/>
              </a:lnSpc>
              <a:buFont typeface="Wingdings" panose="05000000000000000000" pitchFamily="2" charset="2"/>
              <a:buChar char="v"/>
            </a:pPr>
            <a:r>
              <a:rPr lang="en-US" sz="1500" b="1" dirty="0">
                <a:latin typeface="Arial" panose="020B0604020202020204" pitchFamily="34" charset="0"/>
                <a:cs typeface="Arial" panose="020B0604020202020204" pitchFamily="34" charset="0"/>
              </a:rPr>
              <a:t>Step 2: Processing the Request Without Validation</a:t>
            </a:r>
          </a:p>
          <a:p>
            <a:pPr lvl="1">
              <a:lnSpc>
                <a:spcPts val="2300"/>
              </a:lnSpc>
            </a:pPr>
            <a:r>
              <a:rPr lang="en-US" sz="1500" dirty="0">
                <a:latin typeface="Arial" panose="020B0604020202020204" pitchFamily="34" charset="0"/>
                <a:cs typeface="Arial" panose="020B0604020202020204" pitchFamily="34" charset="0"/>
              </a:rPr>
              <a:t>The vulnerable OpenSSL server receives the request but does not properly verify whether the claimed length matches the actual data size. Instead, it </a:t>
            </a:r>
            <a:r>
              <a:rPr lang="en-US" sz="1500" b="1" dirty="0">
                <a:latin typeface="Arial" panose="020B0604020202020204" pitchFamily="34" charset="0"/>
                <a:cs typeface="Arial" panose="020B0604020202020204" pitchFamily="34" charset="0"/>
              </a:rPr>
              <a:t>blindly</a:t>
            </a:r>
            <a:r>
              <a:rPr lang="en-US" sz="1500" dirty="0">
                <a:latin typeface="Arial" panose="020B0604020202020204" pitchFamily="34" charset="0"/>
                <a:cs typeface="Arial" panose="020B0604020202020204" pitchFamily="34" charset="0"/>
              </a:rPr>
              <a:t> prepares to echo back the requested number of bytes.</a:t>
            </a:r>
          </a:p>
          <a:p>
            <a:pPr marL="285750" indent="-285750">
              <a:lnSpc>
                <a:spcPts val="2300"/>
              </a:lnSpc>
              <a:buFont typeface="Wingdings" panose="05000000000000000000" pitchFamily="2" charset="2"/>
              <a:buChar char="v"/>
            </a:pPr>
            <a:r>
              <a:rPr lang="en-US" sz="1500" b="1" dirty="0">
                <a:latin typeface="Arial" panose="020B0604020202020204" pitchFamily="34" charset="0"/>
                <a:cs typeface="Arial" panose="020B0604020202020204" pitchFamily="34" charset="0"/>
              </a:rPr>
              <a:t>Step 3: Server Reads Extra Memory Data</a:t>
            </a:r>
          </a:p>
          <a:p>
            <a:pPr lvl="1">
              <a:lnSpc>
                <a:spcPts val="2300"/>
              </a:lnSpc>
            </a:pPr>
            <a:r>
              <a:rPr lang="en-US" sz="1500" dirty="0">
                <a:latin typeface="Arial" panose="020B0604020202020204" pitchFamily="34" charset="0"/>
                <a:cs typeface="Arial" panose="020B0604020202020204" pitchFamily="34" charset="0"/>
              </a:rPr>
              <a:t>The server </a:t>
            </a:r>
            <a:r>
              <a:rPr lang="en-US" sz="1500" b="1" dirty="0">
                <a:latin typeface="Arial" panose="020B0604020202020204" pitchFamily="34" charset="0"/>
                <a:cs typeface="Arial" panose="020B0604020202020204" pitchFamily="34" charset="0"/>
              </a:rPr>
              <a:t>allocates</a:t>
            </a:r>
            <a:r>
              <a:rPr lang="en-US" sz="1500" dirty="0">
                <a:latin typeface="Arial" panose="020B0604020202020204" pitchFamily="34" charset="0"/>
                <a:cs typeface="Arial" panose="020B0604020202020204" pitchFamily="34" charset="0"/>
              </a:rPr>
              <a:t> memory based on the claimed payload size and attempts to retrieve the requested data. However, it also reads </a:t>
            </a:r>
            <a:r>
              <a:rPr lang="en-US" sz="1500" b="1" dirty="0">
                <a:latin typeface="Arial" panose="020B0604020202020204" pitchFamily="34" charset="0"/>
                <a:cs typeface="Arial" panose="020B0604020202020204" pitchFamily="34" charset="0"/>
              </a:rPr>
              <a:t>beyond</a:t>
            </a:r>
            <a:r>
              <a:rPr lang="en-US" sz="1500" dirty="0">
                <a:latin typeface="Arial" panose="020B0604020202020204" pitchFamily="34" charset="0"/>
                <a:cs typeface="Arial" panose="020B0604020202020204" pitchFamily="34" charset="0"/>
              </a:rPr>
              <a:t> the intended payload, exposing sensitive information such as encryption keys, user credentials, or internal communications.</a:t>
            </a:r>
          </a:p>
          <a:p>
            <a:pPr marL="285750" indent="-285750">
              <a:lnSpc>
                <a:spcPts val="2300"/>
              </a:lnSpc>
              <a:buFont typeface="Wingdings" panose="05000000000000000000" pitchFamily="2" charset="2"/>
              <a:buChar char="v"/>
            </a:pPr>
            <a:r>
              <a:rPr lang="en-US" sz="1500" b="1" dirty="0">
                <a:latin typeface="Arial" panose="020B0604020202020204" pitchFamily="34" charset="0"/>
                <a:cs typeface="Arial" panose="020B0604020202020204" pitchFamily="34" charset="0"/>
              </a:rPr>
              <a:t>Step 4: Attacker Repeats the Process</a:t>
            </a:r>
          </a:p>
          <a:p>
            <a:pPr lvl="1">
              <a:lnSpc>
                <a:spcPts val="2300"/>
              </a:lnSpc>
            </a:pPr>
            <a:r>
              <a:rPr lang="en-US" sz="1500" dirty="0">
                <a:latin typeface="Arial" panose="020B0604020202020204" pitchFamily="34" charset="0"/>
                <a:cs typeface="Arial" panose="020B0604020202020204" pitchFamily="34" charset="0"/>
              </a:rPr>
              <a:t>The attacker can send multiple </a:t>
            </a:r>
            <a:r>
              <a:rPr lang="en-US" sz="1500" b="1" dirty="0">
                <a:latin typeface="Arial" panose="020B0604020202020204" pitchFamily="34" charset="0"/>
                <a:cs typeface="Arial" panose="020B0604020202020204" pitchFamily="34" charset="0"/>
              </a:rPr>
              <a:t>malicious</a:t>
            </a:r>
            <a:r>
              <a:rPr lang="en-US" sz="1500" dirty="0">
                <a:latin typeface="Arial" panose="020B0604020202020204" pitchFamily="34" charset="0"/>
                <a:cs typeface="Arial" panose="020B0604020202020204" pitchFamily="34" charset="0"/>
              </a:rPr>
              <a:t> requests, each retrieving different portions of memory. Since there are no authentication checks, the attack can be repeated indefinitely without being detected.</a:t>
            </a:r>
          </a:p>
          <a:p>
            <a:pPr marL="285750" indent="-285750">
              <a:lnSpc>
                <a:spcPts val="2300"/>
              </a:lnSpc>
              <a:buFont typeface="Wingdings" panose="05000000000000000000" pitchFamily="2" charset="2"/>
              <a:buChar char="v"/>
            </a:pPr>
            <a:r>
              <a:rPr lang="en-US" sz="1500" b="1" dirty="0">
                <a:latin typeface="Arial" panose="020B0604020202020204" pitchFamily="34" charset="0"/>
                <a:cs typeface="Arial" panose="020B0604020202020204" pitchFamily="34" charset="0"/>
              </a:rPr>
              <a:t>Step 5: Exploiting the Stolen Data</a:t>
            </a:r>
          </a:p>
          <a:p>
            <a:pPr lvl="1">
              <a:lnSpc>
                <a:spcPts val="2300"/>
              </a:lnSpc>
            </a:pPr>
            <a:r>
              <a:rPr lang="en-US" sz="1500" dirty="0">
                <a:latin typeface="Arial" panose="020B0604020202020204" pitchFamily="34" charset="0"/>
                <a:cs typeface="Arial" panose="020B0604020202020204" pitchFamily="34" charset="0"/>
              </a:rPr>
              <a:t>The extracted memory data can contain </a:t>
            </a:r>
            <a:r>
              <a:rPr lang="en-US" sz="1500" b="1" dirty="0">
                <a:latin typeface="Arial" panose="020B0604020202020204" pitchFamily="34" charset="0"/>
                <a:cs typeface="Arial" panose="020B0604020202020204" pitchFamily="34" charset="0"/>
              </a:rPr>
              <a:t>valuable secrets</a:t>
            </a:r>
            <a:r>
              <a:rPr lang="en-US" sz="1500" dirty="0">
                <a:latin typeface="Arial" panose="020B0604020202020204" pitchFamily="34" charset="0"/>
                <a:cs typeface="Arial" panose="020B0604020202020204" pitchFamily="34" charset="0"/>
              </a:rPr>
              <a:t>, which attackers can use to decrypt communications, steal user credentials, or impersonate legitimate users. This could lead to unauthorized access, data breaches, and further exploitation of the system.</a:t>
            </a:r>
          </a:p>
        </p:txBody>
      </p:sp>
    </p:spTree>
    <p:extLst>
      <p:ext uri="{BB962C8B-B14F-4D97-AF65-F5344CB8AC3E}">
        <p14:creationId xmlns:p14="http://schemas.microsoft.com/office/powerpoint/2010/main" val="49675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BC640-8711-B227-5E93-25090AD2C4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10F9D2-70BF-90A7-F4C4-867ED036F1AE}"/>
              </a:ext>
            </a:extLst>
          </p:cNvPr>
          <p:cNvSpPr txBox="1"/>
          <p:nvPr/>
        </p:nvSpPr>
        <p:spPr>
          <a:xfrm>
            <a:off x="2406650" y="190500"/>
            <a:ext cx="81153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Heartbleed Attack Visualized</a:t>
            </a:r>
            <a:endParaRPr lang="en-IL"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2F3A80B-FBC5-54A7-0D7C-F8C4031F6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774" y="816262"/>
            <a:ext cx="5225475" cy="5225475"/>
          </a:xfrm>
          <a:prstGeom prst="rect">
            <a:avLst/>
          </a:prstGeom>
        </p:spPr>
      </p:pic>
      <p:sp>
        <p:nvSpPr>
          <p:cNvPr id="6" name="TextBox 5">
            <a:extLst>
              <a:ext uri="{FF2B5EF4-FFF2-40B4-BE49-F238E27FC236}">
                <a16:creationId xmlns:a16="http://schemas.microsoft.com/office/drawing/2014/main" id="{6D2B3B43-C424-3DF7-9B66-52352CD61826}"/>
              </a:ext>
            </a:extLst>
          </p:cNvPr>
          <p:cNvSpPr txBox="1"/>
          <p:nvPr/>
        </p:nvSpPr>
        <p:spPr>
          <a:xfrm>
            <a:off x="6699250" y="958850"/>
            <a:ext cx="5143500" cy="489416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Normal Usage:</a:t>
            </a:r>
            <a:r>
              <a:rPr lang="en-US" sz="1600" dirty="0">
                <a:latin typeface="Arial" panose="020B0604020202020204" pitchFamily="34" charset="0"/>
                <a:cs typeface="Arial" panose="020B0604020202020204" pitchFamily="34" charset="0"/>
              </a:rPr>
              <a:t> </a:t>
            </a:r>
          </a:p>
          <a:p>
            <a:pPr>
              <a:lnSpc>
                <a:spcPct val="150000"/>
              </a:lnSpc>
            </a:pPr>
            <a:r>
              <a:rPr lang="en-US" sz="1600" dirty="0">
                <a:latin typeface="Arial" panose="020B0604020202020204" pitchFamily="34" charset="0"/>
                <a:cs typeface="Arial" panose="020B0604020202020204" pitchFamily="34" charset="0"/>
              </a:rPr>
              <a:t>	A client sends a small heartbeat request with 	message </a:t>
            </a:r>
            <a:r>
              <a:rPr lang="en-US" sz="1600" b="1" dirty="0">
                <a:latin typeface="Arial" panose="020B0604020202020204" pitchFamily="34" charset="0"/>
                <a:cs typeface="Arial" panose="020B0604020202020204" pitchFamily="34" charset="0"/>
              </a:rPr>
              <a:t>“bird” </a:t>
            </a:r>
            <a:r>
              <a:rPr lang="en-US" sz="1600" dirty="0">
                <a:latin typeface="Arial" panose="020B0604020202020204" pitchFamily="34" charset="0"/>
                <a:cs typeface="Arial" panose="020B0604020202020204" pitchFamily="34" charset="0"/>
              </a:rPr>
              <a:t>and specifies correct size, the 	server correctly responds with the same word.</a:t>
            </a:r>
          </a:p>
          <a:p>
            <a:pPr>
              <a:lnSpc>
                <a:spcPct val="150000"/>
              </a:lnSpc>
            </a:pPr>
            <a:endParaRPr lang="en-US" dirty="0"/>
          </a:p>
          <a:p>
            <a:pPr marL="285750"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Malicious Usage:</a:t>
            </a:r>
          </a:p>
          <a:p>
            <a:pPr>
              <a:lnSpc>
                <a:spcPct val="150000"/>
              </a:lnSpc>
            </a:pPr>
            <a:r>
              <a:rPr lang="en-US" sz="1600" dirty="0">
                <a:latin typeface="Arial" panose="020B0604020202020204" pitchFamily="34" charset="0"/>
                <a:cs typeface="Arial" panose="020B0604020202020204" pitchFamily="34" charset="0"/>
              </a:rPr>
              <a:t>	An attacker sends a heartbeat request claiming to 	be </a:t>
            </a:r>
            <a:r>
              <a:rPr lang="en-US" sz="1600" b="1" dirty="0">
                <a:latin typeface="Arial" panose="020B0604020202020204" pitchFamily="34" charset="0"/>
                <a:cs typeface="Arial" panose="020B0604020202020204" pitchFamily="34" charset="0"/>
              </a:rPr>
              <a:t>500</a:t>
            </a:r>
            <a:r>
              <a:rPr lang="en-US" sz="1600" dirty="0">
                <a:latin typeface="Arial" panose="020B0604020202020204" pitchFamily="34" charset="0"/>
                <a:cs typeface="Arial" panose="020B0604020202020204" pitchFamily="34" charset="0"/>
              </a:rPr>
              <a:t> letters in size, but the actual message is 	</a:t>
            </a:r>
            <a:r>
              <a:rPr lang="en-US" sz="1600" b="1" dirty="0">
                <a:latin typeface="Arial" panose="020B0604020202020204" pitchFamily="34" charset="0"/>
                <a:cs typeface="Arial" panose="020B0604020202020204" pitchFamily="34" charset="0"/>
              </a:rPr>
              <a:t>“bird” </a:t>
            </a:r>
            <a:r>
              <a:rPr lang="en-US" sz="1600" dirty="0">
                <a:latin typeface="Arial" panose="020B0604020202020204" pitchFamily="34" charset="0"/>
                <a:cs typeface="Arial" panose="020B0604020202020204" pitchFamily="34" charset="0"/>
              </a:rPr>
              <a:t>which is much smaller.</a:t>
            </a:r>
          </a:p>
          <a:p>
            <a:pPr>
              <a:lnSpc>
                <a:spcPct val="150000"/>
              </a:lnSpc>
            </a:pPr>
            <a:r>
              <a:rPr lang="en-US" sz="1600" dirty="0">
                <a:latin typeface="Arial" panose="020B0604020202020204" pitchFamily="34" charset="0"/>
                <a:cs typeface="Arial" panose="020B0604020202020204" pitchFamily="34" charset="0"/>
              </a:rPr>
              <a:t>	Due to the vulnerability, the server responds with 	extra memory beyond the intended 	message, 	potentially exposing sensitive information like 	encryption keys and user passwords.</a:t>
            </a:r>
            <a:endParaRPr lang="en-I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02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D5D60-98FA-34F8-039F-F30F11A889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149F3B-17CD-6F67-4A27-83A952A15C01}"/>
              </a:ext>
            </a:extLst>
          </p:cNvPr>
          <p:cNvSpPr txBox="1"/>
          <p:nvPr/>
        </p:nvSpPr>
        <p:spPr>
          <a:xfrm>
            <a:off x="2355850" y="209550"/>
            <a:ext cx="81153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Consequences of Heartbleed Attack</a:t>
            </a:r>
            <a:endParaRPr lang="en-IL"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FB15B14-C6B0-F876-5D36-F6438168C932}"/>
              </a:ext>
            </a:extLst>
          </p:cNvPr>
          <p:cNvSpPr txBox="1"/>
          <p:nvPr/>
        </p:nvSpPr>
        <p:spPr>
          <a:xfrm>
            <a:off x="1447800" y="914400"/>
            <a:ext cx="10160000" cy="522316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Stolen Data: </a:t>
            </a:r>
            <a:r>
              <a:rPr lang="en-US" sz="1600" dirty="0">
                <a:latin typeface="Arial" panose="020B0604020202020204" pitchFamily="34" charset="0"/>
                <a:cs typeface="Arial" panose="020B0604020202020204" pitchFamily="34" charset="0"/>
              </a:rPr>
              <a:t>Heartbleed exposed sensitive information across multiple sectors, leading to the theft of private data. For instance, the Canada Revenue Agency reported the theft of Social Insurance Numbers (SINs) from 900 taxpayers. Similarly, US Community Health Systems had 4.5 million patient records stolen, including names, birthdates, Social Security numbers, and other personal details.</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Damages to Organizations and Trust:</a:t>
            </a:r>
            <a:r>
              <a:rPr lang="en-US" sz="1600" dirty="0">
                <a:latin typeface="Arial" panose="020B0604020202020204" pitchFamily="34" charset="0"/>
                <a:cs typeface="Arial" panose="020B0604020202020204" pitchFamily="34" charset="0"/>
              </a:rPr>
              <a:t> Heartbleed severely damaged trust in both organizations. The CRA’s exposure of 900 taxpayer SINs raised risks of identity theft and weakened confidence in their data protection. Similarly, US Community Health Systems lost 4.5 million patient records, compromising patient confidentiality and tarnishing its reputation.</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Overall Risks and Impacts:</a:t>
            </a:r>
            <a:r>
              <a:rPr lang="en-US" sz="1600" dirty="0">
                <a:latin typeface="Arial" panose="020B0604020202020204" pitchFamily="34" charset="0"/>
                <a:cs typeface="Arial" panose="020B0604020202020204" pitchFamily="34" charset="0"/>
              </a:rPr>
              <a:t> Heartbleed created widespread risks, affecting personal data and organizational security. Cybercriminals exploited it to infiltrate forums, steal intelligence, and hijack accounts. Stolen private keys and data opened doors for further attacks, like Man-in-the-Middle (MitM) attacks, highlighting the urgent need for security updates and strong cryptographic protections.</a:t>
            </a:r>
          </a:p>
        </p:txBody>
      </p:sp>
    </p:spTree>
    <p:extLst>
      <p:ext uri="{BB962C8B-B14F-4D97-AF65-F5344CB8AC3E}">
        <p14:creationId xmlns:p14="http://schemas.microsoft.com/office/powerpoint/2010/main" val="285588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6586-B679-6BE6-AAA5-C64B3EAB33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4797AE-8993-A1F4-BF81-01A87256146C}"/>
              </a:ext>
            </a:extLst>
          </p:cNvPr>
          <p:cNvSpPr txBox="1"/>
          <p:nvPr/>
        </p:nvSpPr>
        <p:spPr>
          <a:xfrm>
            <a:off x="2355850" y="209550"/>
            <a:ext cx="83947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Time Until Detection of Heartbleed Attack</a:t>
            </a:r>
            <a:endParaRPr lang="en-IL"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99DE223-1DE0-4D27-61E7-27DB54B0E6F8}"/>
              </a:ext>
            </a:extLst>
          </p:cNvPr>
          <p:cNvSpPr txBox="1"/>
          <p:nvPr/>
        </p:nvSpPr>
        <p:spPr>
          <a:xfrm>
            <a:off x="1441450" y="933450"/>
            <a:ext cx="10160000" cy="485382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Vulnerability Lifespan:</a:t>
            </a:r>
            <a:r>
              <a:rPr lang="en-US" sz="1600" dirty="0">
                <a:latin typeface="Arial" panose="020B0604020202020204" pitchFamily="34" charset="0"/>
                <a:cs typeface="Arial" panose="020B0604020202020204" pitchFamily="34" charset="0"/>
              </a:rPr>
              <a:t> Heartbleed had been embedded in OpenSSL since December 2011, giving attackers nearly two years to exploit systems undetected.</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Public Disclosure &amp; Awareness:</a:t>
            </a:r>
            <a:r>
              <a:rPr lang="en-US" sz="1600" dirty="0">
                <a:latin typeface="Arial" panose="020B0604020202020204" pitchFamily="34" charset="0"/>
                <a:cs typeface="Arial" panose="020B0604020202020204" pitchFamily="34" charset="0"/>
              </a:rPr>
              <a:t> Discovered independently by researchers at Codenomicon and Google Security, the vulnerability was publicly revealed on April 7, 2014. Codenomicon even launched a user-friendly website that rapidly spread awareness of the bug.</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Detection Timeline:</a:t>
            </a:r>
            <a:r>
              <a:rPr lang="en-US" sz="1600" dirty="0">
                <a:latin typeface="Arial" panose="020B0604020202020204" pitchFamily="34" charset="0"/>
                <a:cs typeface="Arial" panose="020B0604020202020204" pitchFamily="34" charset="0"/>
              </a:rPr>
              <a:t> While some organizations noticed suspicious activity shortly after disclosure, many breaches were only uncovered after in-depth forensic investigations, highlighting delays in recognizing the attack’s full scope.</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Stealthy Exploitation:</a:t>
            </a:r>
            <a:r>
              <a:rPr lang="en-US" sz="1600" dirty="0">
                <a:latin typeface="Arial" panose="020B0604020202020204" pitchFamily="34" charset="0"/>
                <a:cs typeface="Arial" panose="020B0604020202020204" pitchFamily="34" charset="0"/>
              </a:rPr>
              <a:t> The nature of the vulnerability allowed attacks to leave little to no traces in system logs, making detection of the attack difficult and delaying response efforts.</a:t>
            </a:r>
          </a:p>
        </p:txBody>
      </p:sp>
    </p:spTree>
    <p:extLst>
      <p:ext uri="{BB962C8B-B14F-4D97-AF65-F5344CB8AC3E}">
        <p14:creationId xmlns:p14="http://schemas.microsoft.com/office/powerpoint/2010/main" val="49630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61CD5-DBEE-B455-C7F5-873554B202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16FA84-3402-62E0-46F7-EF1B0F5EF350}"/>
              </a:ext>
            </a:extLst>
          </p:cNvPr>
          <p:cNvSpPr txBox="1"/>
          <p:nvPr/>
        </p:nvSpPr>
        <p:spPr>
          <a:xfrm>
            <a:off x="2355850" y="209550"/>
            <a:ext cx="81153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Recovery Time From Heartbleed Attack</a:t>
            </a:r>
            <a:endParaRPr lang="en-IL"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DC00A5F-672D-584D-5483-373BB96F07A1}"/>
              </a:ext>
            </a:extLst>
          </p:cNvPr>
          <p:cNvSpPr txBox="1"/>
          <p:nvPr/>
        </p:nvSpPr>
        <p:spPr>
          <a:xfrm>
            <a:off x="1657350" y="895350"/>
            <a:ext cx="10160000" cy="55866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Rapid Response &amp; Prepared Fixes:</a:t>
            </a:r>
            <a:r>
              <a:rPr lang="en-US" sz="1600" dirty="0">
                <a:latin typeface="Arial" panose="020B0604020202020204" pitchFamily="34" charset="0"/>
                <a:cs typeface="Arial" panose="020B0604020202020204" pitchFamily="34" charset="0"/>
              </a:rPr>
              <a:t> In response to the April 2014 disclosure, organizations quickly began patching OpenSSL, revoking compromised certificates, and rotating cryptographic keys. Notably, the researchers collaborated with the OpenSSL team and key insiders to prepare fixes before the public announcement, thereby minimizing recovery time.</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Comprehensive System Audits:</a:t>
            </a:r>
            <a:r>
              <a:rPr lang="en-US" sz="1600" dirty="0">
                <a:latin typeface="Arial" panose="020B0604020202020204" pitchFamily="34" charset="0"/>
                <a:cs typeface="Arial" panose="020B0604020202020204" pitchFamily="34" charset="0"/>
              </a:rPr>
              <a:t> Organizations conducted extensive security audits to identify and remediate vulnerable systems, ensuring that all instances of OpenSSL were updated to secure versions with the Heartbleed vulnerability fixed.</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User Credential Resets:</a:t>
            </a:r>
            <a:r>
              <a:rPr lang="en-US" sz="1600" dirty="0">
                <a:latin typeface="Arial" panose="020B0604020202020204" pitchFamily="34" charset="0"/>
                <a:cs typeface="Arial" panose="020B0604020202020204" pitchFamily="34" charset="0"/>
              </a:rPr>
              <a:t> Many organizations advised users to change their passwords after patching their systems to mitigate the risk of compromised credentials.</a:t>
            </a:r>
          </a:p>
          <a:p>
            <a:pPr marL="285750" indent="-285750">
              <a:lnSpc>
                <a:spcPct val="150000"/>
              </a:lnSpc>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b="1" dirty="0">
                <a:latin typeface="Arial" panose="020B0604020202020204" pitchFamily="34" charset="0"/>
                <a:cs typeface="Arial" panose="020B0604020202020204" pitchFamily="34" charset="0"/>
              </a:rPr>
              <a:t>Enhanced Monitoring and Detection:</a:t>
            </a:r>
            <a:r>
              <a:rPr lang="en-US" sz="1600" dirty="0">
                <a:latin typeface="Arial" panose="020B0604020202020204" pitchFamily="34" charset="0"/>
                <a:cs typeface="Arial" panose="020B0604020202020204" pitchFamily="34" charset="0"/>
              </a:rPr>
              <a:t> Organizations implemented improved monitoring and intrusion detection systems to quickly identify and respond to potential exploitation attempts of the Heartbleed vulnerability.</a:t>
            </a:r>
          </a:p>
        </p:txBody>
      </p:sp>
    </p:spTree>
    <p:extLst>
      <p:ext uri="{BB962C8B-B14F-4D97-AF65-F5344CB8AC3E}">
        <p14:creationId xmlns:p14="http://schemas.microsoft.com/office/powerpoint/2010/main" val="364162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57BF2-79D0-F507-5EA8-E8F01FB1440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D75DC0-6198-ED74-7555-BDAD6E5FB800}"/>
              </a:ext>
            </a:extLst>
          </p:cNvPr>
          <p:cNvSpPr txBox="1"/>
          <p:nvPr/>
        </p:nvSpPr>
        <p:spPr>
          <a:xfrm>
            <a:off x="2355850" y="209550"/>
            <a:ext cx="8115300" cy="584775"/>
          </a:xfrm>
          <a:prstGeom prst="rect">
            <a:avLst/>
          </a:prstGeom>
          <a:noFill/>
        </p:spPr>
        <p:txBody>
          <a:bodyPr wrap="square" rtlCol="0">
            <a:spAutoFit/>
          </a:bodyPr>
          <a:lstStyle/>
          <a:p>
            <a:pPr algn="ctr"/>
            <a:r>
              <a:rPr lang="en-US" sz="32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Conclusion</a:t>
            </a:r>
            <a:endParaRPr lang="en-IL" sz="3200" b="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26C21E-9965-822F-CC43-C79C5DAD323A}"/>
              </a:ext>
            </a:extLst>
          </p:cNvPr>
          <p:cNvSpPr txBox="1"/>
          <p:nvPr/>
        </p:nvSpPr>
        <p:spPr>
          <a:xfrm>
            <a:off x="1536700" y="933450"/>
            <a:ext cx="10160000" cy="55866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dirty="0">
                <a:latin typeface="Arial" panose="020B0604020202020204" pitchFamily="34" charset="0"/>
                <a:cs typeface="Arial" panose="020B0604020202020204" pitchFamily="34" charset="0"/>
              </a:rPr>
              <a:t>Heartbleed was one of the most severe cybersecurity vulnerabilities in modern history, exposing millions of systems worldwide to potential data breaches. The flaw, a critical buffer leakage in OpenSSL’s Heartbeat extension, allowed attackers to read sensitive memory contents, including private encryption keys, login credentials, and other confidential data. Its stealthy nature made detection difficult, enabling attackers to exploit it for over two years before public disclosure in 2014. The incident underscored the risks of software vulnerabilities in widely used cryptographic libraries and the devastating consequences of security flaws in foundational internet infrastructure.</a:t>
            </a:r>
          </a:p>
          <a:p>
            <a:pPr marL="285750" indent="-285750">
              <a:lnSpc>
                <a:spcPct val="150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sz="1600" dirty="0">
                <a:latin typeface="Arial" panose="020B0604020202020204" pitchFamily="34" charset="0"/>
                <a:cs typeface="Arial" panose="020B0604020202020204" pitchFamily="34" charset="0"/>
              </a:rPr>
              <a:t>Beyond immediate data theft, Heartbleed caused lasting damage by undermining trust in online security. Major organizations, including government agencies, healthcare providers, and financial institutions, suffered breaches, leading to identity theft, financial fraud, and reputational harm. The attack served as a wake-up call for the cybersecurity community, reinforcing the importance of strict code auditing, proactive security measures, and rapid incident response. It highlighted the need for continuous monitoring, timely patching, and stronger cryptographic protections to prevent similar vulnerabilities in the future.</a:t>
            </a:r>
          </a:p>
          <a:p>
            <a:pPr>
              <a:lnSpc>
                <a:spcPct val="15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101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866</TotalTime>
  <Words>1256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Cairo</vt:lpstr>
      <vt:lpstr>Corbel</vt:lpstr>
      <vt:lpstr>Wingdings</vt:lpstr>
      <vt:lpstr>Parallax</vt:lpstr>
      <vt:lpstr>Heartbleed Attack  CVE-2014-0160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 Hahiashvili</dc:creator>
  <cp:lastModifiedBy>Shay Hahiashvili</cp:lastModifiedBy>
  <cp:revision>36</cp:revision>
  <dcterms:created xsi:type="dcterms:W3CDTF">2025-03-09T17:28:14Z</dcterms:created>
  <dcterms:modified xsi:type="dcterms:W3CDTF">2025-03-18T15:14:42Z</dcterms:modified>
</cp:coreProperties>
</file>