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A4C"/>
    <a:srgbClr val="6A9955"/>
    <a:srgbClr val="D4922F"/>
    <a:srgbClr val="4B732F"/>
    <a:srgbClr val="0FC58F"/>
    <a:srgbClr val="FF4343"/>
    <a:srgbClr val="FF3737"/>
    <a:srgbClr val="1EFF9B"/>
    <a:srgbClr val="193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18" autoAdjust="0"/>
    <p:restoredTop sz="94762"/>
  </p:normalViewPr>
  <p:slideViewPr>
    <p:cSldViewPr snapToGrid="0">
      <p:cViewPr varScale="1">
        <p:scale>
          <a:sx n="151" d="100"/>
          <a:sy n="151" d="100"/>
        </p:scale>
        <p:origin x="14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6FFAC-15B7-4ADD-85E8-C6BD4CCAFDA4}" type="datetimeFigureOut">
              <a:rPr lang="en-IL" smtClean="0"/>
              <a:t>12/06/2025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B7BAB-FE23-4331-A3FA-E9FC71B11A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4798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DA264-2240-F334-0B26-0B9E9817F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C0B26D-FBCF-E39F-79D8-33B64717B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BF987D-FB6B-D9DE-A3CD-988A4B2D5E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260E1-2092-5C46-F8A5-AE6181C4B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7BAB-FE23-4331-A3FA-E9FC71B11AAB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71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7BAB-FE23-4331-A3FA-E9FC71B11AAB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538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ט"ז/סיון/תשפ"ה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632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ט"ז/סיון/תשפ"ה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3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ט"ז/סיון/תשפ"ה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70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ט"ז/סיון/תשפ"ה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98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ט"ז/סיון/תשפ"ה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235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ט"ז/סיון/תשפ"ה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060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ט"ז/סיון/תשפ"ה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162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ט"ז/סיון/תשפ"ה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811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ט"ז/סיון/תשפ"ה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480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ט"ז/סיון/תשפ"ה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85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ט"ז/סיון/תשפ"ה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651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D5FDC-B713-417B-B2A3-CC6E49E5DAA4}" type="datetimeFigureOut">
              <a:rPr lang="he-IL" smtClean="0"/>
              <a:t>ט"ז/סיון/תשפ"ה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02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r8lVJS7DRnA?feature=oembed" TargetMode="Externa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01FB68-D49C-F42E-EE5B-1801EF0B4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49E710-E508-16E5-732C-A957FDB0B6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0E609E-0C95-2359-7D3B-7C82A2240E10}"/>
              </a:ext>
            </a:extLst>
          </p:cNvPr>
          <p:cNvCxnSpPr/>
          <p:nvPr/>
        </p:nvCxnSpPr>
        <p:spPr>
          <a:xfrm flipH="1">
            <a:off x="4961081" y="458193"/>
            <a:ext cx="787400" cy="0"/>
          </a:xfrm>
          <a:prstGeom prst="line">
            <a:avLst/>
          </a:prstGeom>
          <a:ln w="19050">
            <a:solidFill>
              <a:srgbClr val="0FC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מחבר ישר 1">
            <a:extLst>
              <a:ext uri="{FF2B5EF4-FFF2-40B4-BE49-F238E27FC236}">
                <a16:creationId xmlns:a16="http://schemas.microsoft.com/office/drawing/2014/main" id="{79EE46EF-62C9-5FDC-1955-C87D5526CB88}"/>
              </a:ext>
            </a:extLst>
          </p:cNvPr>
          <p:cNvCxnSpPr/>
          <p:nvPr/>
        </p:nvCxnSpPr>
        <p:spPr>
          <a:xfrm flipV="1">
            <a:off x="0" y="1445076"/>
            <a:ext cx="12192000" cy="9236"/>
          </a:xfrm>
          <a:prstGeom prst="line">
            <a:avLst/>
          </a:prstGeom>
          <a:ln w="57150">
            <a:solidFill>
              <a:srgbClr val="D79E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1">
            <a:extLst>
              <a:ext uri="{FF2B5EF4-FFF2-40B4-BE49-F238E27FC236}">
                <a16:creationId xmlns:a16="http://schemas.microsoft.com/office/drawing/2014/main" id="{87E350B0-4A79-6A8F-02FE-0EB605A273A5}"/>
              </a:ext>
            </a:extLst>
          </p:cNvPr>
          <p:cNvSpPr txBox="1"/>
          <p:nvPr/>
        </p:nvSpPr>
        <p:spPr>
          <a:xfrm>
            <a:off x="4700156" y="458193"/>
            <a:ext cx="3751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FC58F"/>
                </a:solidFill>
                <a:latin typeface="Assistant" pitchFamily="2" charset="-79"/>
                <a:cs typeface="Assistant" pitchFamily="2" charset="-79"/>
              </a:rPr>
              <a:t>	   Software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FC58F"/>
                </a:solidFill>
                <a:latin typeface="Assistant" pitchFamily="2" charset="-79"/>
                <a:cs typeface="Assistant" pitchFamily="2" charset="-79"/>
              </a:rPr>
              <a:t>Engineering</a:t>
            </a:r>
            <a:endParaRPr lang="he-IL" sz="2000" b="1" dirty="0">
              <a:solidFill>
                <a:srgbClr val="0FC58F"/>
              </a:solidFill>
              <a:latin typeface="Assistant" pitchFamily="2" charset="-79"/>
              <a:cs typeface="Assistant" pitchFamily="2" charset="-79"/>
            </a:endParaRPr>
          </a:p>
          <a:p>
            <a:pPr algn="l"/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    Students: Shay Hahiashvili | Maxim Subotin</a:t>
            </a:r>
            <a:endParaRPr lang="he-IL" sz="1400" b="1" dirty="0">
              <a:solidFill>
                <a:srgbClr val="19315C"/>
              </a:solidFill>
              <a:latin typeface="Assistant" pitchFamily="2" charset="-79"/>
            </a:endParaRPr>
          </a:p>
          <a:p>
            <a:pPr algn="l"/>
            <a:r>
              <a:rPr lang="en-US" sz="1600" dirty="0">
                <a:latin typeface="Assistant" pitchFamily="2" charset="-79"/>
                <a:cs typeface="Assistant" pitchFamily="2" charset="-79"/>
              </a:rPr>
              <a:t>    </a:t>
            </a:r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Advisor</a:t>
            </a:r>
            <a:r>
              <a:rPr lang="en-US" sz="1600" dirty="0">
                <a:latin typeface="Assistant" pitchFamily="2" charset="-79"/>
                <a:cs typeface="Assistant" pitchFamily="2" charset="-79"/>
              </a:rPr>
              <a:t>: </a:t>
            </a:r>
            <a:r>
              <a:rPr lang="en-US" sz="1400" b="1" dirty="0">
                <a:solidFill>
                  <a:srgbClr val="19315C"/>
                </a:solidFill>
                <a:latin typeface="Assistant" pitchFamily="2" charset="-79"/>
                <a:cs typeface="Assistant" pitchFamily="2" charset="-79"/>
              </a:rPr>
              <a:t>Ms. Alona </a:t>
            </a:r>
            <a:r>
              <a:rPr lang="en-US" sz="1400" b="1" dirty="0" err="1">
                <a:solidFill>
                  <a:srgbClr val="19315C"/>
                </a:solidFill>
                <a:latin typeface="Assistant" pitchFamily="2" charset="-79"/>
                <a:cs typeface="Assistant" pitchFamily="2" charset="-79"/>
              </a:rPr>
              <a:t>Kutsyy</a:t>
            </a:r>
            <a:endParaRPr lang="en-IL" sz="1400" b="1" dirty="0">
              <a:solidFill>
                <a:srgbClr val="19315C"/>
              </a:solidFill>
              <a:latin typeface="Assistant" pitchFamily="2" charset="-79"/>
            </a:endParaRP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69417FEE-56B1-D092-00C8-E37C28C20E3E}"/>
              </a:ext>
            </a:extLst>
          </p:cNvPr>
          <p:cNvSpPr txBox="1"/>
          <p:nvPr/>
        </p:nvSpPr>
        <p:spPr>
          <a:xfrm>
            <a:off x="5319553" y="76161"/>
            <a:ext cx="155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b="1" dirty="0">
                <a:solidFill>
                  <a:srgbClr val="19315C"/>
                </a:solidFill>
                <a:latin typeface="Assistant" pitchFamily="2" charset="-79"/>
                <a:cs typeface="Assistant" pitchFamily="2" charset="-79"/>
              </a:rPr>
              <a:t>SE – A – 14 </a:t>
            </a:r>
            <a:endParaRPr lang="en-US" b="1" dirty="0">
              <a:solidFill>
                <a:srgbClr val="0FC58F"/>
              </a:solidFill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8" name="Picture 7" descr="A blue shield with circuit board">
            <a:extLst>
              <a:ext uri="{FF2B5EF4-FFF2-40B4-BE49-F238E27FC236}">
                <a16:creationId xmlns:a16="http://schemas.microsoft.com/office/drawing/2014/main" id="{E627E3A4-4A0D-5074-C198-AD2D057C96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73" y="1797726"/>
            <a:ext cx="1818451" cy="1818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20E972-6FEC-FF89-F1B5-019000620008}"/>
              </a:ext>
            </a:extLst>
          </p:cNvPr>
          <p:cNvSpPr txBox="1"/>
          <p:nvPr/>
        </p:nvSpPr>
        <p:spPr>
          <a:xfrm>
            <a:off x="3851563" y="3682279"/>
            <a:ext cx="4488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Days One" panose="02000505000000020004" pitchFamily="2" charset="0"/>
              </a:rPr>
              <a:t>NetSpect</a:t>
            </a:r>
          </a:p>
          <a:p>
            <a:pPr algn="ctr"/>
            <a:r>
              <a:rPr lang="en-US" sz="1400" dirty="0">
                <a:latin typeface="Days One" panose="02000505000000020004" pitchFamily="2" charset="0"/>
              </a:rPr>
              <a:t>Hybrid Intrusion Detection System</a:t>
            </a:r>
            <a:endParaRPr lang="en-IL" sz="1400" dirty="0">
              <a:latin typeface="Days One" panose="02000505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914ED8-7FB3-23B4-4F5E-DD94E32FFA6B}"/>
              </a:ext>
            </a:extLst>
          </p:cNvPr>
          <p:cNvSpPr txBox="1"/>
          <p:nvPr/>
        </p:nvSpPr>
        <p:spPr>
          <a:xfrm>
            <a:off x="158750" y="2061830"/>
            <a:ext cx="4006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1200" dirty="0">
                <a:latin typeface="Cairo" pitchFamily="2" charset="-78"/>
                <a:cs typeface="Cairo" pitchFamily="2" charset="-78"/>
              </a:rPr>
              <a:t>We developed </a:t>
            </a:r>
            <a:r>
              <a:rPr lang="en-US" sz="1200" b="1" dirty="0">
                <a:latin typeface="Cairo" pitchFamily="2" charset="-78"/>
                <a:cs typeface="Cairo" pitchFamily="2" charset="-78"/>
              </a:rPr>
              <a:t>two SVM models </a:t>
            </a:r>
            <a:r>
              <a:rPr lang="en-US" sz="1200" dirty="0">
                <a:latin typeface="Cairo" pitchFamily="2" charset="-78"/>
                <a:cs typeface="Cairo" pitchFamily="2" charset="-78"/>
              </a:rPr>
              <a:t>designed to classify network cyberattacks in real time. The first model targets the detection of </a:t>
            </a:r>
            <a:r>
              <a:rPr lang="en-US" sz="1200" b="1" dirty="0">
                <a:latin typeface="Cairo" pitchFamily="2" charset="-78"/>
                <a:cs typeface="Cairo" pitchFamily="2" charset="-78"/>
              </a:rPr>
              <a:t>Port Scanning and DoS </a:t>
            </a:r>
            <a:r>
              <a:rPr lang="en-US" sz="1200" dirty="0">
                <a:latin typeface="Cairo" pitchFamily="2" charset="-78"/>
                <a:cs typeface="Cairo" pitchFamily="2" charset="-78"/>
              </a:rPr>
              <a:t>attacks, while the second identifies </a:t>
            </a:r>
            <a:r>
              <a:rPr lang="en-US" sz="1200" b="1" dirty="0">
                <a:latin typeface="Cairo" pitchFamily="2" charset="-78"/>
                <a:cs typeface="Cairo" pitchFamily="2" charset="-78"/>
              </a:rPr>
              <a:t>DNS Tunneling</a:t>
            </a:r>
            <a:r>
              <a:rPr lang="en-US" sz="1200" dirty="0">
                <a:latin typeface="Cairo" pitchFamily="2" charset="-78"/>
                <a:cs typeface="Cairo" pitchFamily="2" charset="-78"/>
              </a:rPr>
              <a:t>. In our approach we applied a unique traffic segmentation method and robust feature selection, along with K-Fold cross-validation to ensure model reliability and generalization. This enabled both models to achieve </a:t>
            </a:r>
            <a:r>
              <a:rPr lang="en-US" sz="1200" b="1" dirty="0">
                <a:latin typeface="Cairo" pitchFamily="2" charset="-78"/>
                <a:cs typeface="Cairo" pitchFamily="2" charset="-78"/>
              </a:rPr>
              <a:t>real-time detection </a:t>
            </a:r>
            <a:r>
              <a:rPr lang="en-US" sz="1200" dirty="0">
                <a:latin typeface="Cairo" pitchFamily="2" charset="-78"/>
                <a:cs typeface="Cairo" pitchFamily="2" charset="-78"/>
              </a:rPr>
              <a:t>capabilities with a remarkable 100% accuracy.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396978-A17D-01F2-6A7B-BE71678B7FB4}"/>
              </a:ext>
            </a:extLst>
          </p:cNvPr>
          <p:cNvSpPr txBox="1"/>
          <p:nvPr/>
        </p:nvSpPr>
        <p:spPr>
          <a:xfrm>
            <a:off x="158750" y="4482810"/>
            <a:ext cx="4044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1200" dirty="0">
                <a:latin typeface="Cairo" pitchFamily="2" charset="-78"/>
                <a:cs typeface="Cairo" pitchFamily="2" charset="-78"/>
              </a:rPr>
              <a:t>We developed a unique algorithm capable of detecting </a:t>
            </a:r>
            <a:br>
              <a:rPr lang="en-US" sz="1200" dirty="0">
                <a:latin typeface="Cairo" pitchFamily="2" charset="-78"/>
                <a:cs typeface="Cairo" pitchFamily="2" charset="-78"/>
              </a:rPr>
            </a:br>
            <a:r>
              <a:rPr lang="en-US" sz="1200" b="1" dirty="0">
                <a:latin typeface="Cairo" pitchFamily="2" charset="-78"/>
                <a:cs typeface="Cairo" pitchFamily="2" charset="-78"/>
              </a:rPr>
              <a:t>ARP Spoofing </a:t>
            </a:r>
            <a:r>
              <a:rPr lang="en-US" sz="1200" dirty="0">
                <a:latin typeface="Cairo" pitchFamily="2" charset="-78"/>
                <a:cs typeface="Cairo" pitchFamily="2" charset="-78"/>
              </a:rPr>
              <a:t>attacks in </a:t>
            </a:r>
            <a:r>
              <a:rPr lang="en-US" sz="1200" b="1" dirty="0">
                <a:latin typeface="Cairo" pitchFamily="2" charset="-78"/>
                <a:cs typeface="Cairo" pitchFamily="2" charset="-78"/>
              </a:rPr>
              <a:t>real time across multiple subnets</a:t>
            </a:r>
            <a:r>
              <a:rPr lang="en-US" sz="1200" dirty="0">
                <a:latin typeface="Cairo" pitchFamily="2" charset="-78"/>
                <a:cs typeface="Cairo" pitchFamily="2" charset="-78"/>
              </a:rPr>
              <a:t>. The algorithm incorporates an </a:t>
            </a:r>
            <a:r>
              <a:rPr lang="en-US" sz="1200" b="1" dirty="0">
                <a:latin typeface="Cairo" pitchFamily="2" charset="-78"/>
                <a:cs typeface="Cairo" pitchFamily="2" charset="-78"/>
              </a:rPr>
              <a:t>authentication mechanism</a:t>
            </a:r>
            <a:r>
              <a:rPr lang="en-US" sz="1200" dirty="0">
                <a:latin typeface="Cairo" pitchFamily="2" charset="-78"/>
                <a:cs typeface="Cairo" pitchFamily="2" charset="-78"/>
              </a:rPr>
              <a:t> for each IP-MAC address pair within every subnet, enabling accurate identification of both IP-to-MAC and MAC-to-IP anomalies. Furthermore, it intelligently </a:t>
            </a:r>
            <a:r>
              <a:rPr lang="en-US" sz="1200" b="1" dirty="0">
                <a:latin typeface="Cairo" pitchFamily="2" charset="-78"/>
                <a:cs typeface="Cairo" pitchFamily="2" charset="-78"/>
              </a:rPr>
              <a:t>adapts to legitimate network changes</a:t>
            </a:r>
            <a:r>
              <a:rPr lang="en-US" sz="1200" dirty="0">
                <a:latin typeface="Cairo" pitchFamily="2" charset="-78"/>
                <a:cs typeface="Cairo" pitchFamily="2" charset="-78"/>
              </a:rPr>
              <a:t>, such as DHCP lease renewals for dynamic IP addresses. </a:t>
            </a:r>
            <a:r>
              <a:rPr lang="en-US" sz="1200" dirty="0"/>
              <a:t>As a result, our algorithm delivers </a:t>
            </a:r>
            <a:br>
              <a:rPr lang="en-US" sz="1200" dirty="0"/>
            </a:br>
            <a:r>
              <a:rPr lang="en-US" sz="1200" dirty="0"/>
              <a:t>real-time detection with high accuracy and is resistant to false positives.</a:t>
            </a:r>
            <a:endParaRPr lang="en-US" sz="12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FDD22D34-7634-5770-B5FF-A4BADCD0D3FE}"/>
              </a:ext>
            </a:extLst>
          </p:cNvPr>
          <p:cNvSpPr/>
          <p:nvPr/>
        </p:nvSpPr>
        <p:spPr>
          <a:xfrm>
            <a:off x="8544023" y="5524663"/>
            <a:ext cx="706999" cy="526420"/>
          </a:xfrm>
          <a:prstGeom prst="can">
            <a:avLst>
              <a:gd name="adj" fmla="val 26353"/>
            </a:avLst>
          </a:prstGeom>
          <a:gradFill flip="none" rotWithShape="1">
            <a:gsLst>
              <a:gs pos="0">
                <a:srgbClr val="0FC58F">
                  <a:shade val="30000"/>
                  <a:satMod val="115000"/>
                </a:srgbClr>
              </a:gs>
              <a:gs pos="33000">
                <a:srgbClr val="0FC58F">
                  <a:shade val="67500"/>
                  <a:satMod val="115000"/>
                  <a:alpha val="85000"/>
                </a:srgbClr>
              </a:gs>
              <a:gs pos="100000">
                <a:srgbClr val="0FC58F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635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A19195-2039-8D33-A0C9-84C982B6DB0E}"/>
              </a:ext>
            </a:extLst>
          </p:cNvPr>
          <p:cNvCxnSpPr>
            <a:cxnSpLocks/>
          </p:cNvCxnSpPr>
          <p:nvPr/>
        </p:nvCxnSpPr>
        <p:spPr>
          <a:xfrm>
            <a:off x="9295790" y="5772013"/>
            <a:ext cx="298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B78610-D398-E4C2-8C5E-5E6268629036}"/>
              </a:ext>
            </a:extLst>
          </p:cNvPr>
          <p:cNvSpPr txBox="1"/>
          <p:nvPr/>
        </p:nvSpPr>
        <p:spPr>
          <a:xfrm>
            <a:off x="9577597" y="5581015"/>
            <a:ext cx="2490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00" dirty="0">
                <a:latin typeface="Cairo" pitchFamily="2" charset="-78"/>
                <a:cs typeface="Cairo" pitchFamily="2" charset="-78"/>
              </a:rPr>
              <a:t>Featuring: number of ports, SYN flag count, packets per second, IATs, etc.</a:t>
            </a:r>
            <a:endParaRPr lang="en-IL" sz="10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A2153A-56AC-93C9-47A8-E4F7388CAFE0}"/>
              </a:ext>
            </a:extLst>
          </p:cNvPr>
          <p:cNvSpPr txBox="1"/>
          <p:nvPr/>
        </p:nvSpPr>
        <p:spPr>
          <a:xfrm>
            <a:off x="8451273" y="2062528"/>
            <a:ext cx="3658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rtl="0">
              <a:buFont typeface="Wingdings" panose="05000000000000000000" pitchFamily="2" charset="2"/>
              <a:buChar char="v"/>
            </a:pPr>
            <a:r>
              <a:rPr lang="en-US" sz="1200" dirty="0">
                <a:latin typeface="Cairo" pitchFamily="2" charset="-78"/>
                <a:cs typeface="Cairo" pitchFamily="2" charset="-78"/>
              </a:rPr>
              <a:t>Collected network traffic from </a:t>
            </a:r>
            <a:r>
              <a:rPr lang="en-US" sz="1200" b="1" dirty="0">
                <a:latin typeface="Cairo" pitchFamily="2" charset="-78"/>
                <a:cs typeface="Cairo" pitchFamily="2" charset="-78"/>
              </a:rPr>
              <a:t>home networks </a:t>
            </a:r>
            <a:br>
              <a:rPr lang="en-US" sz="1200" b="1" dirty="0">
                <a:latin typeface="Cairo" pitchFamily="2" charset="-78"/>
                <a:cs typeface="Cairo" pitchFamily="2" charset="-78"/>
              </a:rPr>
            </a:br>
            <a:r>
              <a:rPr lang="en-US" sz="1200" b="1" dirty="0">
                <a:latin typeface="Cairo" pitchFamily="2" charset="-78"/>
                <a:cs typeface="Cairo" pitchFamily="2" charset="-78"/>
              </a:rPr>
              <a:t>and the SCE campus</a:t>
            </a:r>
            <a:r>
              <a:rPr lang="en-US" sz="1200" dirty="0">
                <a:latin typeface="Cairo" pitchFamily="2" charset="-78"/>
                <a:cs typeface="Cairo" pitchFamily="2" charset="-78"/>
              </a:rPr>
              <a:t>.</a:t>
            </a:r>
            <a:br>
              <a:rPr lang="en-US" sz="1200" dirty="0">
                <a:latin typeface="Cairo" pitchFamily="2" charset="-78"/>
                <a:cs typeface="Cairo" pitchFamily="2" charset="-78"/>
              </a:rPr>
            </a:br>
            <a:r>
              <a:rPr lang="en-US" sz="400" dirty="0">
                <a:latin typeface="Cairo" pitchFamily="2" charset="-78"/>
                <a:cs typeface="Cairo" pitchFamily="2" charset="-78"/>
              </a:rPr>
              <a:t> </a:t>
            </a:r>
          </a:p>
          <a:p>
            <a:pPr marL="171450" indent="-171450" algn="l" rtl="0">
              <a:buFont typeface="Wingdings" panose="05000000000000000000" pitchFamily="2" charset="2"/>
              <a:buChar char="v"/>
            </a:pPr>
            <a:r>
              <a:rPr lang="en-US" sz="1200" b="1" dirty="0">
                <a:latin typeface="Cairo" pitchFamily="2" charset="-78"/>
                <a:cs typeface="Cairo" pitchFamily="2" charset="-78"/>
              </a:rPr>
              <a:t>Simulated DNS traffic </a:t>
            </a:r>
            <a:r>
              <a:rPr lang="en-US" sz="1200" dirty="0">
                <a:latin typeface="Cairo" pitchFamily="2" charset="-78"/>
                <a:cs typeface="Cairo" pitchFamily="2" charset="-78"/>
              </a:rPr>
              <a:t>using custom scripts.</a:t>
            </a:r>
            <a:br>
              <a:rPr lang="en-US" sz="1200" dirty="0">
                <a:latin typeface="Cairo" pitchFamily="2" charset="-78"/>
                <a:cs typeface="Cairo" pitchFamily="2" charset="-78"/>
              </a:rPr>
            </a:br>
            <a:r>
              <a:rPr lang="en-US" sz="400" dirty="0">
                <a:latin typeface="Cairo" pitchFamily="2" charset="-78"/>
                <a:cs typeface="Cairo" pitchFamily="2" charset="-78"/>
              </a:rPr>
              <a:t> </a:t>
            </a:r>
          </a:p>
          <a:p>
            <a:pPr marL="171450" indent="-171450" algn="l" rtl="0">
              <a:buFont typeface="Wingdings" panose="05000000000000000000" pitchFamily="2" charset="2"/>
              <a:buChar char="v"/>
            </a:pPr>
            <a:r>
              <a:rPr lang="en-US" sz="1200" b="1" dirty="0">
                <a:latin typeface="Cairo" pitchFamily="2" charset="-78"/>
                <a:cs typeface="Cairo" pitchFamily="2" charset="-78"/>
              </a:rPr>
              <a:t>Generated attack datasets</a:t>
            </a:r>
            <a:r>
              <a:rPr lang="en-US" sz="1200" dirty="0">
                <a:latin typeface="Cairo" pitchFamily="2" charset="-78"/>
                <a:cs typeface="Cairo" pitchFamily="2" charset="-78"/>
              </a:rPr>
              <a:t> from small samples </a:t>
            </a:r>
            <a:br>
              <a:rPr lang="en-US" sz="1200" dirty="0">
                <a:latin typeface="Cairo" pitchFamily="2" charset="-78"/>
                <a:cs typeface="Cairo" pitchFamily="2" charset="-78"/>
              </a:rPr>
            </a:br>
            <a:r>
              <a:rPr lang="en-US" sz="1200" dirty="0">
                <a:latin typeface="Cairo" pitchFamily="2" charset="-78"/>
                <a:cs typeface="Cairo" pitchFamily="2" charset="-78"/>
              </a:rPr>
              <a:t>via feature correlation and randomization.</a:t>
            </a:r>
            <a:br>
              <a:rPr lang="en-US" sz="1200" dirty="0">
                <a:latin typeface="Cairo" pitchFamily="2" charset="-78"/>
                <a:cs typeface="Cairo" pitchFamily="2" charset="-78"/>
              </a:rPr>
            </a:br>
            <a:r>
              <a:rPr lang="en-US" sz="400" dirty="0">
                <a:latin typeface="Cairo" pitchFamily="2" charset="-78"/>
                <a:cs typeface="Cairo" pitchFamily="2" charset="-78"/>
              </a:rPr>
              <a:t> </a:t>
            </a:r>
          </a:p>
          <a:p>
            <a:pPr marL="171450" indent="-171450" algn="l" rtl="0">
              <a:buFont typeface="Wingdings" panose="05000000000000000000" pitchFamily="2" charset="2"/>
              <a:buChar char="v"/>
            </a:pPr>
            <a:r>
              <a:rPr lang="en-US" sz="1200" dirty="0">
                <a:latin typeface="Cairo" pitchFamily="2" charset="-78"/>
                <a:cs typeface="Cairo" pitchFamily="2" charset="-78"/>
              </a:rPr>
              <a:t>Applied </a:t>
            </a:r>
            <a:r>
              <a:rPr lang="en-US" sz="1200" b="1" dirty="0">
                <a:latin typeface="Cairo" pitchFamily="2" charset="-78"/>
                <a:cs typeface="Cairo" pitchFamily="2" charset="-78"/>
              </a:rPr>
              <a:t>Round-Robin segmentation</a:t>
            </a:r>
            <a:r>
              <a:rPr lang="en-US" sz="1200" dirty="0">
                <a:latin typeface="Cairo" pitchFamily="2" charset="-78"/>
                <a:cs typeface="Cairo" pitchFamily="2" charset="-78"/>
              </a:rPr>
              <a:t> to organize packets into flows.</a:t>
            </a:r>
            <a:br>
              <a:rPr lang="en-US" sz="1200" dirty="0">
                <a:latin typeface="Cairo" pitchFamily="2" charset="-78"/>
                <a:cs typeface="Cairo" pitchFamily="2" charset="-78"/>
              </a:rPr>
            </a:br>
            <a:r>
              <a:rPr lang="en-US" sz="400" dirty="0">
                <a:latin typeface="Cairo" pitchFamily="2" charset="-78"/>
                <a:cs typeface="Cairo" pitchFamily="2" charset="-78"/>
              </a:rPr>
              <a:t> </a:t>
            </a:r>
          </a:p>
          <a:p>
            <a:pPr marL="171450" indent="-171450" algn="l" rtl="0">
              <a:buFont typeface="Wingdings" panose="05000000000000000000" pitchFamily="2" charset="2"/>
              <a:buChar char="v"/>
            </a:pPr>
            <a:r>
              <a:rPr lang="en-US" sz="1200" dirty="0">
                <a:latin typeface="Cairo" pitchFamily="2" charset="-78"/>
                <a:cs typeface="Cairo" pitchFamily="2" charset="-78"/>
              </a:rPr>
              <a:t>Flows: (src_ip, src_mac, dst_ip, dst_mac, protocol)</a:t>
            </a:r>
            <a:endParaRPr lang="en-IL" sz="12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3028C9-6417-90FC-CA12-732BA8E0CB94}"/>
              </a:ext>
            </a:extLst>
          </p:cNvPr>
          <p:cNvSpPr txBox="1"/>
          <p:nvPr/>
        </p:nvSpPr>
        <p:spPr>
          <a:xfrm>
            <a:off x="8433625" y="5674238"/>
            <a:ext cx="928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000" dirty="0">
                <a:latin typeface="Cairo" pitchFamily="2" charset="-78"/>
                <a:cs typeface="Cairo" pitchFamily="2" charset="-78"/>
              </a:rPr>
              <a:t>UDP &amp; TCP</a:t>
            </a:r>
          </a:p>
          <a:p>
            <a:pPr algn="ctr" rtl="0"/>
            <a:r>
              <a:rPr lang="en-US" sz="1000" dirty="0">
                <a:latin typeface="Cairo" pitchFamily="2" charset="-78"/>
                <a:cs typeface="Cairo" pitchFamily="2" charset="-78"/>
              </a:rPr>
              <a:t>393,000</a:t>
            </a:r>
            <a:endParaRPr lang="en-IL" sz="1000" dirty="0">
              <a:latin typeface="Cairo" pitchFamily="2" charset="-78"/>
              <a:cs typeface="Cairo" pitchFamily="2" charset="-78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58C01E8-6933-8741-B1E0-03C938F9FBB0}"/>
              </a:ext>
            </a:extLst>
          </p:cNvPr>
          <p:cNvCxnSpPr>
            <a:cxnSpLocks/>
          </p:cNvCxnSpPr>
          <p:nvPr/>
        </p:nvCxnSpPr>
        <p:spPr>
          <a:xfrm>
            <a:off x="9295790" y="6437703"/>
            <a:ext cx="298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65189BE-CB01-79F2-6A5D-2B254EC15000}"/>
              </a:ext>
            </a:extLst>
          </p:cNvPr>
          <p:cNvSpPr txBox="1"/>
          <p:nvPr/>
        </p:nvSpPr>
        <p:spPr>
          <a:xfrm>
            <a:off x="9577597" y="6246705"/>
            <a:ext cx="2490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000" dirty="0">
                <a:latin typeface="Cairo" pitchFamily="2" charset="-78"/>
                <a:cs typeface="Cairo" pitchFamily="2" charset="-78"/>
              </a:rPr>
              <a:t>Featuring: TXT record count, number of unique sub domains, DF flag count, etc.</a:t>
            </a:r>
            <a:endParaRPr lang="en-IL" sz="10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ED0FA6-A821-1511-8903-76F0355BCD42}"/>
              </a:ext>
            </a:extLst>
          </p:cNvPr>
          <p:cNvSpPr txBox="1"/>
          <p:nvPr/>
        </p:nvSpPr>
        <p:spPr>
          <a:xfrm>
            <a:off x="8576813" y="4360057"/>
            <a:ext cx="3608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Bef>
                <a:spcPts val="100"/>
              </a:spcBef>
            </a:pPr>
            <a:r>
              <a:rPr lang="en-US" sz="1100" b="1" dirty="0">
                <a:latin typeface="Cairo" pitchFamily="2" charset="-78"/>
                <a:cs typeface="Cairo" pitchFamily="2" charset="-78"/>
              </a:rPr>
              <a:t>Real Time Detection</a:t>
            </a:r>
            <a:r>
              <a:rPr lang="en-US" sz="1100" dirty="0">
                <a:latin typeface="Cairo" pitchFamily="2" charset="-78"/>
                <a:cs typeface="Cairo" pitchFamily="2" charset="-78"/>
              </a:rPr>
              <a:t>, </a:t>
            </a:r>
            <a:r>
              <a:rPr lang="en-US" sz="1100" b="1" dirty="0">
                <a:latin typeface="Cairo" pitchFamily="2" charset="-78"/>
                <a:cs typeface="Cairo" pitchFamily="2" charset="-78"/>
              </a:rPr>
              <a:t>Data Collection</a:t>
            </a:r>
            <a:r>
              <a:rPr lang="en-US" sz="1100" dirty="0">
                <a:latin typeface="Cairo" pitchFamily="2" charset="-78"/>
                <a:cs typeface="Cairo" pitchFamily="2" charset="-78"/>
              </a:rPr>
              <a:t>, Download Reports, Filter Previous Alerts by Year, Visual Analytics, Tray Icon Notifications, Light/Dark Modes, Integrated Logger, etc.</a:t>
            </a:r>
            <a:endParaRPr lang="en-IL" sz="11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71" name="Arrow: Pentagon 70">
            <a:extLst>
              <a:ext uri="{FF2B5EF4-FFF2-40B4-BE49-F238E27FC236}">
                <a16:creationId xmlns:a16="http://schemas.microsoft.com/office/drawing/2014/main" id="{8EA9BACF-F00F-F9AC-187C-2980A687E332}"/>
              </a:ext>
            </a:extLst>
          </p:cNvPr>
          <p:cNvSpPr/>
          <p:nvPr/>
        </p:nvSpPr>
        <p:spPr>
          <a:xfrm>
            <a:off x="-4" y="1651407"/>
            <a:ext cx="3801053" cy="333405"/>
          </a:xfrm>
          <a:prstGeom prst="homePlate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"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500" dirty="0">
                <a:solidFill>
                  <a:schemeClr val="bg1"/>
                </a:solidFill>
                <a:latin typeface="Days One" panose="02000505000000020004" pitchFamily="2" charset="0"/>
              </a:rPr>
              <a:t>Anomaly Based Detection</a:t>
            </a:r>
            <a:endParaRPr lang="en-IL" sz="1500" dirty="0">
              <a:solidFill>
                <a:schemeClr val="bg1"/>
              </a:solidFill>
              <a:latin typeface="Days One" panose="02000505000000020004" pitchFamily="2" charset="0"/>
            </a:endParaRPr>
          </a:p>
        </p:txBody>
      </p:sp>
      <p:sp>
        <p:nvSpPr>
          <p:cNvPr id="72" name="Arrow: Pentagon 71">
            <a:extLst>
              <a:ext uri="{FF2B5EF4-FFF2-40B4-BE49-F238E27FC236}">
                <a16:creationId xmlns:a16="http://schemas.microsoft.com/office/drawing/2014/main" id="{4F817B22-9BE2-13E8-39F1-C86EE570B533}"/>
              </a:ext>
            </a:extLst>
          </p:cNvPr>
          <p:cNvSpPr/>
          <p:nvPr/>
        </p:nvSpPr>
        <p:spPr>
          <a:xfrm>
            <a:off x="-3" y="4086513"/>
            <a:ext cx="3801054" cy="333405"/>
          </a:xfrm>
          <a:prstGeom prst="homePlate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"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500" dirty="0">
                <a:solidFill>
                  <a:schemeClr val="bg1"/>
                </a:solidFill>
                <a:latin typeface="Days One" panose="02000505000000020004" pitchFamily="2" charset="0"/>
              </a:rPr>
              <a:t>Signature Based Detection</a:t>
            </a:r>
            <a:endParaRPr lang="en-IL" sz="1500" dirty="0">
              <a:solidFill>
                <a:schemeClr val="bg1"/>
              </a:solidFill>
              <a:latin typeface="Days One" panose="02000505000000020004" pitchFamily="2" charset="0"/>
            </a:endParaRPr>
          </a:p>
        </p:txBody>
      </p:sp>
      <p:sp>
        <p:nvSpPr>
          <p:cNvPr id="73" name="Arrow: Pentagon 72">
            <a:extLst>
              <a:ext uri="{FF2B5EF4-FFF2-40B4-BE49-F238E27FC236}">
                <a16:creationId xmlns:a16="http://schemas.microsoft.com/office/drawing/2014/main" id="{5D883520-FB82-07D7-0EBD-56DB81110904}"/>
              </a:ext>
            </a:extLst>
          </p:cNvPr>
          <p:cNvSpPr/>
          <p:nvPr/>
        </p:nvSpPr>
        <p:spPr>
          <a:xfrm flipH="1">
            <a:off x="8286749" y="1657321"/>
            <a:ext cx="3905249" cy="333405"/>
          </a:xfrm>
          <a:prstGeom prst="homePlate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"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500">
                <a:solidFill>
                  <a:schemeClr val="bg1"/>
                </a:solidFill>
                <a:latin typeface="Days One" panose="02000505000000020004" pitchFamily="2" charset="0"/>
              </a:rPr>
              <a:t>Collection Methods</a:t>
            </a:r>
            <a:endParaRPr lang="en-IL" sz="1500" dirty="0">
              <a:solidFill>
                <a:schemeClr val="bg1"/>
              </a:solidFill>
              <a:latin typeface="Days One" panose="02000505000000020004" pitchFamily="2" charset="0"/>
            </a:endParaRP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5607A947-2B6B-476D-A665-275D442443DA}"/>
              </a:ext>
            </a:extLst>
          </p:cNvPr>
          <p:cNvSpPr/>
          <p:nvPr/>
        </p:nvSpPr>
        <p:spPr>
          <a:xfrm flipH="1">
            <a:off x="8286750" y="3974291"/>
            <a:ext cx="3898434" cy="333405"/>
          </a:xfrm>
          <a:prstGeom prst="homePlate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"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500" dirty="0">
                <a:solidFill>
                  <a:schemeClr val="bg1"/>
                </a:solidFill>
                <a:latin typeface="Days One" panose="02000505000000020004" pitchFamily="2" charset="0"/>
              </a:rPr>
              <a:t>Main Features</a:t>
            </a:r>
            <a:endParaRPr lang="en-IL" sz="1500" dirty="0">
              <a:solidFill>
                <a:schemeClr val="bg1"/>
              </a:solidFill>
              <a:latin typeface="Days One" panose="02000505000000020004" pitchFamily="2" charset="0"/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5B2B52C-B2A8-305F-519C-DC16D17A107A}"/>
              </a:ext>
            </a:extLst>
          </p:cNvPr>
          <p:cNvSpPr/>
          <p:nvPr/>
        </p:nvSpPr>
        <p:spPr>
          <a:xfrm>
            <a:off x="8544023" y="6175975"/>
            <a:ext cx="706999" cy="526420"/>
          </a:xfrm>
          <a:prstGeom prst="can">
            <a:avLst>
              <a:gd name="adj" fmla="val 26353"/>
            </a:avLst>
          </a:prstGeom>
          <a:gradFill flip="none" rotWithShape="1">
            <a:gsLst>
              <a:gs pos="0">
                <a:srgbClr val="0FC58F">
                  <a:shade val="30000"/>
                  <a:satMod val="115000"/>
                </a:srgbClr>
              </a:gs>
              <a:gs pos="33000">
                <a:srgbClr val="0FC58F">
                  <a:shade val="67500"/>
                  <a:satMod val="115000"/>
                  <a:alpha val="85000"/>
                </a:srgbClr>
              </a:gs>
              <a:gs pos="100000">
                <a:srgbClr val="0FC58F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635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0616C-D4CE-2295-3711-1D0B5C937BB9}"/>
              </a:ext>
            </a:extLst>
          </p:cNvPr>
          <p:cNvSpPr txBox="1"/>
          <p:nvPr/>
        </p:nvSpPr>
        <p:spPr>
          <a:xfrm>
            <a:off x="8433625" y="6325550"/>
            <a:ext cx="928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000" dirty="0">
                <a:latin typeface="Cairo" pitchFamily="2" charset="-78"/>
                <a:cs typeface="Cairo" pitchFamily="2" charset="-78"/>
              </a:rPr>
              <a:t>DNS</a:t>
            </a:r>
          </a:p>
          <a:p>
            <a:pPr algn="ctr" rtl="0"/>
            <a:r>
              <a:rPr lang="en-US" sz="1000" dirty="0">
                <a:latin typeface="Cairo" pitchFamily="2" charset="-78"/>
                <a:cs typeface="Cairo" pitchFamily="2" charset="-78"/>
              </a:rPr>
              <a:t>360,000</a:t>
            </a:r>
            <a:endParaRPr lang="en-IL" sz="1000" dirty="0">
              <a:latin typeface="Cairo" pitchFamily="2" charset="-78"/>
              <a:cs typeface="Cairo" pitchFamily="2" charset="-78"/>
            </a:endParaRPr>
          </a:p>
        </p:txBody>
      </p:sp>
      <p:pic>
        <p:nvPicPr>
          <p:cNvPr id="12" name="Picture 11" descr="A diagram of a network security system&#10;&#10;AI-generated content may be incorrect.">
            <a:extLst>
              <a:ext uri="{FF2B5EF4-FFF2-40B4-BE49-F238E27FC236}">
                <a16:creationId xmlns:a16="http://schemas.microsoft.com/office/drawing/2014/main" id="{4F692BAF-8782-6096-E16C-EADFA6C33B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83" y="4642210"/>
            <a:ext cx="3678583" cy="20919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99CD0A-9E5B-B225-3BB3-558A2CA91EF8}"/>
              </a:ext>
            </a:extLst>
          </p:cNvPr>
          <p:cNvSpPr/>
          <p:nvPr/>
        </p:nvSpPr>
        <p:spPr>
          <a:xfrm>
            <a:off x="4328451" y="4631416"/>
            <a:ext cx="3689415" cy="2110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BCF31F5-DFFE-4026-60CA-FAF7F7B3F7AF}"/>
              </a:ext>
            </a:extLst>
          </p:cNvPr>
          <p:cNvSpPr/>
          <p:nvPr/>
        </p:nvSpPr>
        <p:spPr>
          <a:xfrm flipH="1">
            <a:off x="8279936" y="5059464"/>
            <a:ext cx="3905248" cy="333405"/>
          </a:xfrm>
          <a:prstGeom prst="homePlate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"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500" dirty="0">
                <a:solidFill>
                  <a:schemeClr val="bg1"/>
                </a:solidFill>
                <a:latin typeface="Days One" panose="02000505000000020004" pitchFamily="2" charset="0"/>
              </a:rPr>
              <a:t>Datasets</a:t>
            </a:r>
            <a:endParaRPr lang="en-IL" sz="1500" dirty="0">
              <a:solidFill>
                <a:schemeClr val="bg1"/>
              </a:solidFill>
              <a:latin typeface="Days One" panose="02000505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0F140-A89A-1AC4-96BA-AF9FDEF452D2}"/>
              </a:ext>
            </a:extLst>
          </p:cNvPr>
          <p:cNvSpPr txBox="1"/>
          <p:nvPr/>
        </p:nvSpPr>
        <p:spPr>
          <a:xfrm>
            <a:off x="7213513" y="3801570"/>
            <a:ext cx="641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000" b="1" i="1" dirty="0">
                <a:latin typeface="Cairo" pitchFamily="2" charset="-78"/>
                <a:cs typeface="Cairo" pitchFamily="2" charset="-78"/>
              </a:rPr>
              <a:t>GitHub</a:t>
            </a:r>
            <a:endParaRPr lang="en-IL" sz="1000" b="1" i="1" dirty="0">
              <a:latin typeface="Cairo" pitchFamily="2" charset="-78"/>
              <a:cs typeface="Cairo" pitchFamily="2" charset="-78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87DDAD-60CD-8A6A-9108-86F237378F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72" y="3074535"/>
            <a:ext cx="781736" cy="7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07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343FDD-6D44-A9B8-5CCC-CAC26616C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CEC0BC-79DA-CE72-1D0A-6A435E3C2C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69A0E4-3E66-8D11-2171-D4EA0EAE0968}"/>
              </a:ext>
            </a:extLst>
          </p:cNvPr>
          <p:cNvCxnSpPr/>
          <p:nvPr/>
        </p:nvCxnSpPr>
        <p:spPr>
          <a:xfrm flipH="1">
            <a:off x="4961081" y="458193"/>
            <a:ext cx="787400" cy="0"/>
          </a:xfrm>
          <a:prstGeom prst="line">
            <a:avLst/>
          </a:prstGeom>
          <a:ln w="19050">
            <a:solidFill>
              <a:srgbClr val="0FC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מחבר ישר 1">
            <a:extLst>
              <a:ext uri="{FF2B5EF4-FFF2-40B4-BE49-F238E27FC236}">
                <a16:creationId xmlns:a16="http://schemas.microsoft.com/office/drawing/2014/main" id="{7BA913A8-49C9-9FCD-4D0E-DDAB1C139BFB}"/>
              </a:ext>
            </a:extLst>
          </p:cNvPr>
          <p:cNvCxnSpPr/>
          <p:nvPr/>
        </p:nvCxnSpPr>
        <p:spPr>
          <a:xfrm flipV="1">
            <a:off x="0" y="1445076"/>
            <a:ext cx="12192000" cy="9236"/>
          </a:xfrm>
          <a:prstGeom prst="line">
            <a:avLst/>
          </a:prstGeom>
          <a:ln w="57150">
            <a:solidFill>
              <a:srgbClr val="D79E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1">
            <a:extLst>
              <a:ext uri="{FF2B5EF4-FFF2-40B4-BE49-F238E27FC236}">
                <a16:creationId xmlns:a16="http://schemas.microsoft.com/office/drawing/2014/main" id="{2704E1A5-4016-0B68-9C73-2568A7967E3E}"/>
              </a:ext>
            </a:extLst>
          </p:cNvPr>
          <p:cNvSpPr txBox="1"/>
          <p:nvPr/>
        </p:nvSpPr>
        <p:spPr>
          <a:xfrm>
            <a:off x="4700156" y="458193"/>
            <a:ext cx="3751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FC58F"/>
                </a:solidFill>
                <a:latin typeface="Assistant" pitchFamily="2" charset="-79"/>
                <a:cs typeface="Assistant" pitchFamily="2" charset="-79"/>
              </a:rPr>
              <a:t>	   Software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FC58F"/>
                </a:solidFill>
                <a:latin typeface="Assistant" pitchFamily="2" charset="-79"/>
                <a:cs typeface="Assistant" pitchFamily="2" charset="-79"/>
              </a:rPr>
              <a:t>Engineering</a:t>
            </a:r>
            <a:endParaRPr lang="he-IL" sz="2000" b="1" dirty="0">
              <a:solidFill>
                <a:srgbClr val="0FC58F"/>
              </a:solidFill>
              <a:latin typeface="Assistant" pitchFamily="2" charset="-79"/>
              <a:cs typeface="Assistant" pitchFamily="2" charset="-79"/>
            </a:endParaRPr>
          </a:p>
          <a:p>
            <a:pPr algn="l"/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    Students: Shay Hahiashvili | Maxim Subotin</a:t>
            </a:r>
            <a:endParaRPr lang="he-IL" sz="1400" b="1" dirty="0">
              <a:solidFill>
                <a:srgbClr val="19315C"/>
              </a:solidFill>
              <a:latin typeface="Assistant" pitchFamily="2" charset="-79"/>
            </a:endParaRPr>
          </a:p>
          <a:p>
            <a:pPr algn="l"/>
            <a:r>
              <a:rPr lang="en-US" sz="1600" dirty="0">
                <a:latin typeface="Assistant" pitchFamily="2" charset="-79"/>
                <a:cs typeface="Assistant" pitchFamily="2" charset="-79"/>
              </a:rPr>
              <a:t>    </a:t>
            </a:r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Advisor</a:t>
            </a:r>
            <a:r>
              <a:rPr lang="en-US" sz="1600" dirty="0">
                <a:latin typeface="Assistant" pitchFamily="2" charset="-79"/>
                <a:cs typeface="Assistant" pitchFamily="2" charset="-79"/>
              </a:rPr>
              <a:t>: </a:t>
            </a:r>
            <a:r>
              <a:rPr lang="en-US" sz="1400" b="1" dirty="0">
                <a:solidFill>
                  <a:srgbClr val="19315C"/>
                </a:solidFill>
                <a:latin typeface="Assistant" pitchFamily="2" charset="-79"/>
                <a:cs typeface="Assistant" pitchFamily="2" charset="-79"/>
              </a:rPr>
              <a:t>Ms. Alona </a:t>
            </a:r>
            <a:r>
              <a:rPr lang="en-US" sz="1400" b="1" dirty="0" err="1">
                <a:solidFill>
                  <a:srgbClr val="19315C"/>
                </a:solidFill>
                <a:latin typeface="Assistant" pitchFamily="2" charset="-79"/>
                <a:cs typeface="Assistant" pitchFamily="2" charset="-79"/>
              </a:rPr>
              <a:t>Kutsyy</a:t>
            </a:r>
            <a:endParaRPr lang="en-IL" sz="1400" b="1" dirty="0">
              <a:solidFill>
                <a:srgbClr val="19315C"/>
              </a:solidFill>
              <a:latin typeface="Assistant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1188B-670E-1DC5-9B3B-AFF4CDEF2B54}"/>
              </a:ext>
            </a:extLst>
          </p:cNvPr>
          <p:cNvSpPr txBox="1"/>
          <p:nvPr/>
        </p:nvSpPr>
        <p:spPr>
          <a:xfrm>
            <a:off x="7911239" y="4776420"/>
            <a:ext cx="4189262" cy="1754326"/>
          </a:xfrm>
          <a:prstGeom prst="rect">
            <a:avLst/>
          </a:prstGeom>
          <a:solidFill>
            <a:schemeClr val="bg1">
              <a:alpha val="75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pPr algn="just" rtl="0">
              <a:buNone/>
            </a:pPr>
            <a:r>
              <a:rPr lang="en-US" sz="1200" dirty="0">
                <a:solidFill>
                  <a:srgbClr val="5F8A4C"/>
                </a:solidFill>
              </a:rPr>
              <a:t>In conclusion, our project successfully delivered a </a:t>
            </a:r>
            <a:r>
              <a:rPr lang="en-US" sz="1200" b="1" dirty="0">
                <a:solidFill>
                  <a:srgbClr val="5F8A4C"/>
                </a:solidFill>
              </a:rPr>
              <a:t>real-time IDS </a:t>
            </a:r>
            <a:r>
              <a:rPr lang="en-US" sz="1200" dirty="0">
                <a:solidFill>
                  <a:srgbClr val="5F8A4C"/>
                </a:solidFill>
              </a:rPr>
              <a:t>capable of accurately identifying </a:t>
            </a:r>
            <a:r>
              <a:rPr lang="en-US" sz="1200" b="1" dirty="0">
                <a:solidFill>
                  <a:srgbClr val="5F8A4C"/>
                </a:solidFill>
              </a:rPr>
              <a:t>four critical types of network cyber attacks</a:t>
            </a:r>
            <a:r>
              <a:rPr lang="en-US" sz="1200" dirty="0">
                <a:solidFill>
                  <a:srgbClr val="5F8A4C"/>
                </a:solidFill>
              </a:rPr>
              <a:t>: Port Scanning, DoS, ARP Spoofing, and DNS Tunneling through an optimized, multi-threaded solution integrating detection algorithms and machine learning models. By addressing the </a:t>
            </a:r>
            <a:r>
              <a:rPr lang="en-US" sz="1200" b="1" dirty="0">
                <a:solidFill>
                  <a:srgbClr val="5F8A4C"/>
                </a:solidFill>
              </a:rPr>
              <a:t>limitations of existing datasets </a:t>
            </a:r>
            <a:r>
              <a:rPr lang="en-US" sz="1200" dirty="0">
                <a:solidFill>
                  <a:srgbClr val="5F8A4C"/>
                </a:solidFill>
              </a:rPr>
              <a:t>through manual data collection, the system achieves </a:t>
            </a:r>
            <a:r>
              <a:rPr lang="en-US" sz="1200" b="1" dirty="0">
                <a:solidFill>
                  <a:srgbClr val="5F8A4C"/>
                </a:solidFill>
              </a:rPr>
              <a:t>high accuracy with minimal false positives</a:t>
            </a:r>
            <a:r>
              <a:rPr lang="en-US" sz="1200" dirty="0">
                <a:solidFill>
                  <a:srgbClr val="5F8A4C"/>
                </a:solidFill>
              </a:rPr>
              <a:t>, offering a reliable and user-friendly solution for modern network security challenges.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54A64-53F9-5706-9A2C-56D8943FDFF3}"/>
              </a:ext>
            </a:extLst>
          </p:cNvPr>
          <p:cNvSpPr txBox="1"/>
          <p:nvPr/>
        </p:nvSpPr>
        <p:spPr>
          <a:xfrm>
            <a:off x="1593698" y="5200743"/>
            <a:ext cx="21620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600" u="sng" dirty="0">
                <a:latin typeface="Cairo" pitchFamily="2" charset="-78"/>
                <a:cs typeface="Cairo" pitchFamily="2" charset="-78"/>
              </a:rPr>
              <a:t>Port Scanning - DoS SVM Model K-Fold Cross Validation :</a:t>
            </a:r>
          </a:p>
        </p:txBody>
      </p:sp>
      <p:pic>
        <p:nvPicPr>
          <p:cNvPr id="14" name="Picture 13" descr="A graph with a bar graph&#10;&#10;AI-generated content may be incorrect.">
            <a:extLst>
              <a:ext uri="{FF2B5EF4-FFF2-40B4-BE49-F238E27FC236}">
                <a16:creationId xmlns:a16="http://schemas.microsoft.com/office/drawing/2014/main" id="{974F4A0A-A6DF-4378-BEC7-4A48179137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7" y="1949633"/>
            <a:ext cx="3646732" cy="3090145"/>
          </a:xfrm>
          <a:prstGeom prst="rect">
            <a:avLst/>
          </a:prstGeom>
        </p:spPr>
      </p:pic>
      <p:pic>
        <p:nvPicPr>
          <p:cNvPr id="17" name="Picture 16" descr="A graph of a bar chart&#10;&#10;AI-generated content may be incorrect.">
            <a:extLst>
              <a:ext uri="{FF2B5EF4-FFF2-40B4-BE49-F238E27FC236}">
                <a16:creationId xmlns:a16="http://schemas.microsoft.com/office/drawing/2014/main" id="{2FB0CE26-E096-6095-9AEF-A6BE1F81DF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48" y="2813492"/>
            <a:ext cx="2421016" cy="1808102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681A5F9-CA07-1723-13A2-F1CFDE0A4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279162"/>
              </p:ext>
            </p:extLst>
          </p:nvPr>
        </p:nvGraphicFramePr>
        <p:xfrm>
          <a:off x="1665935" y="5341087"/>
          <a:ext cx="2091572" cy="1112400"/>
        </p:xfrm>
        <a:graphic>
          <a:graphicData uri="http://schemas.openxmlformats.org/drawingml/2006/table">
            <a:tbl>
              <a:tblPr/>
              <a:tblGrid>
                <a:gridCol w="298796">
                  <a:extLst>
                    <a:ext uri="{9D8B030D-6E8A-4147-A177-3AD203B41FA5}">
                      <a16:colId xmlns:a16="http://schemas.microsoft.com/office/drawing/2014/main" val="3887725500"/>
                    </a:ext>
                  </a:extLst>
                </a:gridCol>
                <a:gridCol w="298796">
                  <a:extLst>
                    <a:ext uri="{9D8B030D-6E8A-4147-A177-3AD203B41FA5}">
                      <a16:colId xmlns:a16="http://schemas.microsoft.com/office/drawing/2014/main" val="1812222094"/>
                    </a:ext>
                  </a:extLst>
                </a:gridCol>
                <a:gridCol w="298796">
                  <a:extLst>
                    <a:ext uri="{9D8B030D-6E8A-4147-A177-3AD203B41FA5}">
                      <a16:colId xmlns:a16="http://schemas.microsoft.com/office/drawing/2014/main" val="1500810555"/>
                    </a:ext>
                  </a:extLst>
                </a:gridCol>
                <a:gridCol w="298796">
                  <a:extLst>
                    <a:ext uri="{9D8B030D-6E8A-4147-A177-3AD203B41FA5}">
                      <a16:colId xmlns:a16="http://schemas.microsoft.com/office/drawing/2014/main" val="3906092181"/>
                    </a:ext>
                  </a:extLst>
                </a:gridCol>
                <a:gridCol w="298796">
                  <a:extLst>
                    <a:ext uri="{9D8B030D-6E8A-4147-A177-3AD203B41FA5}">
                      <a16:colId xmlns:a16="http://schemas.microsoft.com/office/drawing/2014/main" val="3939895632"/>
                    </a:ext>
                  </a:extLst>
                </a:gridCol>
                <a:gridCol w="298796">
                  <a:extLst>
                    <a:ext uri="{9D8B030D-6E8A-4147-A177-3AD203B41FA5}">
                      <a16:colId xmlns:a16="http://schemas.microsoft.com/office/drawing/2014/main" val="2265134021"/>
                    </a:ext>
                  </a:extLst>
                </a:gridCol>
                <a:gridCol w="298796">
                  <a:extLst>
                    <a:ext uri="{9D8B030D-6E8A-4147-A177-3AD203B41FA5}">
                      <a16:colId xmlns:a16="http://schemas.microsoft.com/office/drawing/2014/main" val="519859081"/>
                    </a:ext>
                  </a:extLst>
                </a:gridCol>
              </a:tblGrid>
              <a:tr h="153405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Fold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Train Accuracy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Validation Accuracy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Precision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Recall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F1-Score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Samples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10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25,436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2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2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25,436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3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25,436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55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4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25,436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207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5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25,436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381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6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25,436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419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7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25,435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89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8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25,435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45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9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25,435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34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10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25,435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5951"/>
                  </a:ext>
                </a:extLst>
              </a:tr>
            </a:tbl>
          </a:graphicData>
        </a:graphic>
      </p:graphicFrame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9493C1-E5F2-73AC-7EEF-FBC80FAB55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" y="5052144"/>
            <a:ext cx="1570364" cy="170298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D0D0943-13D9-982E-4A59-4C8693B46D48}"/>
              </a:ext>
            </a:extLst>
          </p:cNvPr>
          <p:cNvSpPr/>
          <p:nvPr/>
        </p:nvSpPr>
        <p:spPr>
          <a:xfrm>
            <a:off x="1297948" y="2810317"/>
            <a:ext cx="2421016" cy="1814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BB0500-B5BD-54FF-EC4E-F5F7B5384ED8}"/>
              </a:ext>
            </a:extLst>
          </p:cNvPr>
          <p:cNvSpPr/>
          <p:nvPr/>
        </p:nvSpPr>
        <p:spPr>
          <a:xfrm>
            <a:off x="1659587" y="5225474"/>
            <a:ext cx="2091572" cy="1228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7" name="מחבר ישר 1">
            <a:extLst>
              <a:ext uri="{FF2B5EF4-FFF2-40B4-BE49-F238E27FC236}">
                <a16:creationId xmlns:a16="http://schemas.microsoft.com/office/drawing/2014/main" id="{BBF81F0E-76B0-0FDF-2EE2-0B147F926309}"/>
              </a:ext>
            </a:extLst>
          </p:cNvPr>
          <p:cNvCxnSpPr>
            <a:cxnSpLocks/>
          </p:cNvCxnSpPr>
          <p:nvPr/>
        </p:nvCxnSpPr>
        <p:spPr>
          <a:xfrm flipV="1">
            <a:off x="3809604" y="1454312"/>
            <a:ext cx="394" cy="5403688"/>
          </a:xfrm>
          <a:prstGeom prst="line">
            <a:avLst/>
          </a:prstGeom>
          <a:ln w="19050">
            <a:solidFill>
              <a:srgbClr val="D79E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graph with blue and white text&#10;&#10;AI-generated content may be incorrect.">
            <a:extLst>
              <a:ext uri="{FF2B5EF4-FFF2-40B4-BE49-F238E27FC236}">
                <a16:creationId xmlns:a16="http://schemas.microsoft.com/office/drawing/2014/main" id="{C551EAC8-3505-6D91-B1D1-BCD5D247FF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07" y="1954680"/>
            <a:ext cx="3768700" cy="3017078"/>
          </a:xfrm>
          <a:prstGeom prst="rect">
            <a:avLst/>
          </a:prstGeom>
        </p:spPr>
      </p:pic>
      <p:pic>
        <p:nvPicPr>
          <p:cNvPr id="37" name="Picture 3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E5DB10-0402-DE10-482A-E58FF7C2C6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84" y="5052144"/>
            <a:ext cx="1710884" cy="1621706"/>
          </a:xfrm>
          <a:prstGeom prst="rect">
            <a:avLst/>
          </a:prstGeom>
        </p:spPr>
      </p:pic>
      <p:pic>
        <p:nvPicPr>
          <p:cNvPr id="33" name="Picture 32" descr="A graph of a bar chart&#10;&#10;AI-generated content may be incorrect.">
            <a:extLst>
              <a:ext uri="{FF2B5EF4-FFF2-40B4-BE49-F238E27FC236}">
                <a16:creationId xmlns:a16="http://schemas.microsoft.com/office/drawing/2014/main" id="{17C7AE91-7DDE-2D7C-B165-24A43D7D56D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57" y="3134753"/>
            <a:ext cx="2061789" cy="154177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63087D9-20B0-1B9F-3BDE-E175E22B7BC1}"/>
              </a:ext>
            </a:extLst>
          </p:cNvPr>
          <p:cNvSpPr/>
          <p:nvPr/>
        </p:nvSpPr>
        <p:spPr>
          <a:xfrm>
            <a:off x="5623536" y="3143989"/>
            <a:ext cx="2081812" cy="1532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B73829-9720-38FE-0517-C1BD7EC4917F}"/>
              </a:ext>
            </a:extLst>
          </p:cNvPr>
          <p:cNvSpPr txBox="1"/>
          <p:nvPr/>
        </p:nvSpPr>
        <p:spPr>
          <a:xfrm>
            <a:off x="5547584" y="5182161"/>
            <a:ext cx="2327877" cy="19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115000"/>
              </a:lnSpc>
              <a:spcAft>
                <a:spcPts val="80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IL" sz="600" u="sng" kern="0" dirty="0">
                <a:effectLst/>
                <a:latin typeface="Cairo" pitchFamily="2" charset="-78"/>
                <a:ea typeface="Times New Roman" panose="02020603050405020304" pitchFamily="18" charset="0"/>
                <a:cs typeface="Cairo" pitchFamily="2" charset="-78"/>
              </a:rPr>
              <a:t>DNS SVM Model K-Fold Cross Validation</a:t>
            </a:r>
            <a:r>
              <a:rPr lang="en-US" sz="600" u="sng" kern="0" dirty="0">
                <a:effectLst/>
                <a:latin typeface="Cairo" pitchFamily="2" charset="-78"/>
                <a:ea typeface="Times New Roman" panose="02020603050405020304" pitchFamily="18" charset="0"/>
                <a:cs typeface="Cairo" pitchFamily="2" charset="-78"/>
              </a:rPr>
              <a:t> :</a:t>
            </a:r>
            <a:endParaRPr lang="en-IL" sz="600" u="sng" kern="100" dirty="0">
              <a:effectLst/>
              <a:latin typeface="Cairo" pitchFamily="2" charset="-78"/>
              <a:ea typeface="Times New Roman" panose="02020603050405020304" pitchFamily="18" charset="0"/>
              <a:cs typeface="Cairo" pitchFamily="2" charset="-78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3C265F9-16F1-173C-BD55-C9342E26A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29350"/>
              </p:ext>
            </p:extLst>
          </p:nvPr>
        </p:nvGraphicFramePr>
        <p:xfrm>
          <a:off x="5624854" y="5339225"/>
          <a:ext cx="2091572" cy="1112400"/>
        </p:xfrm>
        <a:graphic>
          <a:graphicData uri="http://schemas.openxmlformats.org/drawingml/2006/table">
            <a:tbl>
              <a:tblPr/>
              <a:tblGrid>
                <a:gridCol w="298796">
                  <a:extLst>
                    <a:ext uri="{9D8B030D-6E8A-4147-A177-3AD203B41FA5}">
                      <a16:colId xmlns:a16="http://schemas.microsoft.com/office/drawing/2014/main" val="3887725500"/>
                    </a:ext>
                  </a:extLst>
                </a:gridCol>
                <a:gridCol w="298796">
                  <a:extLst>
                    <a:ext uri="{9D8B030D-6E8A-4147-A177-3AD203B41FA5}">
                      <a16:colId xmlns:a16="http://schemas.microsoft.com/office/drawing/2014/main" val="1812222094"/>
                    </a:ext>
                  </a:extLst>
                </a:gridCol>
                <a:gridCol w="298796">
                  <a:extLst>
                    <a:ext uri="{9D8B030D-6E8A-4147-A177-3AD203B41FA5}">
                      <a16:colId xmlns:a16="http://schemas.microsoft.com/office/drawing/2014/main" val="1500810555"/>
                    </a:ext>
                  </a:extLst>
                </a:gridCol>
                <a:gridCol w="298796">
                  <a:extLst>
                    <a:ext uri="{9D8B030D-6E8A-4147-A177-3AD203B41FA5}">
                      <a16:colId xmlns:a16="http://schemas.microsoft.com/office/drawing/2014/main" val="3906092181"/>
                    </a:ext>
                  </a:extLst>
                </a:gridCol>
                <a:gridCol w="298796">
                  <a:extLst>
                    <a:ext uri="{9D8B030D-6E8A-4147-A177-3AD203B41FA5}">
                      <a16:colId xmlns:a16="http://schemas.microsoft.com/office/drawing/2014/main" val="3939895632"/>
                    </a:ext>
                  </a:extLst>
                </a:gridCol>
                <a:gridCol w="298796">
                  <a:extLst>
                    <a:ext uri="{9D8B030D-6E8A-4147-A177-3AD203B41FA5}">
                      <a16:colId xmlns:a16="http://schemas.microsoft.com/office/drawing/2014/main" val="2265134021"/>
                    </a:ext>
                  </a:extLst>
                </a:gridCol>
                <a:gridCol w="298796">
                  <a:extLst>
                    <a:ext uri="{9D8B030D-6E8A-4147-A177-3AD203B41FA5}">
                      <a16:colId xmlns:a16="http://schemas.microsoft.com/office/drawing/2014/main" val="519859081"/>
                    </a:ext>
                  </a:extLst>
                </a:gridCol>
              </a:tblGrid>
              <a:tr h="153405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Fold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Train Accuracy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Validation Accuracy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Precision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Recall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F1-Score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Samples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10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2</a:t>
                      </a:r>
                      <a:r>
                        <a:rPr lang="en-US" sz="500" dirty="0"/>
                        <a:t>5,253</a:t>
                      </a:r>
                      <a:endParaRPr lang="en-IL" sz="500" dirty="0"/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2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2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25,</a:t>
                      </a:r>
                      <a:r>
                        <a:rPr lang="en-US" sz="500" dirty="0"/>
                        <a:t>253</a:t>
                      </a:r>
                      <a:endParaRPr lang="en-IL" sz="500" dirty="0"/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3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25,</a:t>
                      </a:r>
                      <a:r>
                        <a:rPr lang="en-US" sz="500" dirty="0"/>
                        <a:t>252</a:t>
                      </a:r>
                      <a:endParaRPr lang="en-IL" sz="500" dirty="0"/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755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4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25,</a:t>
                      </a:r>
                      <a:r>
                        <a:rPr lang="en-US" sz="500" dirty="0"/>
                        <a:t>252</a:t>
                      </a:r>
                      <a:endParaRPr lang="en-IL" sz="500" dirty="0"/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207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5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25,</a:t>
                      </a:r>
                      <a:r>
                        <a:rPr lang="en-US" sz="500" dirty="0"/>
                        <a:t>252</a:t>
                      </a:r>
                      <a:endParaRPr lang="en-IL" sz="500" dirty="0"/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381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6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25,</a:t>
                      </a:r>
                      <a:r>
                        <a:rPr lang="en-US" sz="500" dirty="0"/>
                        <a:t>252</a:t>
                      </a:r>
                      <a:endParaRPr lang="en-IL" sz="500" dirty="0"/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419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7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25,</a:t>
                      </a:r>
                      <a:r>
                        <a:rPr lang="en-US" sz="500" dirty="0"/>
                        <a:t>252</a:t>
                      </a:r>
                      <a:endParaRPr lang="en-IL" sz="500" dirty="0"/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89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8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25,</a:t>
                      </a:r>
                      <a:r>
                        <a:rPr lang="en-US" sz="500" dirty="0"/>
                        <a:t>252</a:t>
                      </a:r>
                      <a:endParaRPr lang="en-IL" sz="500" dirty="0"/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745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9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25,</a:t>
                      </a:r>
                      <a:r>
                        <a:rPr lang="en-US" sz="500" dirty="0"/>
                        <a:t>252</a:t>
                      </a:r>
                      <a:endParaRPr lang="en-IL" sz="500" dirty="0"/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34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10</a:t>
                      </a:r>
                    </a:p>
                  </a:txBody>
                  <a:tcPr marL="18000" marR="18000" marT="18000" marB="0" anchor="ctr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/>
                        <a:t>1.00</a:t>
                      </a:r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500" dirty="0"/>
                        <a:t>25,</a:t>
                      </a:r>
                      <a:r>
                        <a:rPr lang="en-US" sz="500" dirty="0"/>
                        <a:t>252</a:t>
                      </a:r>
                      <a:endParaRPr lang="en-IL" sz="500" dirty="0"/>
                    </a:p>
                  </a:txBody>
                  <a:tcPr marL="18000" marR="18000" marT="1800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5951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5ACCB9FA-76CC-5C38-2260-BF82E7C93641}"/>
              </a:ext>
            </a:extLst>
          </p:cNvPr>
          <p:cNvSpPr/>
          <p:nvPr/>
        </p:nvSpPr>
        <p:spPr>
          <a:xfrm>
            <a:off x="5618506" y="5223612"/>
            <a:ext cx="2091572" cy="12280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2" name="מחבר ישר 1">
            <a:extLst>
              <a:ext uri="{FF2B5EF4-FFF2-40B4-BE49-F238E27FC236}">
                <a16:creationId xmlns:a16="http://schemas.microsoft.com/office/drawing/2014/main" id="{06AB6452-EA80-ED28-FA17-3E6625D440BD}"/>
              </a:ext>
            </a:extLst>
          </p:cNvPr>
          <p:cNvCxnSpPr>
            <a:cxnSpLocks/>
          </p:cNvCxnSpPr>
          <p:nvPr/>
        </p:nvCxnSpPr>
        <p:spPr>
          <a:xfrm flipV="1">
            <a:off x="7771293" y="1462833"/>
            <a:ext cx="0" cy="5395167"/>
          </a:xfrm>
          <a:prstGeom prst="line">
            <a:avLst/>
          </a:prstGeom>
          <a:ln w="19050">
            <a:solidFill>
              <a:srgbClr val="D79E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05588D10-8104-3C08-4327-DE214F7FF1B9}"/>
              </a:ext>
            </a:extLst>
          </p:cNvPr>
          <p:cNvSpPr/>
          <p:nvPr/>
        </p:nvSpPr>
        <p:spPr>
          <a:xfrm>
            <a:off x="0" y="1552838"/>
            <a:ext cx="3229647" cy="333405"/>
          </a:xfrm>
          <a:prstGeom prst="homePlate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"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500" dirty="0">
                <a:solidFill>
                  <a:schemeClr val="bg1"/>
                </a:solidFill>
                <a:latin typeface="Days One" panose="02000505000000020004" pitchFamily="2" charset="0"/>
              </a:rPr>
              <a:t>Port Scan &amp; DoS Results</a:t>
            </a:r>
            <a:endParaRPr lang="en-IL" sz="1500" dirty="0">
              <a:solidFill>
                <a:schemeClr val="bg1"/>
              </a:solidFill>
              <a:latin typeface="Days One" panose="02000505000000020004" pitchFamily="2" charset="0"/>
            </a:endParaRPr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83CBF2BB-3A41-6FFA-90CA-DB95D259B37F}"/>
              </a:ext>
            </a:extLst>
          </p:cNvPr>
          <p:cNvSpPr/>
          <p:nvPr/>
        </p:nvSpPr>
        <p:spPr>
          <a:xfrm>
            <a:off x="3815954" y="1552838"/>
            <a:ext cx="3229647" cy="333405"/>
          </a:xfrm>
          <a:prstGeom prst="homePlate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"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500" dirty="0">
                <a:solidFill>
                  <a:schemeClr val="bg1"/>
                </a:solidFill>
                <a:latin typeface="Days One" panose="02000505000000020004" pitchFamily="2" charset="0"/>
              </a:rPr>
              <a:t>DNS Tunneling Results</a:t>
            </a:r>
            <a:endParaRPr lang="en-IL" sz="1500" dirty="0">
              <a:solidFill>
                <a:schemeClr val="bg1"/>
              </a:solidFill>
              <a:latin typeface="Days One" panose="02000505000000020004" pitchFamily="2" charset="0"/>
            </a:endParaRPr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E60B26FC-EE85-8562-0DC7-0ACDC380F377}"/>
              </a:ext>
            </a:extLst>
          </p:cNvPr>
          <p:cNvSpPr/>
          <p:nvPr/>
        </p:nvSpPr>
        <p:spPr>
          <a:xfrm flipH="1">
            <a:off x="8591550" y="4300427"/>
            <a:ext cx="3609279" cy="333405"/>
          </a:xfrm>
          <a:prstGeom prst="homePlate">
            <a:avLst>
              <a:gd name="adj" fmla="val 50000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0800000" scaled="1"/>
            <a:tileRect/>
          </a:gradFill>
          <a:ln w="3175"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500" dirty="0">
                <a:solidFill>
                  <a:schemeClr val="bg1"/>
                </a:solidFill>
                <a:latin typeface="Days One" panose="02000505000000020004" pitchFamily="2" charset="0"/>
              </a:rPr>
              <a:t>Conclusions</a:t>
            </a:r>
            <a:endParaRPr lang="en-IL" sz="1500" dirty="0">
              <a:solidFill>
                <a:schemeClr val="bg1"/>
              </a:solidFill>
              <a:latin typeface="Days One" panose="02000505000000020004" pitchFamily="2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9D2143CA-DF35-0653-AF1A-47046C0705EF}"/>
              </a:ext>
            </a:extLst>
          </p:cNvPr>
          <p:cNvSpPr txBox="1"/>
          <p:nvPr/>
        </p:nvSpPr>
        <p:spPr>
          <a:xfrm>
            <a:off x="5319553" y="76161"/>
            <a:ext cx="155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b="1" dirty="0">
                <a:solidFill>
                  <a:srgbClr val="19315C"/>
                </a:solidFill>
                <a:latin typeface="Assistant" pitchFamily="2" charset="-79"/>
                <a:cs typeface="Assistant" pitchFamily="2" charset="-79"/>
              </a:rPr>
              <a:t>SE – A – 14 </a:t>
            </a:r>
            <a:endParaRPr lang="en-US" b="1" dirty="0">
              <a:solidFill>
                <a:srgbClr val="0FC58F"/>
              </a:solidFill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6" name="Online Media 5" title="NetSpect - Hybrid Intrusion Detection System - Demo">
            <a:hlinkClick r:id="" action="ppaction://media"/>
            <a:extLst>
              <a:ext uri="{FF2B5EF4-FFF2-40B4-BE49-F238E27FC236}">
                <a16:creationId xmlns:a16="http://schemas.microsoft.com/office/drawing/2014/main" id="{23D14CA7-D784-F4F5-CFCD-8B4A2ED0D5D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11"/>
          <a:stretch>
            <a:fillRect/>
          </a:stretch>
        </p:blipFill>
        <p:spPr>
          <a:xfrm>
            <a:off x="7787640" y="1487712"/>
            <a:ext cx="4404360" cy="248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5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647</Words>
  <Application>Microsoft Office PowerPoint</Application>
  <PresentationFormat>Widescreen</PresentationFormat>
  <Paragraphs>192</Paragraphs>
  <Slides>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Arial</vt:lpstr>
      <vt:lpstr>Assistant</vt:lpstr>
      <vt:lpstr>Cairo</vt:lpstr>
      <vt:lpstr>Calibri</vt:lpstr>
      <vt:lpstr>Calibri Light</vt:lpstr>
      <vt:lpstr>Days One</vt:lpstr>
      <vt:lpstr>Wingdings</vt:lpstr>
      <vt:lpstr>ערכת נושא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המחלקה שמות הסטודנטים שמות המנחים</dc:title>
  <dc:creator>Talia Gersh</dc:creator>
  <cp:lastModifiedBy>Shay Hahiashvili</cp:lastModifiedBy>
  <cp:revision>36</cp:revision>
  <dcterms:created xsi:type="dcterms:W3CDTF">2023-02-05T11:40:03Z</dcterms:created>
  <dcterms:modified xsi:type="dcterms:W3CDTF">2025-06-12T15:56:32Z</dcterms:modified>
</cp:coreProperties>
</file>