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63" r:id="rId4"/>
    <p:sldId id="264" r:id="rId5"/>
    <p:sldId id="262" r:id="rId6"/>
    <p:sldId id="279" r:id="rId7"/>
    <p:sldId id="280" r:id="rId8"/>
    <p:sldId id="266" r:id="rId9"/>
    <p:sldId id="267" r:id="rId10"/>
    <p:sldId id="277" r:id="rId11"/>
    <p:sldId id="278" r:id="rId12"/>
    <p:sldId id="269" r:id="rId13"/>
    <p:sldId id="268" r:id="rId14"/>
    <p:sldId id="270" r:id="rId15"/>
    <p:sldId id="272" r:id="rId16"/>
    <p:sldId id="299" r:id="rId17"/>
    <p:sldId id="300" r:id="rId18"/>
    <p:sldId id="273" r:id="rId19"/>
    <p:sldId id="282" r:id="rId20"/>
    <p:sldId id="284" r:id="rId21"/>
    <p:sldId id="285" r:id="rId22"/>
    <p:sldId id="286" r:id="rId23"/>
    <p:sldId id="289" r:id="rId24"/>
    <p:sldId id="290" r:id="rId25"/>
    <p:sldId id="293" r:id="rId26"/>
    <p:sldId id="295" r:id="rId27"/>
    <p:sldId id="296" r:id="rId28"/>
    <p:sldId id="297" r:id="rId29"/>
    <p:sldId id="298" r:id="rId30"/>
    <p:sldId id="294" r:id="rId31"/>
    <p:sldId id="301" r:id="rId32"/>
    <p:sldId id="302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48" autoAdjust="0"/>
    <p:restoredTop sz="94660"/>
  </p:normalViewPr>
  <p:slideViewPr>
    <p:cSldViewPr>
      <p:cViewPr varScale="1">
        <p:scale>
          <a:sx n="113" d="100"/>
          <a:sy n="113" d="100"/>
        </p:scale>
        <p:origin x="-184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4AC17-2E29-498D-9E43-1962324F7C9F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DC141-DABB-4FF1-830E-901DE42E41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154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Применение моделирования на этапе проектирования позволяет выполнить анализ различных вариантов предлагаемых проектных решений, определить работоспособность и оценить надёжность системы, выявить узкие места и мало загруженные ресурсы, а также сформулировать рекомендации по рациональному изменению состава и структуры или способа</a:t>
            </a:r>
            <a:r>
              <a:rPr lang="ru-RU" b="1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функциональной организации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DC141-DABB-4FF1-830E-901DE42E41B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864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37694-F9E1-4BCA-88CC-7699D6909F2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5D35-55F7-4084-9957-9EDB08595B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19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37694-F9E1-4BCA-88CC-7699D6909F2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5D35-55F7-4084-9957-9EDB08595B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87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37694-F9E1-4BCA-88CC-7699D6909F2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5D35-55F7-4084-9957-9EDB08595B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03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37694-F9E1-4BCA-88CC-7699D6909F2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5D35-55F7-4084-9957-9EDB08595B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25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37694-F9E1-4BCA-88CC-7699D6909F2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5D35-55F7-4084-9957-9EDB08595B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16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37694-F9E1-4BCA-88CC-7699D6909F2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5D35-55F7-4084-9957-9EDB08595B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00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37694-F9E1-4BCA-88CC-7699D6909F2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5D35-55F7-4084-9957-9EDB08595B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72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37694-F9E1-4BCA-88CC-7699D6909F2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5D35-55F7-4084-9957-9EDB08595B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51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37694-F9E1-4BCA-88CC-7699D6909F2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5D35-55F7-4084-9957-9EDB08595B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25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37694-F9E1-4BCA-88CC-7699D6909F2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5D35-55F7-4084-9957-9EDB08595B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02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37694-F9E1-4BCA-88CC-7699D6909F2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5D35-55F7-4084-9957-9EDB08595B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64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37694-F9E1-4BCA-88CC-7699D6909F24}" type="datetimeFigureOut">
              <a:rPr lang="ru-RU" smtClean="0"/>
              <a:t>23.09.2022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B5D35-55F7-4084-9957-9EDB08595B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07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23728" y="116632"/>
            <a:ext cx="6128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ВОПРОСЫ МОДЕЛИРОВАНИЯ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749017"/>
            <a:ext cx="89289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замещение одного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исходного объекта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другим объектом, называемым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моделью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проведение экспериментов с моделью с целью получения информации о системе путем исследования свойств модели.</a:t>
            </a:r>
          </a:p>
          <a:p>
            <a:pPr indent="35560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indent="355600" algn="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математического моделирования является анализ реальных процессов (в природе или технике) математическими методами.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свою очередь, это требует формализации математической модели  процесса, подлежащего исследованию</a:t>
            </a:r>
          </a:p>
          <a:p>
            <a:pPr indent="355600" algn="just"/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Объектами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 в технике являются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протекающие в них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процессы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частности, в вычислительной технике объектами моделирования являются вычислительные машины, комплексы, системы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сети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698" y="5517232"/>
            <a:ext cx="8906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– целенаправленное множество взаимосвязанных объектов любой природы.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919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07504" y="413956"/>
                <a:ext cx="8928992" cy="61810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55600" algn="just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ориентироваться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только на требование адекватности, то сложные модели следует предпочитать простым. В самом деле, усложняя модель, мы можем учесть большее число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факторов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которые могут так или иначе повлиять на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изучаемые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свойства. 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355600" algn="just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Так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в примере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рассмотрении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частоты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колебаний модель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(**)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имеет более высокую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адекватность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чем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(*),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так как из уравнения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(**)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мы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получаем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значение угловой частоты с учетом малого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трения: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cs typeface="Times New Roman" panose="020206030504050203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𝑚𝑘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355600" algn="just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данном примере решение усложненного уравнения не вызвало затруднений. Но в иных, особенно в нестандартных, ситуациях чрезмерное усложнение модели может привести к громоздким системам уравнений, не поддающимся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изучению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решению.</a:t>
                </a:r>
              </a:p>
              <a:p>
                <a:pPr indent="355600" algn="just"/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355600" algn="just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Таким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образом, мы приходим к требованию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достаточной </a:t>
                </a:r>
                <a:r>
                  <a:rPr lang="ru-RU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простоты модели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отношению к исследуемой системе ее свойств. Именно: модель является достаточно простой, если имеющиеся в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распоряжении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(в частности,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вычислительные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средства исследования дают возможность провести в приемлемые сроки и экономно по затратам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труда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средств, но с разумной точностью качественный или количественный — в зависимости от постановки задачи — анализ исследуемых свойств и осмыслить результат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13956"/>
                <a:ext cx="8928992" cy="6181051"/>
              </a:xfrm>
              <a:prstGeom prst="rect">
                <a:avLst/>
              </a:prstGeom>
              <a:blipFill rotWithShape="1">
                <a:blip r:embed="rId2"/>
                <a:stretch>
                  <a:fillRect l="-615" t="-493" r="-615" b="-5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771800" y="44624"/>
            <a:ext cx="321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ТРЕБОВАНИЕ ПРОСТОТЫ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794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474345"/>
            <a:ext cx="8928992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Ясно, что требование простоты модели в каком-то смысле противоположно требованию ее адекватности: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indent="355600"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правило, чем модель более адекватна, тем она менее проста и тем труднее ее анализ.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 бывает, что, выбрав модель, приходится ее упрощать, т. е. переходить к новой модели.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этом можно упрощать либо содержательную модель объекта, либо ее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математическую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модель. Опытный специалист обычно идет по первому пути, так как при этом остаются выполненными наиболее существенные физические соотношения и более ясны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постулаты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4941168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адекватности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весьма широкое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основывается на строгих в математическом отношении понятиях </a:t>
            </a:r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изоморфизма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гомоморфизма.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959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58847"/>
            <a:ext cx="8712968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Определение.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Две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системы, в данном случае объект исследования и его модель, называются </a:t>
            </a:r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изоморфными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между ними существует такое взаимно однозначное соответствие, что соответствующие объекты различных систем обладают соответствующими свойствами и находятся в соответствующих отношениях друг с другом.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i="1" dirty="0"/>
              <a:t>Окружность может быть задана в виде формулы </a:t>
            </a:r>
            <a:r>
              <a:rPr lang="ru-RU" i="1" dirty="0" err="1"/>
              <a:t>x</a:t>
            </a:r>
            <a:r>
              <a:rPr lang="ru-RU" i="1" baseline="30000" dirty="0" err="1"/>
              <a:t>2</a:t>
            </a:r>
            <a:r>
              <a:rPr lang="ru-RU" i="1" dirty="0"/>
              <a:t>+ </a:t>
            </a:r>
            <a:r>
              <a:rPr lang="ru-RU" i="1" dirty="0" err="1"/>
              <a:t>y</a:t>
            </a:r>
            <a:r>
              <a:rPr lang="ru-RU" i="1" baseline="30000" dirty="0" err="1"/>
              <a:t>2</a:t>
            </a:r>
            <a:r>
              <a:rPr lang="ru-RU" i="1" dirty="0"/>
              <a:t> = </a:t>
            </a:r>
            <a:r>
              <a:rPr lang="ru-RU" i="1" dirty="0" err="1"/>
              <a:t>r</a:t>
            </a:r>
            <a:r>
              <a:rPr lang="ru-RU" i="1" baseline="30000" dirty="0" err="1"/>
              <a:t>2</a:t>
            </a:r>
            <a:r>
              <a:rPr lang="ru-RU" i="1" dirty="0"/>
              <a:t>, или в виде графика в декартовой системе координат.</a:t>
            </a:r>
            <a:endParaRPr 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изоморфизма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и объекта исследования может быть не только трудновыполнимым, но 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излишним</a:t>
            </a:r>
          </a:p>
          <a:p>
            <a:pPr indent="355600" algn="just"/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Определение. </a:t>
            </a:r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Гомоморфизм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так же как и изоморфизм, предполагает сохранение в модели всех определенных на объекте исследования свойств и отношений. Однако требование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взаимно-однозначного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соответствия  заменяется требованием однозначного соответствия модели объекту, тогда как обратное соответствие – соответствие модели объекту – не однозначно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355600" algn="just"/>
            <a:r>
              <a:rPr lang="ru-RU" i="1" dirty="0" smtClean="0"/>
              <a:t>Отношение </a:t>
            </a:r>
            <a:r>
              <a:rPr lang="ru-RU" i="1" dirty="0"/>
              <a:t>между картой и местностью;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5134789"/>
            <a:ext cx="4680011" cy="167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3219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496" y="404664"/>
            <a:ext cx="900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Абстрактная модель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 это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объекта исследования на некотором языке.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Абстрактность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проявляется в том, что её компонентами являются понятия, а не физические элементы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например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словесные описания, чертежи, схемы, графики, таблицы, программы, алгоритмы, математические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описания.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31840" y="116632"/>
            <a:ext cx="216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ВИДЫ МОДЕЛЕЙ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106" y="2532960"/>
            <a:ext cx="89289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Концептуальная модель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абстрактная модель, выявляющая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причинно-следственные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связи, присущие исследуемому объекту и существенные в рамках определенного исследования. Основное назначение концептуальной модели – выявление набора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причинно-следственных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связей, учет которых необходим для получения требуемых результатов.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тот же объект может представляться различными концептуальными моделями, которые строятся в зависимости от цели исследования.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одна концептуальная модель может отображать временные аспекты функционирования системы, а другая – влияние отказов на работоспособность системы и так далее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383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7504" y="44624"/>
            <a:ext cx="89289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модель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абстрактная модель, представленная на языке математических отношений.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имеет форму функциональных зависимостей между параметрами, учитываемыми соответствующей концептуальной моделью. Эти зависимости конкретизируют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причинно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–следственные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связи, выявленные в концептуальной модели и характеризуют их количественно.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2132856"/>
            <a:ext cx="88569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может включать случайные компоненты — случайные скалярные или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величины, случайные последовательности или функции, случайные структуры и т. п., удовлетворяющие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статистическим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законам.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называются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вероятностными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стохастическими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отличие от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детерминированных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таких компонентов не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Так, если какой-либо элемент изучаемого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 является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изделием массового производства и 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интересующие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 свойства могут заметно повлиять отклонения параметров от их номинальных значений, то эти параметры часто считают случайными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величинами.</a:t>
            </a:r>
          </a:p>
          <a:p>
            <a:pPr indent="35560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Случайные функции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появляются, например, при рассмотрении воздействия ветра на какие-либо сооружения, сигналов на фоне шума, шероховатых поверхностей, турбулентных движений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жидкости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т. д.</a:t>
            </a:r>
          </a:p>
          <a:p>
            <a:pPr indent="35560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изучаются с помощью методов теории вероятностей.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20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692" y="150887"/>
            <a:ext cx="8928992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Имитационная модель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описание объекта на некотором языке.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Составными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частями имитационной модели являются описания: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элементов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образующих систему,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системы, то есть совокупности связей между элементами,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среды в которой функционирует исследуемая система.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в целом имеет логико-математический характер и представляется в форме совокупности алгоритмов, описывающих функционирование исследуемой системы.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построенная  на основе этих алгоритмов, позволяет получить информацию о поведении исследуемой системы. Таким образом, в качестве имитационной модели выступает программа для ЭВМ, а имитационное моделирование сводится к проведению экспериментов с моделью путем прогонов программы на некотором множестве данных.</a:t>
            </a:r>
          </a:p>
          <a:p>
            <a:pPr indent="35560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Имитационные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модели, используемые при исследовании ВС, обычно имеют вероятностную природу.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031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2366878"/>
            <a:ext cx="89289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Имитационные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могут применяться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 границ и структур систем с целью решения конкретных проблем;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определения и анализа критических элементов, компонен­тов и точек в исследуемых системах и процессах;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синтеза и оценки предполагаемых решений;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прогнозирования и планирования будущего развития ис­следуемых систем.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88640"/>
            <a:ext cx="87635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вероятностных процессов основывается на методе статистических испытаний (методе Монте - Карло). По этой причине имитационное моделирование часто называют </a:t>
            </a:r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статистическим моделированием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хотя в большинстве имитационных моделей метод статистических испытаний сочетается с вычислениями по детерминированным зависимостям.</a:t>
            </a:r>
          </a:p>
        </p:txBody>
      </p:sp>
    </p:spTree>
    <p:extLst>
      <p:ext uri="{BB962C8B-B14F-4D97-AF65-F5344CB8AC3E}">
        <p14:creationId xmlns:p14="http://schemas.microsoft.com/office/powerpoint/2010/main" val="2511829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332656"/>
            <a:ext cx="878497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имитационного моделирования начинается с опре­деления подлежащих решению проблем, что в свою очередь определяет состав и границы исследуемой системы. Построение имитационной модели исследуемой системы, хотя и зависит от специфики решаемой проблемы, требует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определённой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методо­логической схемы.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Имитационный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обеспечивает исследова­теля такой схемой, а также осуществляет трансляцию модели в доступную вычислительной системе форму. Компьютер, на ко­тором исследуется разработанная имитационная модель,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выда­ет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информацию о поведении модели, которая затем может ана­лизироваться в процессе решения проблемы.</a:t>
            </a:r>
          </a:p>
          <a:p>
            <a:pPr indent="35560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образом, имита­ционной моделью будем называть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логико-математическое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описа­ние системы, которое может быть исследовано в ходе проведе­ния экспериментов на цифровой ЭВМ и, следовательно, может считаться лабораторной версией системы.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окончания раз­работки имитационной модели с ней проводятся машинные экс­перименты, которые позволяют сделать выводы о поведении си­стемы: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построения, если это проектируемая система;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вмешательства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функционирование, если это дейст­вующая система, экспериментирование с которой или слишком дорого, или небезопасно;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разрушения, если цель эксперимента состоит в оп­ределении пределов воздействия на систему.</a:t>
            </a:r>
          </a:p>
        </p:txBody>
      </p:sp>
    </p:spTree>
    <p:extLst>
      <p:ext uri="{BB962C8B-B14F-4D97-AF65-F5344CB8AC3E}">
        <p14:creationId xmlns:p14="http://schemas.microsoft.com/office/powerpoint/2010/main" val="25392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496" y="116632"/>
            <a:ext cx="903649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Статистическое моделирование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indent="3556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 статистическим моделированием мы будем пони­мать воспроизведение с помощью электронной вычисли­тельной машины (ЭВМ) функционирования вероятностной модели некоторого объекта. Цель моделирования такого рода состоит в оценивании с его помощью средних харак­теристик модели. Обычно это — математические ожида­ния величин, характеризующих систему, их дисперсии и ковариации.</a:t>
            </a:r>
          </a:p>
          <a:p>
            <a:pPr indent="3556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известными вероятностными моделями явля­ются, по-видимому, модели теории массового обслужива­ния и статистической физики, примеры которых далее подробно изучаются. Задачи лабораторных работ состоят в том, чтобы научиться воспроизводить с помощью ЭВМ поведе­ние таких моделей во времени — т.е.: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выбирать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генерации случайных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чисел, равномерно распределенных в отрезке [0, 1], с помощью специальной программы «датчика случайных чисел»;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 этих чисел получать реализации слу­чайных величин или случайных процессов с более слож­ными законами распределения;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 полученных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п. 2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реализаций вычислять значения величин, характеризующих модель и статисти­чески обрабатывать полученные результаты;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устанавливать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связь алгоритмов моделирования с алгоритмами решения задач вычислительной математики с помощью метода Монте-Карло и строить так называемые «фиктивные модели», т. е. модели, не имеющие, вообще говоря, связи с объектом моделирования, но удобные в вычислительном отношении и позволяющие вычислять нужные нам характеристики объекта. </a:t>
            </a:r>
          </a:p>
        </p:txBody>
      </p:sp>
    </p:spTree>
    <p:extLst>
      <p:ext uri="{BB962C8B-B14F-4D97-AF65-F5344CB8AC3E}">
        <p14:creationId xmlns:p14="http://schemas.microsoft.com/office/powerpoint/2010/main" val="1827583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760050"/>
            <a:ext cx="9001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Определение цели и пути ее достижения, выработки подхода к исследуемой проблеме. Главное правильно поставить задачу. Постановка – это процесс не формальный, общих правил нет.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теоретических основ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сбор информации об объекте моделирования. Подбирается или разрабатывается подходящая теория. Определяются входные и выходные данные, принимаются упрощающие предположения.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Заключается в выборе системы условных обозначений, с их помощью записывать отношения между составляющими объекта в виде математических выражений. Устанавливается класс задач, к которым может быть отнесена полученная математическая модель объекта.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метода решения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Устанавливаются окончательные параметры моделей. Для полученной математической задачи выбирается метод решения.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Разработав алгоритм, пишется программа, которая отлаживается, тестируется и получается решение нужной задачи.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полученной информации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Сопоставляется полученное и предполагаемое решение, проводится контроль погрешности моделирования.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роверка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адекватности реальному объекту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Результаты, полученные по модели, сопоставляются либо с имеющейся об объекте информацией или проводится эксперимент и его результаты сопоставляются с расчётными.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843808" y="116632"/>
            <a:ext cx="3653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МОДЕЛИРОВАНИЯ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10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2211" y="76562"/>
            <a:ext cx="1317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404664"/>
            <a:ext cx="87849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представлением объекта, системы или поня­тия (идеи) в некоторой форме, отличной от формы их реального существования.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какого-либо объекта может быть или точной копией этого объекта (хотя и выполненной из другого материала и в другом масштабе), или отображать некоторые характерные свойства объ­екта в абстрактной форме.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считается, что модель — это используемый для пред­сказания и сравнения инструмент, позволяющий логическим путем спрогнозировать последствия альтернативных действий и доста­точно уверенно указать, какому из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отдать предпочтение.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8653" y="3789040"/>
            <a:ext cx="87849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может представлять собой математическое выражение, содержащее переменные, поведение которых аналогично поведению реальной системы. </a:t>
            </a:r>
          </a:p>
          <a:p>
            <a:pPr indent="355600"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может включать элементы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случайности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учитывающие вероятности возможных действий двух или большего числа «игроков», как, например, в теории игр; либо она может представлять реальные переменные параметры взаимосвязанных частей действующей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4265737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621258"/>
            <a:ext cx="90010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понимают группу взаимосвязанных элементов, действующих совместно с целью выполнения заранее поставленной задачи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355600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того чтобы начать построение системы, необходимо иметь общие характеристики технологических процессов. Это же справедливо и в отношении принципов создания математически сформулированных критериев, которым должен удовлетворять процесс или его теоретическое описание.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построении моделей объектов используется системный подход, представляющий собой методологию решения сложных задач, в основе которой лежит рассмотрение объекта как системы, функционирующей в некоторой среде.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 предполагает раскрытие целостности объекта, выявление и изучение его внутренней структуры, а также связей с внешней средой.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99592" y="76562"/>
            <a:ext cx="75608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СИСТЕМНОГО ПОДХОДА В МОДЕЛИРОВАНИИ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193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200829"/>
            <a:ext cx="885698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объект представляется как часть реального мира, которая выделяется и исследуется в связи с решаемой задачей построения модели.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Кроме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этого, системный подход предполагает последовательный переход от общего к частному, когда в основе рассмотрения лежит цель проектирования, а объект рассматривается во взаимосвязи с окружающей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средой.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может быть разделен на подсистемы, представляющие собой части объекта, удовлетворяющие следующим требованиям: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подсистема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функционально независимой частью объекта. Она связана с другими подсистемами, обменивается с ними информацией и энергией;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AutoNum type="arabicParenR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каждой подсистемы могут быть определены функции или свойства, не совпадающие со свойствами всей системы;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AutoNum type="arabicParenR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подсистем может быть подвергнута дальнейшему делению до уровня элементов. </a:t>
            </a:r>
          </a:p>
        </p:txBody>
      </p:sp>
    </p:spTree>
    <p:extLst>
      <p:ext uri="{BB962C8B-B14F-4D97-AF65-F5344CB8AC3E}">
        <p14:creationId xmlns:p14="http://schemas.microsoft.com/office/powerpoint/2010/main" val="1307716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188640"/>
            <a:ext cx="89289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5125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данном случае под элементом понимается подсистема нижнего уровня, дальнейшее деление которой нецелесообразно с позиций решаемой задачи. Таким образом, систему можно определить как представление объекта в виде набора подсистем, элементов и связей с целью его создания, исследования или усовершенствования.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5125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5125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связи с системным подходом к построению моделей используется понятие инфраструктуры, описывающей взаимосвязи системы с ее окружением (средой).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5125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этом выделение, описание и исследование свойств объекта, существенных в рамках конкретной задачи называется стратификацией объекта, а всякая модель объекта является его стратифицированным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описанием.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887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2008" y="260648"/>
            <a:ext cx="89644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5125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системного подхода важным является определение структуры системы, т.е. совокупности связей между элементами системы, отражающих их взаимодействие.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5125"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5125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этого вначале рассмотрим структурный и функциональный подходы к моделированию.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структурном подходе выявляются состав выделенных элементов системы и связи между ними. Совокупность элементов и связей позволяет судить о структуре системы.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общим описанием структуры является топологическое описание. Оно позволяет определить составные части системы и их связи с помощью графов.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Менее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общим является функциональное описание, когда рассматриваются отдельные функции, т. е. алгоритмы поведения системы.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этом реализуется функциональный подход, определяющий функции, которые выполняет система. На базе системного подхода может быть предложена последовательность разработки моделей, когда выделяют две основные стадии проектирования: макропроектирование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микропроектирование.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337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474345"/>
            <a:ext cx="88569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Независимо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типа модели при ее построении необходимо руководствоваться рядом принципов системного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подхода: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продвижение по этапам создания модели;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согласование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информационных, ресурсных,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надежностных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других характеристик;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правильное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соотношение различных уровней построения модели;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AutoNum type="arabicParenR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целостность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отдельных стадий проектирования модели. </a:t>
            </a:r>
          </a:p>
        </p:txBody>
      </p:sp>
    </p:spTree>
    <p:extLst>
      <p:ext uri="{BB962C8B-B14F-4D97-AF65-F5344CB8AC3E}">
        <p14:creationId xmlns:p14="http://schemas.microsoft.com/office/powerpoint/2010/main" val="791617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555645"/>
            <a:ext cx="9001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 примера имитационного моделирования рассмот­рим обслуживание кассиром клиентов в банке. Клиенты прибы­вают в банк, ожидают обслуживания, если кассир занят, обслу­живаются и затем покидают банк. Клиенты, прибывающие в банк в тот момент, когда кассир занят, ожидают в единствен­ной к нему очереди.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предполагаем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 мо­мент прибытия клиента и время обслуживания его кассиром известны для каждого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клиента. Цель состоит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ручной имитации функционирования описанной выше систе­мы для того, чтобы определить, какой процент времени кассир свободен и каково среднее время пребывания клиента в банке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411760" y="152004"/>
            <a:ext cx="4653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ИМИТАЦИЯ БАНКОВСКОЙ СИСТЕМЫ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082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560" y="107340"/>
            <a:ext cx="7848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Моменты прибытия и время обслуживания клиентов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642529"/>
              </p:ext>
            </p:extLst>
          </p:nvPr>
        </p:nvGraphicFramePr>
        <p:xfrm>
          <a:off x="379743" y="687774"/>
          <a:ext cx="7284340" cy="3114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6093"/>
                <a:gridCol w="2616518"/>
                <a:gridCol w="29117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Номер клиента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Момент прибытия, мин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Время</a:t>
                      </a:r>
                      <a:r>
                        <a:rPr lang="ru-RU" baseline="0" dirty="0" smtClean="0"/>
                        <a:t> обслуживания, мин</a:t>
                      </a:r>
                      <a:endParaRPr lang="ru-RU" dirty="0"/>
                    </a:p>
                  </a:txBody>
                  <a:tcPr/>
                </a:tc>
              </a:tr>
              <a:tr h="3599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3,2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3,8</a:t>
                      </a:r>
                      <a:endParaRPr lang="ru-RU" dirty="0"/>
                    </a:p>
                  </a:txBody>
                  <a:tcPr marL="0" marR="0" marT="0" marB="0"/>
                </a:tc>
              </a:tr>
              <a:tr h="12171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10,9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3,5</a:t>
                      </a:r>
                      <a:endParaRPr lang="ru-RU" dirty="0"/>
                    </a:p>
                  </a:txBody>
                  <a:tcPr marL="0" marR="0" marT="0" marB="0"/>
                </a:tc>
              </a:tr>
              <a:tr h="6341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13,2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4,2</a:t>
                      </a:r>
                      <a:endParaRPr lang="ru-RU" dirty="0"/>
                    </a:p>
                  </a:txBody>
                  <a:tcPr marL="0" marR="0" marT="0" marB="0"/>
                </a:tc>
              </a:tr>
              <a:tr h="22114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14,8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3,1</a:t>
                      </a:r>
                      <a:endParaRPr lang="ru-RU" dirty="0"/>
                    </a:p>
                  </a:txBody>
                  <a:tcPr marL="0" marR="0" marT="0" marB="0"/>
                </a:tc>
              </a:tr>
              <a:tr h="9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17,7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2,4</a:t>
                      </a:r>
                      <a:endParaRPr lang="ru-RU" dirty="0"/>
                    </a:p>
                  </a:txBody>
                  <a:tcPr marL="0" marR="0" marT="0" marB="0"/>
                </a:tc>
              </a:tr>
              <a:tr h="24856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19,8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4,3</a:t>
                      </a:r>
                      <a:endParaRPr lang="ru-RU" dirty="0"/>
                    </a:p>
                  </a:txBody>
                  <a:tcPr marL="0" marR="0" marT="0" marB="0"/>
                </a:tc>
              </a:tr>
              <a:tr h="4625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21,5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2,7</a:t>
                      </a:r>
                      <a:endParaRPr lang="ru-RU" dirty="0"/>
                    </a:p>
                  </a:txBody>
                  <a:tcPr marL="0" marR="0" marT="0" marB="0"/>
                </a:tc>
              </a:tr>
              <a:tr h="20398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26,3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2,1</a:t>
                      </a:r>
                      <a:endParaRPr lang="ru-RU" dirty="0"/>
                    </a:p>
                  </a:txBody>
                  <a:tcPr marL="0" marR="0" marT="0" marB="0"/>
                </a:tc>
              </a:tr>
              <a:tr h="21769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32,1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2,5</a:t>
                      </a:r>
                      <a:endParaRPr lang="ru-RU" dirty="0"/>
                    </a:p>
                  </a:txBody>
                  <a:tcPr marL="0" marR="0" marT="0" marB="0"/>
                </a:tc>
              </a:tr>
              <a:tr h="15940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36,6</a:t>
                      </a:r>
                      <a:endParaRPr lang="ru-RU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3,4</a:t>
                      </a:r>
                      <a:endParaRPr lang="ru-RU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4161854"/>
            <a:ext cx="842493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Состояние системы изменяется в результате:</a:t>
            </a:r>
          </a:p>
          <a:p>
            <a:pPr marL="800100" lvl="1" indent="-342900">
              <a:buFont typeface="+mj-lt"/>
              <a:buAutoNum type="arabicParenR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Прибытие клиента в банк</a:t>
            </a:r>
          </a:p>
          <a:p>
            <a:pPr marL="800100" lvl="1" indent="-342900">
              <a:buFont typeface="+mj-lt"/>
              <a:buAutoNum type="arabicParenR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Завершения обслуживания кассиром и последующего ухода клиента</a:t>
            </a:r>
          </a:p>
        </p:txBody>
      </p:sp>
    </p:spTree>
    <p:extLst>
      <p:ext uri="{BB962C8B-B14F-4D97-AF65-F5344CB8AC3E}">
        <p14:creationId xmlns:p14="http://schemas.microsoft.com/office/powerpoint/2010/main" val="4009033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44435"/>
            <a:ext cx="4002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Ручное моделирование работы банка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084168" y="337874"/>
            <a:ext cx="30060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/>
            <a:r>
              <a:rPr lang="ru-RU" sz="1600" dirty="0"/>
              <a:t>В </a:t>
            </a:r>
            <a:r>
              <a:rPr lang="ru-RU" sz="1600" dirty="0" smtClean="0"/>
              <a:t>Таблице (1) </a:t>
            </a:r>
            <a:r>
              <a:rPr lang="ru-RU" sz="1600" dirty="0"/>
              <a:t>и </a:t>
            </a:r>
            <a:r>
              <a:rPr lang="ru-RU" sz="1600" dirty="0" smtClean="0"/>
              <a:t>(2) </a:t>
            </a:r>
            <a:r>
              <a:rPr lang="ru-RU" sz="1600" dirty="0"/>
              <a:t>столбцы взяты из </a:t>
            </a:r>
            <a:r>
              <a:rPr lang="ru-RU" sz="1600" dirty="0" smtClean="0"/>
              <a:t>исходной таблицы. </a:t>
            </a:r>
            <a:r>
              <a:rPr lang="ru-RU" sz="1600" dirty="0"/>
              <a:t>Время начала обслуживания, приведенное в </a:t>
            </a:r>
            <a:r>
              <a:rPr lang="ru-RU" sz="1600" dirty="0" smtClean="0"/>
              <a:t>(3) </a:t>
            </a:r>
            <a:r>
              <a:rPr lang="ru-RU" sz="1600" dirty="0"/>
              <a:t>столбце, зависит от того, покинул ли предыдущий клиент банк. </a:t>
            </a:r>
            <a:endParaRPr lang="ru-RU" sz="1600" dirty="0" smtClean="0"/>
          </a:p>
          <a:p>
            <a:pPr indent="355600"/>
            <a:r>
              <a:rPr lang="ru-RU" sz="1600" dirty="0" smtClean="0"/>
              <a:t>Оно </a:t>
            </a:r>
            <a:r>
              <a:rPr lang="ru-RU" sz="1600" dirty="0"/>
              <a:t>при­нимается равным наибольшему значению из времен прибытия данного клиента и ухода предыдущего. Время ухода, при­веденное в </a:t>
            </a:r>
            <a:r>
              <a:rPr lang="ru-RU" sz="1600" dirty="0" smtClean="0"/>
              <a:t>(4) </a:t>
            </a:r>
            <a:r>
              <a:rPr lang="ru-RU" sz="1600" dirty="0"/>
              <a:t>столбце, вычисляется как сумма соответ­ствующего элемента </a:t>
            </a:r>
            <a:r>
              <a:rPr lang="ru-RU" sz="1600" dirty="0" smtClean="0"/>
              <a:t>(3) </a:t>
            </a:r>
            <a:r>
              <a:rPr lang="ru-RU" sz="1600" dirty="0"/>
              <a:t>столбца и времени обслуживания данного клиента, которое определяется по </a:t>
            </a:r>
            <a:r>
              <a:rPr lang="ru-RU" sz="1600" dirty="0" smtClean="0"/>
              <a:t>исходной таблице. </a:t>
            </a:r>
            <a:r>
              <a:rPr lang="ru-RU" sz="1600" dirty="0"/>
              <a:t>Значение времени нахождения каждого клиента в очереди и в банке вы­числяется, как показано в </a:t>
            </a:r>
            <a:r>
              <a:rPr lang="ru-RU" sz="1600" dirty="0" smtClean="0"/>
              <a:t>таблице </a:t>
            </a:r>
            <a:r>
              <a:rPr lang="ru-RU" sz="1600" dirty="0"/>
              <a:t> 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194457"/>
              </p:ext>
            </p:extLst>
          </p:nvPr>
        </p:nvGraphicFramePr>
        <p:xfrm>
          <a:off x="179512" y="620688"/>
          <a:ext cx="5760640" cy="486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195"/>
                <a:gridCol w="1071005"/>
                <a:gridCol w="1224136"/>
                <a:gridCol w="792088"/>
                <a:gridCol w="936104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b="1" i="1" dirty="0" smtClean="0"/>
                        <a:t>Номер</a:t>
                      </a:r>
                      <a:r>
                        <a:rPr lang="ru-RU" sz="1400" b="1" i="1" baseline="0" dirty="0" smtClean="0"/>
                        <a:t> клиента</a:t>
                      </a:r>
                    </a:p>
                    <a:p>
                      <a:pPr algn="ctr"/>
                      <a:r>
                        <a:rPr lang="ru-RU" sz="1400" b="1" i="1" baseline="0" dirty="0" smtClean="0"/>
                        <a:t>(1)</a:t>
                      </a:r>
                      <a:endParaRPr lang="ru-RU" sz="1400" b="1" i="1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1" dirty="0" smtClean="0"/>
                        <a:t>Момент</a:t>
                      </a:r>
                      <a:r>
                        <a:rPr lang="ru-RU" sz="1400" b="1" i="1" baseline="0" dirty="0" smtClean="0"/>
                        <a:t> прибытия (2)</a:t>
                      </a:r>
                      <a:endParaRPr lang="ru-RU" sz="1400" b="1" i="1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1" dirty="0" smtClean="0"/>
                        <a:t>Момент начала обслуживания, мин (3)</a:t>
                      </a:r>
                      <a:endParaRPr lang="ru-RU" sz="1400" b="1" i="1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1" dirty="0" smtClean="0"/>
                        <a:t>Момент</a:t>
                      </a:r>
                      <a:r>
                        <a:rPr lang="ru-RU" sz="1400" b="1" i="1" baseline="0" dirty="0" smtClean="0"/>
                        <a:t> ухода, мин (4)</a:t>
                      </a:r>
                      <a:endParaRPr lang="ru-RU" sz="1400" b="1" i="1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1" dirty="0" smtClean="0"/>
                        <a:t>Время ожидания</a:t>
                      </a:r>
                      <a:r>
                        <a:rPr lang="ru-RU" sz="1400" b="1" i="1" baseline="0" dirty="0" smtClean="0"/>
                        <a:t> в очереди, мин</a:t>
                      </a:r>
                      <a:br>
                        <a:rPr lang="ru-RU" sz="1400" b="1" i="1" baseline="0" dirty="0" smtClean="0"/>
                      </a:br>
                      <a:r>
                        <a:rPr lang="ru-RU" sz="1400" b="1" i="1" baseline="0" dirty="0" smtClean="0"/>
                        <a:t> (5) = (3)-(2)</a:t>
                      </a:r>
                      <a:endParaRPr lang="ru-RU" sz="1400" b="1" i="1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1" dirty="0" smtClean="0"/>
                        <a:t>Время пребывания в банке, мин (6)=(4)-(2)</a:t>
                      </a:r>
                      <a:endParaRPr lang="ru-RU" sz="1400" b="1" i="1" dirty="0"/>
                    </a:p>
                  </a:txBody>
                  <a:tcPr marL="0" marR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3,2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3,2</a:t>
                      </a:r>
                      <a:endParaRPr lang="ru-RU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7,0</a:t>
                      </a:r>
                      <a:endParaRPr lang="ru-RU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</a:t>
                      </a:r>
                      <a:endParaRPr lang="ru-RU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3,8</a:t>
                      </a:r>
                      <a:endParaRPr lang="ru-RU" dirty="0"/>
                    </a:p>
                  </a:txBody>
                  <a:tcPr marL="0" marR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10,9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10,9</a:t>
                      </a:r>
                      <a:endParaRPr lang="ru-RU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14,4</a:t>
                      </a:r>
                      <a:endParaRPr lang="ru-RU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</a:t>
                      </a:r>
                      <a:endParaRPr lang="ru-RU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3,5</a:t>
                      </a:r>
                      <a:endParaRPr lang="ru-RU" dirty="0"/>
                    </a:p>
                  </a:txBody>
                  <a:tcPr marL="0" marR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13,2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14,4</a:t>
                      </a:r>
                      <a:endParaRPr lang="ru-RU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18,6</a:t>
                      </a:r>
                      <a:endParaRPr lang="ru-RU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1,2</a:t>
                      </a:r>
                      <a:endParaRPr lang="ru-RU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5,4</a:t>
                      </a:r>
                      <a:endParaRPr lang="ru-RU" dirty="0"/>
                    </a:p>
                  </a:txBody>
                  <a:tcPr marL="0" marR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14,8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18,6</a:t>
                      </a:r>
                      <a:endParaRPr lang="ru-RU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21,7</a:t>
                      </a:r>
                      <a:endParaRPr lang="ru-RU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3,8</a:t>
                      </a:r>
                      <a:endParaRPr lang="ru-RU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6,9</a:t>
                      </a:r>
                      <a:endParaRPr lang="ru-RU" dirty="0"/>
                    </a:p>
                  </a:txBody>
                  <a:tcPr marL="0" marR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17,7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21,7</a:t>
                      </a:r>
                      <a:endParaRPr lang="ru-RU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24,1</a:t>
                      </a:r>
                      <a:endParaRPr lang="ru-RU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4,0</a:t>
                      </a:r>
                      <a:endParaRPr lang="ru-RU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6,4</a:t>
                      </a:r>
                      <a:endParaRPr lang="ru-RU" dirty="0"/>
                    </a:p>
                  </a:txBody>
                  <a:tcPr marL="0" marR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19,8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24,1</a:t>
                      </a:r>
                      <a:endParaRPr lang="ru-RU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28,4</a:t>
                      </a:r>
                      <a:endParaRPr lang="ru-RU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4,3</a:t>
                      </a:r>
                      <a:endParaRPr lang="ru-RU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8,6</a:t>
                      </a:r>
                      <a:endParaRPr lang="ru-RU" dirty="0"/>
                    </a:p>
                  </a:txBody>
                  <a:tcPr marL="0" marR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21,5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28,4</a:t>
                      </a:r>
                      <a:endParaRPr lang="ru-RU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31,1</a:t>
                      </a:r>
                      <a:endParaRPr lang="ru-RU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6,9</a:t>
                      </a:r>
                      <a:endParaRPr lang="ru-RU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9,6</a:t>
                      </a:r>
                      <a:endParaRPr lang="ru-RU" dirty="0"/>
                    </a:p>
                  </a:txBody>
                  <a:tcPr marL="0" marR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26,3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31,1</a:t>
                      </a:r>
                      <a:endParaRPr lang="ru-RU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33,2</a:t>
                      </a:r>
                      <a:endParaRPr lang="ru-RU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4,8</a:t>
                      </a:r>
                      <a:endParaRPr lang="ru-RU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6,9</a:t>
                      </a:r>
                      <a:endParaRPr lang="ru-RU" dirty="0"/>
                    </a:p>
                  </a:txBody>
                  <a:tcPr marL="0" marR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32,1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33,2</a:t>
                      </a:r>
                      <a:endParaRPr lang="ru-RU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35,7</a:t>
                      </a:r>
                      <a:endParaRPr lang="ru-RU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1,1</a:t>
                      </a:r>
                      <a:endParaRPr lang="ru-RU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3,6</a:t>
                      </a:r>
                      <a:endParaRPr lang="ru-RU" dirty="0"/>
                    </a:p>
                  </a:txBody>
                  <a:tcPr marL="0" marR="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36,6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36,6</a:t>
                      </a:r>
                      <a:endParaRPr lang="ru-RU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40,0</a:t>
                      </a:r>
                      <a:endParaRPr lang="ru-RU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0,0</a:t>
                      </a:r>
                      <a:endParaRPr lang="ru-RU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3,4</a:t>
                      </a:r>
                      <a:endParaRPr lang="ru-RU" dirty="0"/>
                    </a:p>
                  </a:txBody>
                  <a:tcPr marL="0" marR="0"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23528" y="5877272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/>
            <a:r>
              <a:rPr lang="ru-RU" dirty="0"/>
              <a:t>Средние значения этих пе­ременных соответственно равны 2,61 и 5,81 мин.</a:t>
            </a:r>
          </a:p>
        </p:txBody>
      </p:sp>
    </p:spTree>
    <p:extLst>
      <p:ext uri="{BB962C8B-B14F-4D97-AF65-F5344CB8AC3E}">
        <p14:creationId xmlns:p14="http://schemas.microsoft.com/office/powerpoint/2010/main" val="2207350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97346"/>
            <a:ext cx="87849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Логика обработки событий прибытия и ухода зависит от состояния системы в момент наступления этих событий.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наступлении события «прибытие клиента» в банк дальнейшая ситуация определяется состоянием кассира. Если кассир сво­боден, он переходит в состояние «занят» и приступает к обслу­живанию клиента. При этом планируется событие «уход дан­ного клиента» в момент времени, равный текущему времени плюс продолжительность его обслуживания.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 кассир занят, обслуживание клиента не может начаться, и, следова­тельно, он встает в очередь (длина очереди увеличивается на 1).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обработки события «уход клиента из банка» за­висит от длины очереди. Если в очереди есть хотя бы один кли­ент, кассир остается в состоянии «занят», длина очереди умень­шается на 1 и для первого клиента из очереди планируется событие ухода.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 очередь пуста, кассир переводится в состояние «свободен».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3" y="5373216"/>
            <a:ext cx="87849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любой момент имитационного времени модель находится в некотором состоянии. При наступлении событий состояние системы меняется в соответствии с логико-математическими соотношениями, связанными с этими событиями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727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3436" y="119688"/>
            <a:ext cx="8871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Событийно-ориентированное описание имитации работы банковского кассира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339594"/>
              </p:ext>
            </p:extLst>
          </p:nvPr>
        </p:nvGraphicFramePr>
        <p:xfrm>
          <a:off x="1478197" y="620688"/>
          <a:ext cx="6334163" cy="5762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11090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400" b="1" i="1" dirty="0" smtClean="0"/>
                        <a:t>Время события, мин</a:t>
                      </a:r>
                      <a:endParaRPr lang="ru-RU" sz="1400" b="1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1" dirty="0" smtClean="0"/>
                        <a:t>Номер клиента</a:t>
                      </a:r>
                      <a:endParaRPr lang="ru-RU" sz="1400" b="1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1" dirty="0" smtClean="0"/>
                        <a:t>Тип события</a:t>
                      </a:r>
                      <a:endParaRPr lang="ru-RU" sz="1400" b="1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1" dirty="0" smtClean="0"/>
                        <a:t>Длина очереди</a:t>
                      </a:r>
                      <a:endParaRPr lang="ru-RU" sz="1400" b="1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1" dirty="0" smtClean="0"/>
                        <a:t>Число клиентов</a:t>
                      </a:r>
                      <a:endParaRPr lang="ru-RU" sz="1400" b="1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1" dirty="0" smtClean="0"/>
                        <a:t>Состояние кассира</a:t>
                      </a:r>
                      <a:endParaRPr lang="ru-RU" sz="1400" b="1" i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1" dirty="0" smtClean="0"/>
                        <a:t>Время</a:t>
                      </a:r>
                      <a:r>
                        <a:rPr lang="ru-RU" sz="1400" b="1" i="1" baseline="0" dirty="0" smtClean="0"/>
                        <a:t> простоя кассира, мин</a:t>
                      </a:r>
                      <a:endParaRPr lang="ru-RU" sz="1400" b="1" i="1" dirty="0"/>
                    </a:p>
                  </a:txBody>
                  <a:tcPr marL="0" marR="0" marT="0" marB="0"/>
                </a:tc>
              </a:tr>
              <a:tr h="800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0,0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-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Начало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Свободен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-</a:t>
                      </a:r>
                      <a:endParaRPr lang="ru-RU" sz="1600" dirty="0"/>
                    </a:p>
                  </a:txBody>
                  <a:tcPr marL="0" marR="0" marT="0" marB="0"/>
                </a:tc>
              </a:tr>
              <a:tr h="52184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3,2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Приход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Занят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3,2</a:t>
                      </a:r>
                      <a:endParaRPr lang="ru-RU" sz="1600" dirty="0"/>
                    </a:p>
                  </a:txBody>
                  <a:tcPr marL="0" marR="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7,0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Уход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Свободен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 marL="0" marR="0" marT="0" marB="0"/>
                </a:tc>
              </a:tr>
              <a:tr h="6856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10,9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2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Приход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Занят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3,2</a:t>
                      </a:r>
                      <a:endParaRPr lang="ru-RU" sz="1600" dirty="0"/>
                    </a:p>
                  </a:txBody>
                  <a:tcPr marL="0" marR="0" marT="0" marB="0"/>
                </a:tc>
              </a:tr>
              <a:tr h="11275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13,2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Приход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2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smtClean="0"/>
                        <a:t>Занят</a:t>
                      </a:r>
                      <a:endParaRPr lang="ru-RU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 marL="0" marR="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14,4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2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Уход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smtClean="0"/>
                        <a:t>Занят</a:t>
                      </a:r>
                      <a:endParaRPr lang="ru-RU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 marL="0" marR="0" marT="0" marB="0"/>
                </a:tc>
              </a:tr>
              <a:tr h="5712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14,8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4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Приход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2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smtClean="0"/>
                        <a:t>Занят</a:t>
                      </a:r>
                      <a:endParaRPr lang="ru-RU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 marL="0" marR="0" marT="0" marB="0"/>
                </a:tc>
              </a:tr>
              <a:tr h="24532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17,7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5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Приход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2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smtClean="0"/>
                        <a:t>Занят</a:t>
                      </a:r>
                      <a:endParaRPr lang="ru-RU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 marL="0" marR="0" marT="0" marB="0"/>
                </a:tc>
              </a:tr>
              <a:tr h="145504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18,6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Уход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2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smtClean="0"/>
                        <a:t>Занят</a:t>
                      </a:r>
                      <a:endParaRPr lang="ru-RU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 marL="0" marR="0" marT="0" marB="0"/>
                </a:tc>
              </a:tr>
              <a:tr h="4568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19,8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6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Приход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2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smtClean="0"/>
                        <a:t>Занят</a:t>
                      </a:r>
                      <a:endParaRPr lang="ru-RU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 marL="0" marR="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21,5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7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Приход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4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smtClean="0"/>
                        <a:t>Занят</a:t>
                      </a:r>
                      <a:endParaRPr lang="ru-RU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 marL="0" marR="0" marT="0" marB="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21,7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4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Уход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2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smtClean="0"/>
                        <a:t>Занят</a:t>
                      </a:r>
                      <a:endParaRPr lang="ru-RU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 marL="0" marR="0" marT="0" marB="0"/>
                </a:tc>
              </a:tr>
              <a:tr h="342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24,1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5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Уход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2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smtClean="0"/>
                        <a:t>Занят</a:t>
                      </a:r>
                      <a:endParaRPr lang="ru-RU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 marL="0" marR="0" marT="0" marB="0"/>
                </a:tc>
              </a:tr>
              <a:tr h="7843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26,3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8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Приход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2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smtClean="0"/>
                        <a:t>Занят</a:t>
                      </a:r>
                      <a:endParaRPr lang="ru-RU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 marL="0" marR="0" marT="0" marB="0"/>
                </a:tc>
              </a:tr>
              <a:tr h="7843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28,4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6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Уход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2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smtClean="0"/>
                        <a:t>Занят</a:t>
                      </a:r>
                      <a:endParaRPr lang="ru-RU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 marL="0" marR="0" marT="0" marB="0"/>
                </a:tc>
              </a:tr>
              <a:tr h="7843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31,1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7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Уход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smtClean="0"/>
                        <a:t>Занят</a:t>
                      </a:r>
                      <a:endParaRPr lang="ru-RU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 marL="0" marR="0" marT="0" marB="0"/>
                </a:tc>
              </a:tr>
              <a:tr h="7843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32,1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9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Приход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2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smtClean="0"/>
                        <a:t>Занят</a:t>
                      </a:r>
                      <a:endParaRPr lang="ru-RU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 marL="0" marR="0" marT="0" marB="0"/>
                </a:tc>
              </a:tr>
              <a:tr h="7843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33,2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8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Уход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Занят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 marL="0" marR="0" marT="0" marB="0"/>
                </a:tc>
              </a:tr>
              <a:tr h="7843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35,7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9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Уход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Свободен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 marL="0" marR="0" marT="0" marB="0"/>
                </a:tc>
              </a:tr>
              <a:tr h="7843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36,6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10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Приход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Занят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0,9</a:t>
                      </a:r>
                      <a:endParaRPr lang="ru-RU" sz="1600" dirty="0"/>
                    </a:p>
                  </a:txBody>
                  <a:tcPr marL="0" marR="0" marT="0" marB="0"/>
                </a:tc>
              </a:tr>
              <a:tr h="7843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40,0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10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Уход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Свободен</a:t>
                      </a:r>
                      <a:endParaRPr lang="ru-RU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0</a:t>
                      </a:r>
                      <a:endParaRPr lang="ru-RU" sz="16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18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35496" y="2236795"/>
                <a:ext cx="9036496" cy="4332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55600" algn="just"/>
                <a:r>
                  <a:rPr lang="ru-RU" dirty="0" smtClean="0">
                    <a:solidFill>
                      <a:srgbClr val="000000"/>
                    </a:solidFill>
                    <a:latin typeface="Times New Roman"/>
                  </a:rPr>
                  <a:t>Для </a:t>
                </a:r>
                <a:r>
                  <a:rPr lang="ru-RU" dirty="0">
                    <a:solidFill>
                      <a:srgbClr val="000000"/>
                    </a:solidFill>
                    <a:latin typeface="Times New Roman"/>
                  </a:rPr>
                  <a:t>решения направим ось</a:t>
                </a:r>
                <a:r>
                  <a:rPr lang="ru-RU" i="1" dirty="0">
                    <a:solidFill>
                      <a:srgbClr val="000000"/>
                    </a:solidFill>
                    <a:latin typeface="Times New Roman"/>
                  </a:rPr>
                  <a:t> х </a:t>
                </a:r>
                <a:r>
                  <a:rPr lang="ru-RU" dirty="0">
                    <a:solidFill>
                      <a:srgbClr val="000000"/>
                    </a:solidFill>
                    <a:latin typeface="Times New Roman"/>
                  </a:rPr>
                  <a:t>вдоль линии колебаний и </a:t>
                </a:r>
                <a:r>
                  <a:rPr lang="ru-RU" dirty="0" smtClean="0">
                    <a:solidFill>
                      <a:srgbClr val="000000"/>
                    </a:solidFill>
                    <a:latin typeface="Times New Roman"/>
                  </a:rPr>
                  <a:t>выберем </a:t>
                </a:r>
                <a:r>
                  <a:rPr lang="ru-RU" dirty="0">
                    <a:solidFill>
                      <a:srgbClr val="000000"/>
                    </a:solidFill>
                    <a:latin typeface="Times New Roman"/>
                  </a:rPr>
                  <a:t>на ней начало отсчета, </a:t>
                </a:r>
                <a:r>
                  <a:rPr lang="ru-RU" dirty="0" smtClean="0">
                    <a:solidFill>
                      <a:srgbClr val="000000"/>
                    </a:solidFill>
                    <a:latin typeface="Times New Roman"/>
                  </a:rPr>
                  <a:t>отвечающее </a:t>
                </a:r>
                <a:r>
                  <a:rPr lang="ru-RU" dirty="0">
                    <a:solidFill>
                      <a:srgbClr val="000000"/>
                    </a:solidFill>
                    <a:latin typeface="Times New Roman"/>
                  </a:rPr>
                  <a:t>равновесному </a:t>
                </a:r>
                <a:r>
                  <a:rPr lang="ru-RU" dirty="0" smtClean="0">
                    <a:solidFill>
                      <a:srgbClr val="000000"/>
                    </a:solidFill>
                    <a:latin typeface="Times New Roman"/>
                  </a:rPr>
                  <a:t>положению </a:t>
                </a:r>
                <a:r>
                  <a:rPr lang="ru-RU" dirty="0">
                    <a:solidFill>
                      <a:srgbClr val="000000"/>
                    </a:solidFill>
                    <a:latin typeface="Times New Roman"/>
                  </a:rPr>
                  <a:t>груза, при котором пружина находится в нейтральном состоянии, т. </a:t>
                </a:r>
                <a:r>
                  <a:rPr lang="ru-RU" dirty="0" smtClean="0">
                    <a:solidFill>
                      <a:srgbClr val="000000"/>
                    </a:solidFill>
                    <a:latin typeface="Times New Roman"/>
                  </a:rPr>
                  <a:t>е </a:t>
                </a:r>
                <a:r>
                  <a:rPr lang="ru-RU" dirty="0">
                    <a:solidFill>
                      <a:srgbClr val="000000"/>
                    </a:solidFill>
                    <a:latin typeface="Times New Roman"/>
                  </a:rPr>
                  <a:t>ни сжата, ни растянута. Тогда, если положению груза соответствует </a:t>
                </a:r>
                <a:r>
                  <a:rPr lang="ru-RU" dirty="0" smtClean="0">
                    <a:solidFill>
                      <a:srgbClr val="000000"/>
                    </a:solidFill>
                    <a:latin typeface="Times New Roman"/>
                  </a:rPr>
                  <a:t>координата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/>
                  </a:rPr>
                  <a:t>х</a:t>
                </a:r>
                <a:r>
                  <a:rPr lang="ru-RU" dirty="0" smtClean="0">
                    <a:solidFill>
                      <a:srgbClr val="000000"/>
                    </a:solidFill>
                    <a:latin typeface="Times New Roman"/>
                  </a:rPr>
                  <a:t>, </a:t>
                </a:r>
                <a:r>
                  <a:rPr lang="ru-RU" dirty="0">
                    <a:solidFill>
                      <a:srgbClr val="000000"/>
                    </a:solidFill>
                    <a:latin typeface="Times New Roman"/>
                  </a:rPr>
                  <a:t>то на него действует сила</a:t>
                </a:r>
                <a:r>
                  <a:rPr lang="ru-RU" i="1" dirty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ru-RU" i="1" dirty="0" smtClean="0">
                    <a:solidFill>
                      <a:srgbClr val="000000"/>
                    </a:solidFill>
                    <a:latin typeface="Times New Roman"/>
                  </a:rPr>
                  <a:t>–</a:t>
                </a:r>
                <a:r>
                  <a:rPr lang="ru-RU" i="1" dirty="0" err="1" smtClean="0">
                    <a:solidFill>
                      <a:srgbClr val="000000"/>
                    </a:solidFill>
                    <a:latin typeface="Times New Roman"/>
                  </a:rPr>
                  <a:t>кх</a:t>
                </a:r>
                <a:r>
                  <a:rPr lang="ru-RU" i="1" dirty="0" smtClean="0">
                    <a:solidFill>
                      <a:srgbClr val="000000"/>
                    </a:solidFill>
                    <a:latin typeface="Times New Roman"/>
                  </a:rPr>
                  <a:t>.</a:t>
                </a:r>
                <a:r>
                  <a:rPr lang="ru-RU" dirty="0" smtClean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ru-RU" dirty="0">
                    <a:solidFill>
                      <a:srgbClr val="000000"/>
                    </a:solidFill>
                    <a:latin typeface="Times New Roman"/>
                  </a:rPr>
                  <a:t>Применяя второй закон Ньютона, получаем дифференциальное </a:t>
                </a:r>
                <a:r>
                  <a:rPr lang="ru-RU" dirty="0" smtClean="0">
                    <a:solidFill>
                      <a:srgbClr val="000000"/>
                    </a:solidFill>
                    <a:latin typeface="Times New Roman"/>
                  </a:rPr>
                  <a:t>уравнение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/>
                      </a:rPr>
                      <m:t>𝑚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/>
                      </a:rPr>
                      <m:t>=−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/>
                      </a:rPr>
                      <m:t>𝑘𝑥</m:t>
                    </m:r>
                  </m:oMath>
                </a14:m>
                <a:r>
                  <a:rPr lang="ru-RU" dirty="0" smtClean="0">
                    <a:solidFill>
                      <a:srgbClr val="000000"/>
                    </a:solidFill>
                    <a:latin typeface="Times New Roman"/>
                  </a:rPr>
                  <a:t>, то есть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𝑚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ru-RU" b="0" i="1" smtClean="0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𝑘𝑥</m:t>
                    </m:r>
                    <m:r>
                      <a:rPr lang="ru-RU" b="0" i="1" smtClean="0">
                        <a:solidFill>
                          <a:srgbClr val="00000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ru-RU" dirty="0" smtClean="0">
                    <a:solidFill>
                      <a:srgbClr val="000000"/>
                    </a:solidFill>
                    <a:latin typeface="Times New Roman"/>
                  </a:rPr>
                  <a:t> с общим решением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</a:rPr>
                      <m:t>𝑐𝑜𝑠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𝑚</m:t>
                            </m:r>
                          </m:den>
                        </m:f>
                      </m:e>
                    </m:ra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</a:rPr>
                      <m:t>𝑡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</a:rPr>
                      <m:t>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/>
                      </a:rPr>
                      <m:t>𝑖𝑛</m:t>
                    </m:r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𝑚</m:t>
                            </m:r>
                          </m:den>
                        </m:f>
                      </m:e>
                    </m:rad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</a:rPr>
                      <m:t>𝑡</m:t>
                    </m:r>
                    <m:r>
                      <a:rPr lang="ru-RU" sz="2400" b="0" i="0" smtClean="0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>
                    <a:solidFill>
                      <a:srgbClr val="000000"/>
                    </a:solidFill>
                    <a:latin typeface="Times New Roman"/>
                  </a:rPr>
                  <a:t>		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/>
                  </a:rPr>
                  <a:t>(*)</a:t>
                </a:r>
                <a:endParaRPr lang="ru-RU" dirty="0" smtClean="0">
                  <a:solidFill>
                    <a:srgbClr val="000000"/>
                  </a:solidFill>
                  <a:latin typeface="Times New Roman"/>
                </a:endParaRPr>
              </a:p>
              <a:p>
                <a:pPr indent="355600" algn="just"/>
                <a:endParaRPr lang="ru-RU" dirty="0">
                  <a:solidFill>
                    <a:srgbClr val="000000"/>
                  </a:solidFill>
                  <a:latin typeface="Times New Roman"/>
                </a:endParaRPr>
              </a:p>
              <a:p>
                <a:pPr indent="355600" algn="just"/>
                <a:r>
                  <a:rPr lang="ru-RU" dirty="0" smtClean="0">
                    <a:solidFill>
                      <a:srgbClr val="000000"/>
                    </a:solidFill>
                    <a:latin typeface="Times New Roman"/>
                  </a:rPr>
                  <a:t>Здесь</a:t>
                </a:r>
                <a:r>
                  <a:rPr lang="ru-RU" i="1" dirty="0" smtClean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i="1" dirty="0" smtClean="0">
                    <a:solidFill>
                      <a:srgbClr val="000000"/>
                    </a:solidFill>
                    <a:latin typeface="Times New Roman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ru-RU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>
                    <a:solidFill>
                      <a:srgbClr val="000000"/>
                    </a:solidFill>
                    <a:latin typeface="Times New Roman"/>
                  </a:rPr>
                  <a:t> </a:t>
                </a:r>
                <a:r>
                  <a:rPr lang="ru-RU" dirty="0">
                    <a:solidFill>
                      <a:srgbClr val="000000"/>
                    </a:solidFill>
                    <a:latin typeface="Times New Roman"/>
                  </a:rPr>
                  <a:t>— произвольные постоянные, определяемые, например, из начальных условий. Таким образом, груз совершает гармонические колебания с центром в точке </a:t>
                </a:r>
                <a:r>
                  <a:rPr lang="ru-RU" i="1" dirty="0">
                    <a:solidFill>
                      <a:srgbClr val="000000"/>
                    </a:solidFill>
                    <a:latin typeface="Times New Roman"/>
                  </a:rPr>
                  <a:t>х</a:t>
                </a:r>
                <a:r>
                  <a:rPr lang="ru-RU" dirty="0">
                    <a:solidFill>
                      <a:srgbClr val="000000"/>
                    </a:solidFill>
                    <a:latin typeface="Times New Roman"/>
                  </a:rPr>
                  <a:t> = 0, с произвольной амплитудой и с угловой частотой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ru-RU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ru-RU" b="0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ru-RU" b="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𝑚</m:t>
                            </m:r>
                          </m:den>
                        </m:f>
                      </m:e>
                    </m:rad>
                  </m:oMath>
                </a14:m>
                <a:r>
                  <a:rPr lang="ru-RU" i="1" dirty="0" smtClean="0">
                    <a:solidFill>
                      <a:srgbClr val="000000"/>
                    </a:solidFill>
                    <a:latin typeface="Times New Roman"/>
                  </a:rPr>
                  <a:t>.</a:t>
                </a:r>
                <a:endParaRPr lang="ru-RU" i="1" dirty="0">
                  <a:solidFill>
                    <a:srgbClr val="000000"/>
                  </a:solidFill>
                  <a:latin typeface="Times New Roman"/>
                </a:endParaRPr>
              </a:p>
              <a:p>
                <a:pPr indent="355600" algn="just"/>
                <a:r>
                  <a:rPr lang="ru-RU" dirty="0" smtClean="0">
                    <a:solidFill>
                      <a:srgbClr val="000000"/>
                    </a:solidFill>
                    <a:latin typeface="Times New Roman"/>
                  </a:rPr>
                  <a:t>Очевидно, что интересующие утверждения </a:t>
                </a:r>
                <a:r>
                  <a:rPr lang="ru-RU" dirty="0">
                    <a:solidFill>
                      <a:srgbClr val="000000"/>
                    </a:solidFill>
                    <a:latin typeface="Times New Roman"/>
                  </a:rPr>
                  <a:t>получены не из непосредственного рассмотрения механической </a:t>
                </a:r>
                <a:r>
                  <a:rPr lang="ru-RU" dirty="0" smtClean="0">
                    <a:solidFill>
                      <a:srgbClr val="000000"/>
                    </a:solidFill>
                    <a:latin typeface="Times New Roman"/>
                  </a:rPr>
                  <a:t>системы, </a:t>
                </a:r>
                <a:r>
                  <a:rPr lang="ru-RU" dirty="0">
                    <a:solidFill>
                      <a:srgbClr val="000000"/>
                    </a:solidFill>
                    <a:latin typeface="Times New Roman"/>
                  </a:rPr>
                  <a:t>а из решения дифференциального </a:t>
                </a:r>
                <a:r>
                  <a:rPr lang="ru-RU" dirty="0" smtClean="0">
                    <a:solidFill>
                      <a:srgbClr val="000000"/>
                    </a:solidFill>
                    <a:latin typeface="Times New Roman"/>
                  </a:rPr>
                  <a:t>уравнения.</a:t>
                </a: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2236795"/>
                <a:ext cx="9036496" cy="4332404"/>
              </a:xfrm>
              <a:prstGeom prst="rect">
                <a:avLst/>
              </a:prstGeom>
              <a:blipFill rotWithShape="1">
                <a:blip r:embed="rId2"/>
                <a:stretch>
                  <a:fillRect l="-607" t="-703" r="-540" b="-12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835696" y="35332"/>
            <a:ext cx="474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МАТЕМАТИЧЕСКОЙ МОДЕЛИ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5890570" y="528992"/>
            <a:ext cx="0" cy="1329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5890570" y="997662"/>
            <a:ext cx="3079181" cy="0"/>
          </a:xfrm>
          <a:prstGeom prst="line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5911951" y="685361"/>
            <a:ext cx="166442" cy="213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6086242" y="685361"/>
            <a:ext cx="156753" cy="213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6254525" y="685361"/>
            <a:ext cx="166442" cy="213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6428816" y="685361"/>
            <a:ext cx="156753" cy="213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7239846" y="685361"/>
            <a:ext cx="166442" cy="213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7414136" y="685361"/>
            <a:ext cx="156753" cy="213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7573062" y="673547"/>
            <a:ext cx="166442" cy="213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7747353" y="673547"/>
            <a:ext cx="156753" cy="213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6919926" y="685361"/>
            <a:ext cx="166442" cy="213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7094217" y="685361"/>
            <a:ext cx="156753" cy="213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6595258" y="685361"/>
            <a:ext cx="166442" cy="213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769549" y="685361"/>
            <a:ext cx="156753" cy="213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04105" y="628063"/>
            <a:ext cx="566319" cy="37003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H="1">
            <a:off x="7398240" y="450808"/>
            <a:ext cx="789025" cy="0"/>
          </a:xfrm>
          <a:prstGeom prst="line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9" idx="0"/>
          </p:cNvCxnSpPr>
          <p:nvPr/>
        </p:nvCxnSpPr>
        <p:spPr>
          <a:xfrm flipV="1">
            <a:off x="8187265" y="294439"/>
            <a:ext cx="0" cy="333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8187265" y="1013595"/>
            <a:ext cx="0" cy="541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7323067" y="997710"/>
            <a:ext cx="0" cy="547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03612" y="1239398"/>
            <a:ext cx="332884" cy="40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17557" y="1102576"/>
            <a:ext cx="332884" cy="40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7323068" y="1467205"/>
            <a:ext cx="864197" cy="0"/>
          </a:xfrm>
          <a:prstGeom prst="line">
            <a:avLst/>
          </a:prstGeom>
          <a:ln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72444" y="1534754"/>
            <a:ext cx="691256" cy="33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ru-RU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26992" y="351185"/>
            <a:ext cx="1076155" cy="33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пружина</a:t>
            </a:r>
            <a:endParaRPr lang="ru-RU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 flipH="1">
            <a:off x="5724128" y="673547"/>
            <a:ext cx="166442" cy="139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5724128" y="839019"/>
            <a:ext cx="166442" cy="139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H="1">
            <a:off x="5724128" y="1014934"/>
            <a:ext cx="166442" cy="139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5724128" y="1171302"/>
            <a:ext cx="166442" cy="139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5724128" y="1327671"/>
            <a:ext cx="166442" cy="139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5724128" y="1484040"/>
            <a:ext cx="166442" cy="139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H="1">
            <a:off x="5724128" y="1640408"/>
            <a:ext cx="166442" cy="139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H="1">
            <a:off x="5724128" y="1796777"/>
            <a:ext cx="166442" cy="139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H="1">
            <a:off x="5724128" y="528992"/>
            <a:ext cx="166442" cy="139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96009" y="116632"/>
            <a:ext cx="691256" cy="334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kx</a:t>
            </a:r>
            <a:endParaRPr lang="ru-RU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60466" y="458983"/>
            <a:ext cx="56636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>
                <a:solidFill>
                  <a:srgbClr val="000000"/>
                </a:solidFill>
                <a:latin typeface="Times New Roman"/>
              </a:rPr>
              <a:t>Пусть груз массы</a:t>
            </a:r>
            <a:r>
              <a:rPr lang="ru-RU" i="1" dirty="0">
                <a:solidFill>
                  <a:srgbClr val="000000"/>
                </a:solidFill>
                <a:latin typeface="Times New Roman"/>
              </a:rPr>
              <a:t> т</a:t>
            </a:r>
            <a:r>
              <a:rPr lang="ru-RU" dirty="0">
                <a:solidFill>
                  <a:srgbClr val="000000"/>
                </a:solidFill>
                <a:latin typeface="Times New Roman"/>
              </a:rPr>
              <a:t> колеблется на горизонтальной плоскости под действием пружины нулевой массы с жесткостью</a:t>
            </a:r>
            <a:r>
              <a:rPr lang="ru-RU" i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</a:rPr>
              <a:t>k.</a:t>
            </a:r>
            <a:r>
              <a:rPr lang="ru-RU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/>
              </a:rPr>
              <a:t>Предположим, что противодействующие силы (в частности, сила трения) пренебрежимо малы и нас интересуют характер и </a:t>
            </a:r>
            <a:r>
              <a:rPr lang="ru-RU" dirty="0" smtClean="0">
                <a:solidFill>
                  <a:srgbClr val="000000"/>
                </a:solidFill>
                <a:latin typeface="Times New Roman"/>
              </a:rPr>
              <a:t>частота </a:t>
            </a:r>
            <a:r>
              <a:rPr lang="ru-RU" dirty="0">
                <a:solidFill>
                  <a:srgbClr val="000000"/>
                </a:solidFill>
                <a:latin typeface="Times New Roman"/>
              </a:rPr>
              <a:t>колебаний.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48264" y="183553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1.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110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548680"/>
            <a:ext cx="574357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0582" y="116632"/>
            <a:ext cx="8187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u="sng" dirty="0" smtClean="0"/>
              <a:t>Графическое представление результатов моделирования работы банка</a:t>
            </a:r>
            <a:endParaRPr lang="ru-RU" sz="2000" b="1" u="sng" dirty="0"/>
          </a:p>
        </p:txBody>
      </p:sp>
    </p:spTree>
    <p:extLst>
      <p:ext uri="{BB962C8B-B14F-4D97-AF65-F5344CB8AC3E}">
        <p14:creationId xmlns:p14="http://schemas.microsoft.com/office/powerpoint/2010/main" val="3980121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88640"/>
            <a:ext cx="86409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изложении теории вычислительных систем используются понятия, относящиеся к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общей теории систем.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общей теории систем такие понятия в силу их общности трактуются не всегда однозначно. Чтобы достичь однозначности в понимании последующего материала, определим эти понятия применительно к вычислительным системам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indent="355600" algn="just"/>
            <a:endParaRPr 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минимальный неделимый объект. Свойства элемента — это его свойства как целого. Элемент можно использовать только как целое, поэтому недопустимо говорить о половине или четверти элемента. Неделимость элемента—это прежде всего удобное понятие, но не физическое свойство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Оперируя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понятием «элемент», исследователь оставляет за собой право перейти на другой уровень рассмотрения вопросов и говорить о том, из чего состоит элемент, а это свидетельствует о физической разложимости последнего. Таким образом, объекты называются элементами по соглашению, принимаемому с целью дать ответ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вопросы, стоящие перед исследователями. Изменение вопросов О может потребовать разложения элементов на составные части или объединения нескольких элементов в один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76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260648"/>
            <a:ext cx="89289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совокупность связанных элементов,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одно целое для достижения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определенной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цели. Здесь под целью понимается совокупность результатов, определяемых назначением системы,. Наличие цели и заставляет связывать элементы в систему. Целостность — наиболее важное свойство системы. Элемент принадлежит системе потому, что он связан с другими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элементами, так что множество элементов, составляющих систему, невозможно разбить на два и более несвязанных подмножества. Удаление из системы элемента или совокупности элементов непременно изменяет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свойства в направлении, отличном от цели. Искусственные (инженерные) системы описывают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путем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определения их функций и структур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35560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системы 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это правило получения результатов, предписанных целью (назначением) системы. Определяя функцию системы,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поведение описывают с использованием некоторой системы понятий — отношений между переменными, векторами, множествами и т. п. Функция устанавливает, что делает система для достижения поставленной цели безотносительно к физическим</a:t>
            </a:r>
          </a:p>
        </p:txBody>
      </p:sp>
    </p:spTree>
    <p:extLst>
      <p:ext uri="{BB962C8B-B14F-4D97-AF65-F5344CB8AC3E}">
        <p14:creationId xmlns:p14="http://schemas.microsoft.com/office/powerpoint/2010/main" val="203657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57"/>
          <p:cNvSpPr/>
          <p:nvPr/>
        </p:nvSpPr>
        <p:spPr>
          <a:xfrm>
            <a:off x="179512" y="332656"/>
            <a:ext cx="88569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>
                <a:solidFill>
                  <a:srgbClr val="000000"/>
                </a:solidFill>
                <a:latin typeface="Times New Roman"/>
              </a:rPr>
              <a:t>Это уравнение является математической </a:t>
            </a:r>
            <a:r>
              <a:rPr lang="ru-RU" dirty="0" smtClean="0">
                <a:solidFill>
                  <a:srgbClr val="000000"/>
                </a:solidFill>
                <a:latin typeface="Times New Roman"/>
              </a:rPr>
              <a:t>записью физических </a:t>
            </a:r>
            <a:r>
              <a:rPr lang="ru-RU" dirty="0">
                <a:solidFill>
                  <a:srgbClr val="000000"/>
                </a:solidFill>
                <a:latin typeface="Times New Roman"/>
              </a:rPr>
              <a:t>условий и законов, определяющих процесс колебания системы, и потому называется математической моделью рассматриваемой системы (или процесса ее </a:t>
            </a:r>
            <a:r>
              <a:rPr lang="ru-RU" dirty="0" smtClean="0">
                <a:solidFill>
                  <a:srgbClr val="000000"/>
                </a:solidFill>
                <a:latin typeface="Times New Roman"/>
              </a:rPr>
              <a:t>колебаний</a:t>
            </a:r>
            <a:r>
              <a:rPr lang="ru-RU" dirty="0">
                <a:solidFill>
                  <a:srgbClr val="000000"/>
                </a:solidFill>
                <a:latin typeface="Times New Roman"/>
              </a:rPr>
              <a:t>).</a:t>
            </a:r>
          </a:p>
          <a:p>
            <a:pPr indent="355600" algn="just"/>
            <a:endParaRPr lang="ru-RU" dirty="0" smtClean="0">
              <a:solidFill>
                <a:srgbClr val="000000"/>
              </a:solidFill>
              <a:latin typeface="Times New Roman"/>
            </a:endParaRPr>
          </a:p>
          <a:p>
            <a:pPr indent="355600" algn="just"/>
            <a:r>
              <a:rPr lang="ru-RU" dirty="0" smtClean="0">
                <a:solidFill>
                  <a:srgbClr val="000000"/>
                </a:solidFill>
                <a:latin typeface="Times New Roman"/>
              </a:rPr>
              <a:t>Конечно</a:t>
            </a:r>
            <a:r>
              <a:rPr lang="ru-RU" dirty="0">
                <a:solidFill>
                  <a:srgbClr val="000000"/>
                </a:solidFill>
                <a:latin typeface="Times New Roman"/>
              </a:rPr>
              <a:t>, уравнение </a:t>
            </a:r>
            <a:r>
              <a:rPr lang="ru-RU" dirty="0" smtClean="0">
                <a:solidFill>
                  <a:srgbClr val="000000"/>
                </a:solidFill>
                <a:latin typeface="Times New Roman"/>
              </a:rPr>
              <a:t>(*) </a:t>
            </a:r>
            <a:r>
              <a:rPr lang="ru-RU" dirty="0">
                <a:solidFill>
                  <a:srgbClr val="000000"/>
                </a:solidFill>
                <a:latin typeface="Times New Roman"/>
              </a:rPr>
              <a:t>описывает не все стороны рассматриваемого процесса. Так, из него нельзя найти </a:t>
            </a:r>
            <a:r>
              <a:rPr lang="ru-RU" dirty="0" smtClean="0">
                <a:solidFill>
                  <a:srgbClr val="000000"/>
                </a:solidFill>
                <a:latin typeface="Times New Roman"/>
              </a:rPr>
              <a:t>амплитуду </a:t>
            </a:r>
            <a:r>
              <a:rPr lang="ru-RU" dirty="0">
                <a:solidFill>
                  <a:srgbClr val="000000"/>
                </a:solidFill>
                <a:latin typeface="Times New Roman"/>
              </a:rPr>
              <a:t>колебаний: для этого требуются добавочные </a:t>
            </a:r>
            <a:r>
              <a:rPr lang="ru-RU" dirty="0" smtClean="0">
                <a:solidFill>
                  <a:srgbClr val="000000"/>
                </a:solidFill>
                <a:latin typeface="Times New Roman"/>
              </a:rPr>
              <a:t>данные </a:t>
            </a:r>
            <a:r>
              <a:rPr lang="ru-RU" dirty="0">
                <a:solidFill>
                  <a:srgbClr val="000000"/>
                </a:solidFill>
                <a:latin typeface="Times New Roman"/>
              </a:rPr>
              <a:t>— например, начальные условия. </a:t>
            </a:r>
            <a:endParaRPr lang="ru-RU" dirty="0" smtClean="0">
              <a:solidFill>
                <a:srgbClr val="000000"/>
              </a:solidFill>
              <a:latin typeface="Times New Roman"/>
            </a:endParaRPr>
          </a:p>
          <a:p>
            <a:pPr indent="355600" algn="just"/>
            <a:endParaRPr lang="ru-RU" dirty="0">
              <a:solidFill>
                <a:srgbClr val="000000"/>
              </a:solidFill>
              <a:latin typeface="Times New Roman"/>
            </a:endParaRPr>
          </a:p>
          <a:p>
            <a:pPr indent="355600" algn="just"/>
            <a:r>
              <a:rPr lang="ru-RU" dirty="0" smtClean="0">
                <a:solidFill>
                  <a:srgbClr val="000000"/>
                </a:solidFill>
                <a:latin typeface="Times New Roman"/>
              </a:rPr>
              <a:t>Далее</a:t>
            </a:r>
            <a:r>
              <a:rPr lang="ru-RU" dirty="0">
                <a:solidFill>
                  <a:srgbClr val="000000"/>
                </a:solidFill>
                <a:latin typeface="Times New Roman"/>
              </a:rPr>
              <a:t>, в реальной системе колебания все-таки затухают, но никаких сведений об этом мы получить из уравнения </a:t>
            </a:r>
            <a:r>
              <a:rPr lang="ru-RU" dirty="0" smtClean="0">
                <a:solidFill>
                  <a:srgbClr val="000000"/>
                </a:solidFill>
                <a:latin typeface="Times New Roman"/>
              </a:rPr>
              <a:t>(*) </a:t>
            </a:r>
            <a:r>
              <a:rPr lang="ru-RU" dirty="0">
                <a:solidFill>
                  <a:srgbClr val="000000"/>
                </a:solidFill>
                <a:latin typeface="Times New Roman"/>
              </a:rPr>
              <a:t>не </a:t>
            </a:r>
            <a:r>
              <a:rPr lang="ru-RU" dirty="0" smtClean="0">
                <a:solidFill>
                  <a:srgbClr val="000000"/>
                </a:solidFill>
                <a:latin typeface="Times New Roman"/>
              </a:rPr>
              <a:t>можем. </a:t>
            </a:r>
            <a:r>
              <a:rPr lang="ru-RU" dirty="0">
                <a:solidFill>
                  <a:srgbClr val="000000"/>
                </a:solidFill>
                <a:latin typeface="Times New Roman"/>
              </a:rPr>
              <a:t>Для некоторых вопросов могут оказаться существенными форма груза или расположение его центра масс, о чем также уравнение </a:t>
            </a:r>
            <a:r>
              <a:rPr lang="ru-RU" dirty="0" smtClean="0">
                <a:solidFill>
                  <a:srgbClr val="000000"/>
                </a:solidFill>
                <a:latin typeface="Times New Roman"/>
              </a:rPr>
              <a:t>(*) </a:t>
            </a:r>
            <a:r>
              <a:rPr lang="ru-RU" dirty="0">
                <a:solidFill>
                  <a:srgbClr val="000000"/>
                </a:solidFill>
                <a:latin typeface="Times New Roman"/>
              </a:rPr>
              <a:t>не говорит, и т. 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323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649719"/>
            <a:ext cx="88569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собираемся исследовать некоторую совокупность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 реального объекта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помощью математики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(объектом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служить не только то, что обычно именуется этим словом, но и любая ситуация, явление, процесс и т. д.).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этого мы выбираем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математический объект»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а'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систему уравнений, или арифметических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соотношений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или геометрических фигур, или комбинацию того и другого и т. д.,— исследование которого средствами математики и должно ответить на поставленные вопросы о свойствах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этих условиях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математической</a:t>
            </a:r>
            <a:r>
              <a:rPr lang="ru-RU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моделью объекта а относительно совокупности S его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разобранном примере объектом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была колебательная механическая система, объектом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a’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уравнение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совокупностью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характер и частота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колебаний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5776" y="107340"/>
            <a:ext cx="4741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СХЕМА МОДЕЛИРОВАНИЯ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51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07504" y="404664"/>
                <a:ext cx="9001000" cy="3693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55600" algn="just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Реальный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объект может иметь несколько неравносильных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математических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моделей. Это прежде всего связано с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необходимостью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исследования различных систем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 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его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свойств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355600" algn="just"/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355600"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Но даже принципиально разные математические модели рассматриваемого реального объекта могут появиться и при изучении одной и той же системы свойств. 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355600" algn="just"/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355600" algn="just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Так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объект можно описывать с помощью как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непрерывной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так и </a:t>
                </a: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дискретной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модели, как д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етерминированной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так и </a:t>
                </a: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стохастической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т. д. 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355600" algn="just"/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355600" algn="just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Выбор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типа модели, весьма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существенный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направления исследования, может естественно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подсказываться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моделируемым объектом или разумными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традициями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однако и тогда полезно иметь в виду возможность изменить этот тип. 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04664"/>
                <a:ext cx="9001000" cy="3693319"/>
              </a:xfrm>
              <a:prstGeom prst="rect">
                <a:avLst/>
              </a:prstGeom>
              <a:blipFill rotWithShape="1">
                <a:blip r:embed="rId2"/>
                <a:stretch>
                  <a:fillRect l="-610" t="-825" r="-542" b="-16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2119759" y="107340"/>
            <a:ext cx="5659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МНОЖЕСТВЕННОСТЬ И ЕДИНСТВО МОДЕЛЕЙ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79512" y="4195152"/>
                <a:ext cx="8784976" cy="2186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55600" algn="just"/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Построение различных моделей одного и того же объекта может иметь целью различную точность, детализацию его свойств. Так, в примере мы можем пожелать </a:t>
                </a: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учесть влияние (малых по предположению) противодействующих сил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Приняв гипотезу вязкого трения, согласно которой противодействующая сила пропорциональна скорости, мы вместо (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приходим к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уравнению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𝒎</m:t>
                    </m:r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𝒅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𝒅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𝒕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b="1" i="1" smtClean="0">
                        <a:latin typeface="Cambria Math"/>
                      </a:rPr>
                      <m:t>+</m:t>
                    </m:r>
                    <m:r>
                      <a:rPr lang="en-US" b="1" i="1" smtClean="0">
                        <a:latin typeface="Cambria Math"/>
                      </a:rPr>
                      <m:t>𝒇</m:t>
                    </m:r>
                    <m:f>
                      <m:fPr>
                        <m:ctrlPr>
                          <a:rPr lang="en-US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𝒅𝒕</m:t>
                        </m:r>
                      </m:den>
                    </m:f>
                    <m:r>
                      <a:rPr lang="en-US" b="1" i="1" smtClean="0">
                        <a:latin typeface="Cambria Math"/>
                      </a:rPr>
                      <m:t>+</m:t>
                    </m:r>
                    <m:r>
                      <a:rPr lang="en-US" b="1" i="1" smtClean="0">
                        <a:latin typeface="Cambria Math"/>
                      </a:rPr>
                      <m:t>𝒌𝒙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  <m:r>
                      <a:rPr lang="en-US" b="1" i="0" smtClean="0">
                        <a:latin typeface="Cambria Math"/>
                      </a:rPr>
                      <m:t> </m:t>
                    </m:r>
                    <m:r>
                      <a:rPr lang="ru-RU" b="1" i="0" smtClean="0">
                        <a:latin typeface="Cambria Math"/>
                      </a:rPr>
                      <m:t> </m:t>
                    </m:r>
                    <m:r>
                      <a:rPr lang="ru-RU" b="0" i="0" smtClean="0">
                        <a:latin typeface="Cambria Math"/>
                      </a:rPr>
                      <m:t>(∗∗)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малым коэффициентом трения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т. е. к другой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математической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модели — хотя и того же типа, что первая.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195152"/>
                <a:ext cx="8784976" cy="2186176"/>
              </a:xfrm>
              <a:prstGeom prst="rect">
                <a:avLst/>
              </a:prstGeom>
              <a:blipFill rotWithShape="1">
                <a:blip r:embed="rId3"/>
                <a:stretch>
                  <a:fillRect l="-555" t="-1393" r="-555" b="-39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99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3950" y="476672"/>
            <a:ext cx="87705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черты математической модели вырисовываются уже при формулировании содержательной модели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исследуемого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после этого обычно бывают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 видоизменения математической модели: в уравнениях можно отбрасывать какие-либо члены или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дописывать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новые, нелинейные зависимости заменять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линейными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наоборот, усложнять или упрощать геометрические формы и т. д.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2599744"/>
            <a:ext cx="878497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Умение правильно выбрать математическую модель из уже известных или, тем более, построить таковую заново требует необходимых математических и специальных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знаний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соответствующих навыков. Как пишет А. Н. Тихонов,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опыт показывает, что во многих случаях правильно выбрать модель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значит решить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проблему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чем наполовину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07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496" y="404664"/>
            <a:ext cx="9001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Важнейшим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требованием к математической модели является требование ее 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адекватности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(правильного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соответствия) изучаемому реальному объекту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относительно выбранной системы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 этим прежде всего понимается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правильное качественное описание рассматриваемых свойств объекта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например, возможность на основании исследования модели сделать правильный вывод о направлении изменения каких-либо количественных характеристик этих свойств, о их взаимосвязи, о характере колебаний объекта, об устойчивости его состояния или эволюции и т. п.</a:t>
            </a:r>
          </a:p>
          <a:p>
            <a:pPr indent="3556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Кроме того, в требование адекватности обычно входит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355600" algn="just"/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правильное количественное описание этих свойств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некоторой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разумной точностью. В соответствии с тем, ставится условие 2) или нет, говорят соответственно о количественных или качественных моделях. Вместо количественной адекватности говорят также о точности модели.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indent="3556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областях, еще не подготовленных для применения развитых количественных математических методов, либо в тех областях, где количественные закономерности проявляются не вполне четко (например, в некоторых социальных или биологических науках), математические модели являются, как правило, по необходимости лишь качественными. Даже в технике, где применение математики давным-давно апробировано, модель может оказаться лишь качественной из-за сложности изучаемого объекта.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11760" y="44624"/>
            <a:ext cx="401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ТРЕБОВАНИЕ К АДЕКВАТНОСТИ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231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474345"/>
            <a:ext cx="89289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колебательной системы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медленным затуханием модель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(*)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адекватна по отношению к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частоте колебаний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 определенной степени к характеру колебаний, так как на небольшом интервале времени затуханием колебаний можно пренебречь.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55600"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нас интересует скорость этого затухания (пусть малая, но все же существующая), то модель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(*)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неадекватна, а в качестве адекватной модели можно взять уравнение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(**).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3103800"/>
            <a:ext cx="89145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Необходимое условие для перехода от исследования объекта к исследованию модели и дальнейшего перенесения его результатов на объект исследования – требование адекватности модели и объекта. Адекватность предполагает воспроизведение моделью с необходимой полнотой всех свойств объекта, существенных для целей данного исследования.</a:t>
            </a:r>
          </a:p>
        </p:txBody>
      </p:sp>
    </p:spTree>
    <p:extLst>
      <p:ext uri="{BB962C8B-B14F-4D97-AF65-F5344CB8AC3E}">
        <p14:creationId xmlns:p14="http://schemas.microsoft.com/office/powerpoint/2010/main" val="34178322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6374</TotalTime>
  <Words>3800</Words>
  <Application>Microsoft Office PowerPoint</Application>
  <PresentationFormat>Экран (4:3)</PresentationFormat>
  <Paragraphs>475</Paragraphs>
  <Slides>32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75</cp:revision>
  <dcterms:created xsi:type="dcterms:W3CDTF">2018-09-17T10:33:44Z</dcterms:created>
  <dcterms:modified xsi:type="dcterms:W3CDTF">2022-09-24T06:20:31Z</dcterms:modified>
</cp:coreProperties>
</file>