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92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87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6802-BA90-4068-A6FD-00087C048D3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26DB-221B-433E-A680-B2CE201EF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7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2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4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1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1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7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8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DCE1-7C6C-4936-B7D6-D2E74293770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39F5-FDFD-4B4B-A2C9-48331763B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0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893033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греч.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целое, составленное из частей;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совокупность взаимосвязанных элементов, объединенных в одно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некоторой цели, определяемой назначением системы. </a:t>
            </a:r>
          </a:p>
          <a:p>
            <a:pPr indent="355600" algn="just"/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минимальный неделимый объект, рассматриваемый как единое целое. </a:t>
            </a:r>
          </a:p>
          <a:p>
            <a:pPr indent="355600" algn="just"/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(большая) система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характеризуется большим числом входящих в его состав элементов и связей между ними. </a:t>
            </a:r>
          </a:p>
          <a:p>
            <a:pPr indent="355600" algn="just"/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совокупность взаимосвязанных систем. </a:t>
            </a:r>
          </a:p>
          <a:p>
            <a:pPr indent="355600"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система и комплекс – понятия относительные. Любой элемент может рассматриваться как система, если его расчленить на более мелкие составляющие – элементы.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86440" y="116632"/>
            <a:ext cx="302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и комплекс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4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48680"/>
            <a:ext cx="89289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систем удобно проводить в терминах процессов. </a:t>
            </a:r>
          </a:p>
          <a:p>
            <a:pPr indent="355600" algn="just"/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 лат.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продвижение) – последовательная смена состояний системы во времени. </a:t>
            </a:r>
          </a:p>
          <a:p>
            <a:pPr indent="355600" algn="just"/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задается совокупностью значений переменных, описывающих это состояние.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в некотором состоянии, если она полностью описывается значениями переменных, которые задают это состояние. </a:t>
            </a: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совершает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одного состояния в другое, если описывающие ее переменные изменяются от значений, задающих одно состояние, на значения, которые определяют другое состояние. </a:t>
            </a: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вызывающая переход из состояния в состояние, называется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«система» и «процесс» тесно взаимосвязаны и часто рассматриваются как эквивалентные понятия, к которым одинаково применимы термины «состояние» и «переход».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94322" y="44624"/>
            <a:ext cx="1726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54436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05001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Классификацию систем и процессов будем выполнять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конкретных признаков, в качестве которых будем использовать: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значений величин, описывающих состояния системы или процесса;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протекающих в системе процессов;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 системы (режим процесса).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 изменения значений величин, описывающих состояния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все системы и процессы делятся на два больших класса: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непрерывными состояниями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называемые также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непрерывными системами (процессами)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которых характерен плавный переход из состояния в состояние, обусловленный тем, что величины, описывающие состояние, могут принимать любое значение из некоторого интервала (в том числе бесконечного), т.е. являются непрерывными;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дискретными состояниями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называемые также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дискретными системами (процессами)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которых характерен скачкообразный переход из состояния в состояние, обусловленный тем, что величины, описывающие состояние, изменяются скачкообразно и принимают значения, которые могут быть пронумерованы, то есть являются дискретными, причем число состояний может быть как конечным, так и бесконечным.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9307" y="1124"/>
            <a:ext cx="6012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и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6580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характера протекающих в системах процессов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системы (процессы) делятся на: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поведение которых может быть предсказано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(случайные, вероятностные)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развиваются в зависимости от ряда случайных факторов, то есть являются случайными.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функционирования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системы (процессы) делятся 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работающие в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установившемся (стационарном) режиме (процесс установившийся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стационарный)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не зависят от времени, то есть инвариантны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 времени функционирования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работающие в 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неустановившемся режиме (процесс неустановившийся)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характеристики системы меняются со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зависят от времени функционирования системы;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неустановившийся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функционирования системы может быть обусловлен: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системы (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переходной режим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нестационарностью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системы (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нестационарный режим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заключающейся в изменении параметров системы со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временем;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(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перегрузки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когда система не справляется с возложенной на нее нагрузкой. </a:t>
            </a:r>
          </a:p>
        </p:txBody>
      </p:sp>
    </p:spTree>
    <p:extLst>
      <p:ext uri="{BB962C8B-B14F-4D97-AF65-F5344CB8AC3E}">
        <p14:creationId xmlns:p14="http://schemas.microsoft.com/office/powerpoint/2010/main" val="81932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55059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целей моделирование может проводиться на двух уровнях: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 применяются модели: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изобразительные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(наглядные);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конструктивные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5401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обычно проводится на количественном уровне с использованием конструктивных моделей.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исследовании технических систем с дискретным характером функционирования наиболее широкое применение получили следующие методы математического моделирования: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(аппарат теории вероятностей, теории массового обслуживания, теории случайных процессов, методы оптимизации, …);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(применение методов численного анализа для получения конечных результатов в числовой форме, когда невозможно получить аналитические зависимости характеристик от параметров в явном виде);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(исследования на ЭВМ, базирующиеся на методе статистических испытаний и предполагающие применение специальных программных средств и языков моделирования: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др.).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32275" y="44624"/>
            <a:ext cx="4079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09986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870967"/>
            <a:ext cx="89289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состоят в построении математической модели в виде математических символов и отношений, при этом требуемые зависимости выводятся из математической модели последовательным применением математических правил. </a:t>
            </a:r>
          </a:p>
          <a:p>
            <a:pPr indent="35560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аналитических методов заключается в возможности получения решения в явной аналитической форме, позволяющей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детальный анализ процессов, протекающих в исследуемой системе, в широком диапазоне изменения параметров системы. Результаты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форме являются основой для выбора оптимальных вариантов структурно-функциональной организации системы на этапе синтеза. </a:t>
            </a:r>
          </a:p>
          <a:p>
            <a:pPr indent="35560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аналитических методов – использование целого ряда допущений и предположений в процессе построения математических моделей и невозможность, в некоторых случаях, получить решение в явном виде из-за неразрешимости уравнений в аналитической форме, отсутствия первообразных для подынтегральных функций и т.п. В этих случаях широко применяются численные методы.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методы можно разделить на: " точные; " приближенные; " эвристические.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42920" y="116632"/>
            <a:ext cx="2925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8002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93735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основываются на построении конечной последовательности действий над числами. Применение численных методов сводится к замене математических операций и отношений соответствующими операциями над числами, например, к замене интегралов суммами, бесконечных сумм – конечными и т.п. Результатом применения численных методов являются таблицы и графики зависимостей, раскрывающих свойства объекта.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являются продолжением аналитических методов в тех случаях, когда результат не может быть получен в явном виде. Численные методы по сравнению с аналитическими методами позволяют решать значительно более широкий круг задач.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64836" y="116632"/>
            <a:ext cx="242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975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76672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 случаях, когда анализ математической модели даже численными методами может оказаться нерезультативным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чрезмерной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трудоемкости или неустойчивости алгоритмов в отношении погрешностей аппроксимации и округления, строится имитационная модель, в которой процессы, протекающие в ВС, описываются как последовательности операций над числами, представляющими значения входов и выходов соответствующих элементов.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Имитационная 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свойства отдельных элементов в единую систему. Производя вычисления, порождаемые имитационной моделью, можно на основе свойств отдельных элементов определить свойства всей системы.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имитационных моделей широко используется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статистических испытаний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 Монте-Карло). Процедура построения и анализа имитационных моделей методом статистических испытаний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статистическим моделированием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Статистическое моделирование представляет собой процесс получения статистических данных о свойствах моделируемой системы. </a:t>
            </a:r>
          </a:p>
          <a:p>
            <a:pPr indent="355600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статистического моделирования является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гарантирующая принципиальную возможность проведения анализа систем любой степени сложности с любой степенью детализации.  </a:t>
            </a:r>
          </a:p>
          <a:p>
            <a:pPr indent="355600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статистического моделирования –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моделирования 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частный характер результатов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раскрывающий зависимости, а лишь определяющий ее в отдельных точках.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Статистическое моделирование широко используется для оценки погрешностей аналитических и численных методов.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2573" y="44624"/>
            <a:ext cx="2991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8686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889844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представляют собой комбинацию выше перечисленных методов, в частности: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численно-аналитические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которых часть результатов получается численно, а остальные – с использованием аналитических зависимостей;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аналитико-имитационные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представляющие собой имитационное моделирование в сочетании с аналитическими методами, позволяющими сократить время моделирования за счет определения значений ряда характеристик на основе аналитических зависимостей по значениям одной или нескольких характеристик, найденных путем статистической обработки результатов имитационного моделирования.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33545" y="116632"/>
            <a:ext cx="3293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05760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15918"/>
            <a:ext cx="89289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систем с дискретным характером функционирования предполагает применение разных законов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распределе-ний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дискретных, так и непрерывных случайных величин. Ниже рассматриваются типовые законы распределений случайных величин, широко используемые в моделях массового обслуживания.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законов распределений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 величин наиболее широко используются: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Пуассона;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геометрическое распределение.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математических моделях массового обслуживания непрерывной случайной величиной обычно является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наибольший интерес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законы распределений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случайных величин, определенных в области положительных значений: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Эрланга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Эрланга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нормированный;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гиперэкспоненциальный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гиперэрланговский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69587"/>
            <a:ext cx="590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распределения случайных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339461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"/>
            <a:ext cx="7154763" cy="660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3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620688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задается перечнем элементов, входящих в состав системы, и связей между ними.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описания структуры системы: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 форме: 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вершины соответствуют элементам системы, а дуги – связям между ними; 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широко используемых в инженерных приложениях, в которых элементы обозначаются в виде специальных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символов;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путем задания количества типов элементов, числа элементов каждого типа и матрицы связей (инцидентности), определяющей взаимосвязь элементов. </a:t>
            </a:r>
          </a:p>
          <a:p>
            <a:pPr indent="355600"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системы – правило достижения поставленной цели, описывающее поведение системы и направленное на получение результатов, предписанных назначением системы.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описания функции системы: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словесное описание в виде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последовательностей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шагов, которые должна выполнять система для достижения поставленной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виде математических зависимостей в терминах некоторого математического аппарата: теории множеств, теории случайных процессов, теории дифференциального или интегрального исчисления и т.п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виде временных диаграмм или графических зависимостей;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 виде различных таблиц, отражающих основные функциональные зависимости, например, в виде таблиц булевых функций, автоматных таблиц функций переходов и выходов и т.п.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48470" y="44624"/>
            <a:ext cx="3252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19129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07504" y="1700808"/>
                <a:ext cx="8928992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Такими вероятностными объектами в первую очередь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являются случайные события, наступающие с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заданной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вероятностью, случайные величины с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заданным законом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распределения и некоторые виды случайных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векторов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процессов.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Посмотрим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как можно моделировать с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помощью случайных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равномерно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распределенных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чисел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случайные события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наступающие с заданной вероятностью. Эту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процедуру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еще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«реализацией жребия». Пусть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событие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наступает с вероятностью р, тогда процедура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моделирования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этого события с помощью равномерно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распределенных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интервале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случайных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чисел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выглядит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следующим образом: </a:t>
                </a:r>
              </a:p>
              <a:p>
                <a:pPr indent="355600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выбирается очередное случайное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проверкой неравенства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устанавливается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принадлежность этого числа отрезку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р]. </a:t>
                </a:r>
              </a:p>
              <a:p>
                <a:pPr indent="355600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удовлетворяет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неравенству,  говорят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событие А наступило,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противном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случае —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наступило.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Аналогично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выглядит процедура моделирования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дискретной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случайной величины с заданным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законом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распределения. 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00808"/>
                <a:ext cx="8928992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15" t="-600" r="-615" b="-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07504" y="51674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(квазиравномерные «и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псевдослучайные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равномерным законом распределения), хотя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равномерными лишь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 в качестве исходного материала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любых вероятностных объектов.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случайных чисел с заданным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</a:t>
            </a:r>
          </a:p>
        </p:txBody>
      </p:sp>
    </p:spTree>
    <p:extLst>
      <p:ext uri="{BB962C8B-B14F-4D97-AF65-F5344CB8AC3E}">
        <p14:creationId xmlns:p14="http://schemas.microsoft.com/office/powerpoint/2010/main" val="123162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9512" y="474345"/>
                <a:ext cx="885698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случайная величина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принимает возможные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ru-RU" i="1" dirty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вероятностями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Очевидно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принято случайной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величиной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том случае, когда выполняется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неравенство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наступает событие, состоящее в том,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когда 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наступает событие, состоящее в том,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когда </a:t>
                </a:r>
              </a:p>
              <a:p>
                <a:pPr indent="3556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наступает событие, состоящее в том,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т. д. </a:t>
                </a:r>
              </a:p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пусть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4345"/>
                <a:ext cx="8856984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51" t="-768" r="-619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7944" y="4405754"/>
                <a:ext cx="125572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405754"/>
                <a:ext cx="1255728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781840" y="5589240"/>
                <a:ext cx="1823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  <m:sub/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40" y="5589240"/>
                <a:ext cx="1823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23110" y="4941168"/>
            <a:ext cx="165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Тогда, 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67544" y="6156012"/>
                <a:ext cx="76328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наступает событие, состоящее в том,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56012"/>
                <a:ext cx="7632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19" t="-1000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3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07504" y="260648"/>
                <a:ext cx="8856984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Процедура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реализации этого способа моделирования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дискретной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случайной величины на ЭВМ сводится 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следующему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Вырабатываем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с равномерным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распределением в интервале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Очередное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сравниваем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неравенство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выполнено,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считаем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в противном случае переходим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355600" algn="just"/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Сравниваем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сравниваем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неравенство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ru-RU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выполнено, считаем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в противном случае переходим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т. д. до тех пор, пока одно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неравенств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</m:e>
                      <m:sub/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окажется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выполненным. </a:t>
                </a:r>
              </a:p>
              <a:p>
                <a:pPr indent="355600" algn="just"/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процедура всегда рано или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поздно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приводит к цели, так как событие, состоящее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 случайная величина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принимает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какое-нибудь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своих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 достоверным.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856984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619" t="-674" r="-551" b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0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7504" y="188640"/>
                <a:ext cx="89289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Требуется получить случайные числа у и являющиеся  возможными значениями случайной величины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законом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распределения, заданным функцией плотности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доказать, что случайная величина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являющаяся решением уравнения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15" t="-3311" r="-615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7504" y="2708920"/>
                <a:ext cx="8928992" cy="94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случайная величина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распределена равномерно в интервале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Соотношением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можно воспользоваться для получения случайных чисел с заданным законом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распределения.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08920"/>
                <a:ext cx="8928992" cy="948016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05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1556792"/>
                <a:ext cx="1763816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𝜂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556792"/>
                <a:ext cx="1763816" cy="9028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84168" y="17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93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43793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– способ достижения поставленной цели за счет выбора определенной структуры и функции системы. В соответствии с этим различают структурную и функциональную организацию системы. </a:t>
            </a:r>
          </a:p>
          <a:p>
            <a:pPr indent="355600" algn="just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способом порождения функций системы, достаточных для достижения поставленной цели. </a:t>
            </a:r>
          </a:p>
          <a:p>
            <a:pPr marL="800100" lvl="1" indent="-342900" algn="just">
              <a:buFont typeface="+mj-lt"/>
              <a:buAutoNum type="arabicPeriod"/>
            </a:pPr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набором элементов и способом их соединения в структуру, обеспечивающую возможность реализации возлагаемых на систему функций.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44624"/>
            <a:ext cx="223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/>
              <a:t>Организация</a:t>
            </a:r>
          </a:p>
        </p:txBody>
      </p:sp>
    </p:spTree>
    <p:extLst>
      <p:ext uri="{BB962C8B-B14F-4D97-AF65-F5344CB8AC3E}">
        <p14:creationId xmlns:p14="http://schemas.microsoft.com/office/powerpoint/2010/main" val="354194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62726"/>
            <a:ext cx="892899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сложным системам присущи фундаментальные свойства, требующие применения системного подхода при их исследовании методами математического моделирования. Такими свойствами являются: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35560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означающая, что система рассматривается как единое целое, состоящее из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элементов, возможно неоднородных, но одновременно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indent="35560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наличие существенных устойчивых связей между элементами и/или их свойствами, причем с системных позиций значение имеют не любые, а лишь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связи, которые определяют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интегративные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lvl="1" indent="35560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наличие определенной структурной и функциональной организации, обеспечивающей снижение энтропии (степени неопределенности) системы по сравнению с энтропией системообразующих факторов, определяющих возможность создания системы, к которым относятся: число элементов системы, число существенных связей, которыми может обладать каждый элемент, и т.п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lvl="1" indent="355600" algn="just">
              <a:buFont typeface="Arial" panose="020B0604020202020204" pitchFamily="34" charset="0"/>
              <a:buChar char="•"/>
            </a:pP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интегративность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наличие качеств, присущих системе в целом, но не свойственных ни одному из ее элементов в отдельности; другими словами,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интегративность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свойства системы хотя и зависят от свойств элементов, но не определяются ими полностью.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есть простая совокупности элементов;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расчленяя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на отдельные части и изучая каждую из них в отдельности, нельзя познать все свойства системы в целом.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33279" y="52744"/>
            <a:ext cx="2143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789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49017"/>
            <a:ext cx="9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общем случае моделирование направлено на решение задач: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связанных с оценкой эффективности систем, задаваемой в виде совокупности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 эффективности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направленных на построение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оптимальных систем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выбранным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критерием эффективности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indent="355600" algn="just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степень соответствия системы своему назначению. </a:t>
            </a: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Эффективность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обычно оценивается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набором показателей эффективности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55600" algn="just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(качества)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мера одного свойства системы.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Показатель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всегда имеет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смысл.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желательно иметь один показатель эффективности. Таким показателем является критерий эффективности.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68986" y="116632"/>
            <a:ext cx="315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397023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эффективности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мера эффективности системы, обобщающая все свойства системы в одной оценке – значении критерия эффективности. Если при увеличении эффективности значение критерия возрастает, то критерий называется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же значение критерия уменьшается,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критерий называется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инверсным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82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3986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Оптимальная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система, которой соответствует максимальное (минимальное) значение прямого (инверсного) критерия эффективности из всех возможных вариантов построения системы, удовлетворяющих заданным требованиям.</a:t>
            </a:r>
          </a:p>
          <a:p>
            <a:pPr indent="355600" algn="just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 греч.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análysis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разложение, расчленение) – процесс определения свойств, присущих системе. В процессе анализа на основе сведений о функциях и параметрах элементов, входящих в состав системы, и сведений о структуре системы определяются характеристики, описывающие свойства, присущие системе в целом.</a:t>
            </a:r>
          </a:p>
          <a:p>
            <a:pPr lvl="2" indent="355600" algn="just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355600" algn="just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 греч.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соединение, сочетание, составление) – процесс порождения функций и структур, удовлетворяющих требованиям, предъявляемым к эффективности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0778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48680"/>
            <a:ext cx="885698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система описывается совокупностью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системы и являющиеся исходными данными при решении задач анализа;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системы и определяемые в процессе решения задач анализа как функция параметров, то есть эти величины являются вторичными по отношению к параметрам. 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параметров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разделить на: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описывающие структурно-функциональную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к которым относятся: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состав и структуру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функциональную организацию (режим функционирования) системы.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взаимодействие системы с внешней по отношению к ней средой, к которым относятся: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нагрузочные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входное воздействие на систему, например частоту и объем используемых ресурсов системы;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внешней (окружающей) среды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обычно неуправляемое воздействие внешней среды на систему, например помехи и т.п. </a:t>
            </a:r>
          </a:p>
          <a:p>
            <a:pPr indent="35560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быть: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управляемыми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неуправляемыми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44624"/>
            <a:ext cx="4411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19973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системы делятся на: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лобальные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эффективность системы в целом;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качество функционирования отдельных элементов или частей (подсистем) системы.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глобальным характеристикам технических систем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относятся: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мощностные (характеристики производительности)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скоростные качества системы, измеряемые, например, количеством задач, выполняемых вычислительной системой за единицу времени;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(характеристики оперативности)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временн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аспекты функционирования системы, например время решения задач в вычислительной системе;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надежностные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(характеристики надежности)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описывающие надежность функционирования системы;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(стоимостные)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стоимостных показателей, например, стоимость технических и программных средств вычислительной системы, затраты на эксплуатацию системы и т.п.;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масса-габаритные, энергопотребления, тепловые и т.п. 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системы можно интерпретировать как некоторые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величины, а характеристики –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величины, зависящие от параметров и определяемые в процессе анализа системы.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5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1600" dirty="0"/>
              <a:t>В качестве структурных параметров компьютерной </a:t>
            </a:r>
            <a:r>
              <a:rPr lang="ru-RU" sz="1600" dirty="0" smtClean="0"/>
              <a:t>сети используются</a:t>
            </a:r>
            <a:r>
              <a:rPr lang="ru-RU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количество узлов, входящих в состав сети, и их взаимосвязь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(топология сети);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типы узлов и состав оборудования (ЭВМ и сетевых устройств);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технические данные устройств (производительность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вычислительных систем (</a:t>
            </a:r>
            <a:r>
              <a:rPr lang="ru-RU" sz="1600" dirty="0" err="1"/>
              <a:t>ВС</a:t>
            </a:r>
            <a:r>
              <a:rPr lang="ru-RU" sz="1600" dirty="0"/>
              <a:t>) и сетевых устройств – маршрутизаторов и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коммутаторов, </a:t>
            </a:r>
            <a:r>
              <a:rPr lang="ru-RU" sz="1600" dirty="0" err="1"/>
              <a:t>емкости</a:t>
            </a:r>
            <a:r>
              <a:rPr lang="ru-RU" sz="1600" dirty="0"/>
              <a:t> буферов узлов связи, пропускные способности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каналов связи и т.п.);</a:t>
            </a:r>
          </a:p>
          <a:p>
            <a:pPr indent="355600" algn="just"/>
            <a:r>
              <a:rPr lang="ru-RU" sz="1600" dirty="0"/>
              <a:t>К функциональным параметрам компьютерной сети относятся: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способ коммутации;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метод доступа к каналу связи;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алгоритм выбора маршрута передачи данных в сети: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распределение прикладных задач по узлам сети;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режим функционирования </a:t>
            </a:r>
            <a:r>
              <a:rPr lang="ru-RU" sz="1600" dirty="0" err="1"/>
              <a:t>ВС</a:t>
            </a:r>
            <a:r>
              <a:rPr lang="ru-RU" sz="1600" dirty="0"/>
              <a:t>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последовательность выполнения прикладных задач в </a:t>
            </a:r>
            <a:r>
              <a:rPr lang="ru-RU" sz="1600" dirty="0" err="1"/>
              <a:t>ВС</a:t>
            </a:r>
            <a:r>
              <a:rPr lang="ru-RU" sz="1600" dirty="0"/>
              <a:t>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приоритеты задач и т.п.</a:t>
            </a:r>
          </a:p>
          <a:p>
            <a:pPr indent="355600" algn="just"/>
            <a:r>
              <a:rPr lang="ru-RU" sz="1600" dirty="0"/>
              <a:t>В качестве нагрузочных параметров компьютерной сети </a:t>
            </a:r>
            <a:r>
              <a:rPr lang="ru-RU" sz="1600" dirty="0" smtClean="0"/>
              <a:t>могут использоваться</a:t>
            </a:r>
            <a:r>
              <a:rPr lang="ru-RU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число типов потоков данных (аудио, видео, компьютерные);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интенсивности поступления сообщений (пакетов, кадров) разных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типов в сеть или к отдельным ресурсам (узлам и каналам связи);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длина передаваемых по сети блоков данных (сообщений, пакетов,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кадров);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число типов прикладных задач;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 err="1"/>
              <a:t>ресурсоемкость</a:t>
            </a:r>
            <a:r>
              <a:rPr lang="ru-RU" sz="1600" dirty="0"/>
              <a:t> каждой прикладной задачи;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объем занимаемой памяти и т.п.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89574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3138</Words>
  <Application>Microsoft Office PowerPoint</Application>
  <PresentationFormat>Экран (4:3)</PresentationFormat>
  <Paragraphs>227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34</cp:revision>
  <dcterms:created xsi:type="dcterms:W3CDTF">2018-10-02T17:05:28Z</dcterms:created>
  <dcterms:modified xsi:type="dcterms:W3CDTF">2022-09-24T06:19:57Z</dcterms:modified>
</cp:coreProperties>
</file>