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76" r:id="rId2"/>
    <p:sldId id="277" r:id="rId3"/>
    <p:sldId id="278" r:id="rId4"/>
    <p:sldId id="316" r:id="rId5"/>
    <p:sldId id="317" r:id="rId6"/>
    <p:sldId id="318" r:id="rId7"/>
    <p:sldId id="275" r:id="rId8"/>
    <p:sldId id="272" r:id="rId9"/>
    <p:sldId id="273" r:id="rId10"/>
    <p:sldId id="274" r:id="rId11"/>
    <p:sldId id="256" r:id="rId12"/>
    <p:sldId id="257" r:id="rId13"/>
    <p:sldId id="266" r:id="rId14"/>
    <p:sldId id="258" r:id="rId15"/>
    <p:sldId id="259" r:id="rId16"/>
    <p:sldId id="284" r:id="rId17"/>
    <p:sldId id="260" r:id="rId18"/>
    <p:sldId id="261" r:id="rId19"/>
    <p:sldId id="267" r:id="rId20"/>
    <p:sldId id="262" r:id="rId21"/>
    <p:sldId id="263" r:id="rId22"/>
    <p:sldId id="264" r:id="rId23"/>
    <p:sldId id="265" r:id="rId24"/>
    <p:sldId id="268" r:id="rId25"/>
    <p:sldId id="269" r:id="rId26"/>
    <p:sldId id="270" r:id="rId27"/>
    <p:sldId id="271" r:id="rId28"/>
    <p:sldId id="280" r:id="rId29"/>
    <p:sldId id="281" r:id="rId30"/>
    <p:sldId id="282" r:id="rId31"/>
    <p:sldId id="285" r:id="rId32"/>
    <p:sldId id="283" r:id="rId33"/>
    <p:sldId id="286" r:id="rId34"/>
    <p:sldId id="287" r:id="rId35"/>
    <p:sldId id="288" r:id="rId36"/>
    <p:sldId id="289" r:id="rId37"/>
    <p:sldId id="312" r:id="rId38"/>
    <p:sldId id="313" r:id="rId39"/>
    <p:sldId id="322" r:id="rId40"/>
    <p:sldId id="314" r:id="rId41"/>
    <p:sldId id="319" r:id="rId42"/>
    <p:sldId id="320" r:id="rId43"/>
    <p:sldId id="321" r:id="rId44"/>
    <p:sldId id="315"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3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210E3B9-AB12-4595-9C89-79C5B8A05C79}"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328238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210E3B9-AB12-4595-9C89-79C5B8A05C79}"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65852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210E3B9-AB12-4595-9C89-79C5B8A05C79}"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126436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210E3B9-AB12-4595-9C89-79C5B8A05C79}"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139704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210E3B9-AB12-4595-9C89-79C5B8A05C79}"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24047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210E3B9-AB12-4595-9C89-79C5B8A05C79}" type="datetimeFigureOut">
              <a:rPr lang="ru-RU" smtClean="0"/>
              <a:t>27.09.2022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399412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210E3B9-AB12-4595-9C89-79C5B8A05C79}" type="datetimeFigureOut">
              <a:rPr lang="ru-RU" smtClean="0"/>
              <a:t>27.09.2022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311231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210E3B9-AB12-4595-9C89-79C5B8A05C79}" type="datetimeFigureOut">
              <a:rPr lang="ru-RU" smtClean="0"/>
              <a:t>27.09.2022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64363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210E3B9-AB12-4595-9C89-79C5B8A05C79}" type="datetimeFigureOut">
              <a:rPr lang="ru-RU" smtClean="0"/>
              <a:t>27.09.2022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270644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210E3B9-AB12-4595-9C89-79C5B8A05C79}" type="datetimeFigureOut">
              <a:rPr lang="ru-RU" smtClean="0"/>
              <a:t>27.09.2022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75294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210E3B9-AB12-4595-9C89-79C5B8A05C79}" type="datetimeFigureOut">
              <a:rPr lang="ru-RU" smtClean="0"/>
              <a:t>27.09.2022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218D1B-5120-4B0C-AF20-3DF528B47B06}" type="slidenum">
              <a:rPr lang="ru-RU" smtClean="0"/>
              <a:t>‹#›</a:t>
            </a:fld>
            <a:endParaRPr lang="ru-RU"/>
          </a:p>
        </p:txBody>
      </p:sp>
    </p:spTree>
    <p:extLst>
      <p:ext uri="{BB962C8B-B14F-4D97-AF65-F5344CB8AC3E}">
        <p14:creationId xmlns:p14="http://schemas.microsoft.com/office/powerpoint/2010/main" val="220882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0E3B9-AB12-4595-9C89-79C5B8A05C79}" type="datetimeFigureOut">
              <a:rPr lang="ru-RU" smtClean="0"/>
              <a:t>27.09.2022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18D1B-5120-4B0C-AF20-3DF528B47B06}" type="slidenum">
              <a:rPr lang="ru-RU" smtClean="0"/>
              <a:t>‹#›</a:t>
            </a:fld>
            <a:endParaRPr lang="ru-RU"/>
          </a:p>
        </p:txBody>
      </p:sp>
    </p:spTree>
    <p:extLst>
      <p:ext uri="{BB962C8B-B14F-4D97-AF65-F5344CB8AC3E}">
        <p14:creationId xmlns:p14="http://schemas.microsoft.com/office/powerpoint/2010/main" val="288307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7.xml"/><Relationship Id="rId4" Type="http://schemas.openxmlformats.org/officeDocument/2006/relationships/image" Target="../media/image37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510927"/>
            <a:ext cx="9036496" cy="5632311"/>
          </a:xfrm>
          <a:prstGeom prst="rect">
            <a:avLst/>
          </a:prstGeom>
        </p:spPr>
        <p:txBody>
          <a:bodyPr wrap="square">
            <a:spAutoFit/>
          </a:bodyPr>
          <a:lstStyle/>
          <a:p>
            <a:pPr indent="355600" algn="just"/>
            <a:r>
              <a:rPr lang="ru-RU" b="1" i="1" dirty="0" smtClean="0">
                <a:latin typeface="Times New Roman" panose="02020603050405020304" pitchFamily="18" charset="0"/>
                <a:cs typeface="Times New Roman" panose="02020603050405020304" pitchFamily="18" charset="0"/>
              </a:rPr>
              <a:t>Случайной </a:t>
            </a:r>
            <a:r>
              <a:rPr lang="ru-RU" b="1" i="1" dirty="0">
                <a:latin typeface="Times New Roman" panose="02020603050405020304" pitchFamily="18" charset="0"/>
                <a:cs typeface="Times New Roman" panose="02020603050405020304" pitchFamily="18" charset="0"/>
              </a:rPr>
              <a:t>величиной</a:t>
            </a:r>
            <a:r>
              <a:rPr lang="ru-RU" dirty="0">
                <a:latin typeface="Times New Roman" panose="02020603050405020304" pitchFamily="18" charset="0"/>
                <a:cs typeface="Times New Roman" panose="02020603050405020304" pitchFamily="18" charset="0"/>
              </a:rPr>
              <a:t> называется величина, которая может принимать то или иное значение, </a:t>
            </a:r>
            <a:r>
              <a:rPr lang="ru-RU" i="1" dirty="0">
                <a:latin typeface="Times New Roman" panose="02020603050405020304" pitchFamily="18" charset="0"/>
                <a:cs typeface="Times New Roman" panose="02020603050405020304" pitchFamily="18" charset="0"/>
              </a:rPr>
              <a:t>неизвестное заранее</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a:latin typeface="Times New Roman" panose="02020603050405020304" pitchFamily="18" charset="0"/>
                <a:cs typeface="Times New Roman" panose="02020603050405020304" pitchFamily="18" charset="0"/>
              </a:rPr>
              <a:t>Случайные величины могут быть двух типов:</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дискретные (прерывные)</a:t>
            </a:r>
            <a:r>
              <a:rPr lang="ru-RU" dirty="0">
                <a:latin typeface="Times New Roman" panose="02020603050405020304" pitchFamily="18" charset="0"/>
                <a:cs typeface="Times New Roman" panose="02020603050405020304" pitchFamily="18" charset="0"/>
              </a:rPr>
              <a:t>, принимающие только отделённые друг от друга значения, которые можно пронумеровать;</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непрерывные (аналоговые)</a:t>
            </a:r>
            <a:r>
              <a:rPr lang="ru-RU" dirty="0">
                <a:latin typeface="Times New Roman" panose="02020603050405020304" pitchFamily="18" charset="0"/>
                <a:cs typeface="Times New Roman" panose="02020603050405020304" pitchFamily="18" charset="0"/>
              </a:rPr>
              <a:t>, которые могут принимать любое значение из некоторого промежутка.</a:t>
            </a:r>
          </a:p>
          <a:p>
            <a:pPr indent="355600" algn="just"/>
            <a:endParaRPr lang="en-US" i="1" dirty="0" smtClean="0">
              <a:latin typeface="Times New Roman" panose="02020603050405020304" pitchFamily="18" charset="0"/>
              <a:cs typeface="Times New Roman" panose="02020603050405020304" pitchFamily="18" charset="0"/>
            </a:endParaRPr>
          </a:p>
          <a:p>
            <a:pPr indent="355600" algn="just"/>
            <a:r>
              <a:rPr lang="ru-RU" i="1" dirty="0" smtClean="0">
                <a:latin typeface="Times New Roman" panose="02020603050405020304" pitchFamily="18" charset="0"/>
                <a:cs typeface="Times New Roman" panose="02020603050405020304" pitchFamily="18" charset="0"/>
              </a:rPr>
              <a:t>Примерами </a:t>
            </a:r>
            <a:r>
              <a:rPr lang="ru-RU" i="1" dirty="0">
                <a:latin typeface="Times New Roman" panose="02020603050405020304" pitchFamily="18" charset="0"/>
                <a:cs typeface="Times New Roman" panose="02020603050405020304" pitchFamily="18" charset="0"/>
              </a:rPr>
              <a:t>дискретных случайных</a:t>
            </a:r>
            <a:r>
              <a:rPr lang="ru-RU" dirty="0">
                <a:latin typeface="Times New Roman" panose="02020603050405020304" pitchFamily="18" charset="0"/>
                <a:cs typeface="Times New Roman" panose="02020603050405020304" pitchFamily="18" charset="0"/>
              </a:rPr>
              <a:t> величин могут </a:t>
            </a:r>
            <a:r>
              <a:rPr lang="ru-RU" dirty="0" smtClean="0">
                <a:latin typeface="Times New Roman" panose="02020603050405020304" pitchFamily="18" charset="0"/>
                <a:cs typeface="Times New Roman" panose="02020603050405020304" pitchFamily="18" charset="0"/>
              </a:rPr>
              <a:t>служить: </a:t>
            </a: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количество </a:t>
            </a:r>
            <a:r>
              <a:rPr lang="ru-RU" dirty="0">
                <a:latin typeface="Times New Roman" panose="02020603050405020304" pitchFamily="18" charset="0"/>
                <a:cs typeface="Times New Roman" panose="02020603050405020304" pitchFamily="18" charset="0"/>
              </a:rPr>
              <a:t>задач, выполняемых вычислительной системой (ВС) </a:t>
            </a:r>
            <a:r>
              <a:rPr lang="ru-RU" dirty="0" smtClean="0">
                <a:latin typeface="Times New Roman" panose="02020603050405020304" pitchFamily="18" charset="0"/>
                <a:cs typeface="Times New Roman" panose="02020603050405020304" pitchFamily="18" charset="0"/>
              </a:rPr>
              <a:t>за день; </a:t>
            </a: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количество </a:t>
            </a:r>
            <a:r>
              <a:rPr lang="ru-RU" dirty="0">
                <a:latin typeface="Times New Roman" panose="02020603050405020304" pitchFamily="18" charset="0"/>
                <a:cs typeface="Times New Roman" panose="02020603050405020304" pitchFamily="18" charset="0"/>
              </a:rPr>
              <a:t>обращений к внешней памяти в процессе решения </a:t>
            </a:r>
            <a:r>
              <a:rPr lang="ru-RU" dirty="0" smtClean="0">
                <a:latin typeface="Times New Roman" panose="02020603050405020304" pitchFamily="18" charset="0"/>
                <a:cs typeface="Times New Roman" panose="02020603050405020304" pitchFamily="18" charset="0"/>
              </a:rPr>
              <a:t>задачи; </a:t>
            </a:r>
          </a:p>
          <a:p>
            <a:pPr marL="1200150" lvl="2"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количество </a:t>
            </a:r>
            <a:r>
              <a:rPr lang="ru-RU" dirty="0">
                <a:latin typeface="Times New Roman" panose="02020603050405020304" pitchFamily="18" charset="0"/>
                <a:cs typeface="Times New Roman" panose="02020603050405020304" pitchFamily="18" charset="0"/>
              </a:rPr>
              <a:t>сообщений, переданных в компьютерной сети за единицу времени, и т.д</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Иногда </a:t>
            </a:r>
            <a:r>
              <a:rPr lang="ru-RU" dirty="0">
                <a:latin typeface="Times New Roman" panose="02020603050405020304" pitchFamily="18" charset="0"/>
                <a:cs typeface="Times New Roman" panose="02020603050405020304" pitchFamily="18" charset="0"/>
              </a:rPr>
              <a:t>случайные величины, имеющие дискретную природу, рассматриваются как непрерывные. Такая замена оправдана в тех ситуациях, когда случайная величина принимает большое множество значений, которые незначительно отличаются друг от друга, так что замена дискретной случайной величины непрерывной практически не влияет на результаты расчетов. </a:t>
            </a:r>
            <a:endParaRPr lang="ru-RU" dirty="0" smtClean="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635896" y="44624"/>
            <a:ext cx="2408032" cy="369332"/>
          </a:xfrm>
          <a:prstGeom prst="rect">
            <a:avLst/>
          </a:prstGeom>
        </p:spPr>
        <p:txBody>
          <a:bodyPr wrap="none">
            <a:spAutoFit/>
          </a:bodyPr>
          <a:lstStyle/>
          <a:p>
            <a:pPr lvl="0"/>
            <a:r>
              <a:rPr lang="ru-RU"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Случайная величина</a:t>
            </a:r>
          </a:p>
        </p:txBody>
      </p:sp>
    </p:spTree>
    <p:extLst>
      <p:ext uri="{BB962C8B-B14F-4D97-AF65-F5344CB8AC3E}">
        <p14:creationId xmlns:p14="http://schemas.microsoft.com/office/powerpoint/2010/main" val="204165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16632"/>
            <a:ext cx="8928992" cy="2031325"/>
          </a:xfrm>
          <a:prstGeom prst="rect">
            <a:avLst/>
          </a:prstGeom>
        </p:spPr>
        <p:txBody>
          <a:bodyPr wrap="square">
            <a:spAutoFit/>
          </a:bodyPr>
          <a:lstStyle/>
          <a:p>
            <a:pPr indent="355600" algn="just"/>
            <a:r>
              <a:rPr lang="ru-RU" b="1" dirty="0">
                <a:latin typeface="Times New Roman" panose="02020603050405020304" pitchFamily="18" charset="0"/>
                <a:cs typeface="Times New Roman" panose="02020603050405020304" pitchFamily="18" charset="0"/>
              </a:rPr>
              <a:t>Коэффициент вариации </a:t>
            </a:r>
            <a:r>
              <a:rPr lang="ru-RU" dirty="0">
                <a:latin typeface="Times New Roman" panose="02020603050405020304" pitchFamily="18" charset="0"/>
                <a:cs typeface="Times New Roman" panose="02020603050405020304" pitchFamily="18" charset="0"/>
              </a:rPr>
              <a:t>распределения Эрланга зависит от параметра </a:t>
            </a:r>
            <a:r>
              <a:rPr lang="ru-RU" i="1" dirty="0">
                <a:latin typeface="Times New Roman" panose="02020603050405020304" pitchFamily="18" charset="0"/>
                <a:cs typeface="Times New Roman" panose="02020603050405020304" pitchFamily="18" charset="0"/>
              </a:rPr>
              <a:t>к</a:t>
            </a:r>
            <a:r>
              <a:rPr lang="ru-RU" dirty="0">
                <a:latin typeface="Times New Roman" panose="02020603050405020304" pitchFamily="18" charset="0"/>
                <a:cs typeface="Times New Roman" panose="02020603050405020304" pitchFamily="18" charset="0"/>
              </a:rPr>
              <a:t> и принимает значения </a:t>
            </a:r>
            <a:r>
              <a:rPr lang="ru-RU" b="1" dirty="0">
                <a:latin typeface="Times New Roman" panose="02020603050405020304" pitchFamily="18" charset="0"/>
                <a:cs typeface="Times New Roman" panose="02020603050405020304" pitchFamily="18" charset="0"/>
              </a:rPr>
              <a:t>меньшие или равное единице</a:t>
            </a:r>
            <a:r>
              <a:rPr lang="ru-RU" dirty="0">
                <a:latin typeface="Times New Roman" panose="02020603050405020304" pitchFamily="18" charset="0"/>
                <a:cs typeface="Times New Roman" panose="02020603050405020304" pitchFamily="18" charset="0"/>
              </a:rPr>
              <a:t>:</a:t>
            </a:r>
          </a:p>
          <a:p>
            <a:pPr indent="355600" algn="just"/>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Отметим</a:t>
            </a:r>
            <a:r>
              <a:rPr lang="ru-RU" dirty="0">
                <a:latin typeface="Times New Roman" panose="02020603050405020304" pitchFamily="18" charset="0"/>
                <a:cs typeface="Times New Roman" panose="02020603050405020304" pitchFamily="18" charset="0"/>
              </a:rPr>
              <a:t>, что математическое ожидание распределения Эрланга зависит от значения параметра </a:t>
            </a:r>
            <a:r>
              <a:rPr lang="ru-RU" i="1" dirty="0">
                <a:latin typeface="Times New Roman" panose="02020603050405020304" pitchFamily="18" charset="0"/>
                <a:cs typeface="Times New Roman" panose="02020603050405020304" pitchFamily="18" charset="0"/>
              </a:rPr>
              <a:t>к</a:t>
            </a:r>
            <a:r>
              <a:rPr lang="ru-RU" dirty="0">
                <a:latin typeface="Times New Roman" panose="02020603050405020304" pitchFamily="18" charset="0"/>
                <a:cs typeface="Times New Roman" panose="02020603050405020304" pitchFamily="18" charset="0"/>
              </a:rPr>
              <a:t>, что создаёт определенные проблемы при аппроксимации реальных распределений законом Эрланга. Эти проблемы отсутствуют при аппроксимации нормированным распределением Эрланга.</a:t>
            </a:r>
          </a:p>
        </p:txBody>
      </p:sp>
    </p:spTree>
    <p:extLst>
      <p:ext uri="{BB962C8B-B14F-4D97-AF65-F5344CB8AC3E}">
        <p14:creationId xmlns:p14="http://schemas.microsoft.com/office/powerpoint/2010/main" val="45790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5536" y="116632"/>
            <a:ext cx="8496944" cy="523220"/>
          </a:xfrm>
          <a:prstGeom prst="rect">
            <a:avLst/>
          </a:prstGeom>
        </p:spPr>
        <p:txBody>
          <a:bodyPr wrap="square">
            <a:spAutoFit/>
          </a:bodyPr>
          <a:lstStyle/>
          <a:p>
            <a:pPr algn="ctr"/>
            <a:r>
              <a:rPr lang="ru-RU" sz="2800" dirty="0">
                <a:effectLst>
                  <a:outerShdw blurRad="38100" dist="38100" dir="2700000" algn="tl">
                    <a:srgbClr val="000000">
                      <a:alpha val="43137"/>
                    </a:srgbClr>
                  </a:outerShdw>
                </a:effectLst>
              </a:rPr>
              <a:t>МАТЕМАТИЧЕСКИЕ МОДЕЛИ ДИСКРЕТНЫХ </a:t>
            </a:r>
            <a:r>
              <a:rPr lang="ru-RU" sz="2800" dirty="0" smtClean="0">
                <a:effectLst>
                  <a:outerShdw blurRad="38100" dist="38100" dir="2700000" algn="tl">
                    <a:srgbClr val="000000">
                      <a:alpha val="43137"/>
                    </a:srgbClr>
                  </a:outerShdw>
                </a:effectLst>
              </a:rPr>
              <a:t>СИСТЕМ</a:t>
            </a:r>
            <a:endParaRPr lang="ru-RU" sz="2800" dirty="0">
              <a:effectLst>
                <a:outerShdw blurRad="38100" dist="38100" dir="2700000" algn="tl">
                  <a:srgbClr val="000000">
                    <a:alpha val="43137"/>
                  </a:srgbClr>
                </a:outerShdw>
              </a:effectLst>
            </a:endParaRPr>
          </a:p>
        </p:txBody>
      </p:sp>
      <p:sp>
        <p:nvSpPr>
          <p:cNvPr id="2" name="Прямоугольник 1"/>
          <p:cNvSpPr/>
          <p:nvPr/>
        </p:nvSpPr>
        <p:spPr>
          <a:xfrm>
            <a:off x="35496" y="970850"/>
            <a:ext cx="9001000" cy="2585323"/>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Изучение </a:t>
            </a:r>
            <a:r>
              <a:rPr lang="ru-RU" dirty="0">
                <a:latin typeface="Times New Roman" panose="02020603050405020304" pitchFamily="18" charset="0"/>
                <a:cs typeface="Times New Roman" panose="02020603050405020304" pitchFamily="18" charset="0"/>
              </a:rPr>
              <a:t>процессов, протекающих в дискретных системах со стохастическим характером функционирования, проводится в рамках </a:t>
            </a:r>
            <a:r>
              <a:rPr lang="ru-RU" i="1" dirty="0">
                <a:latin typeface="Times New Roman" panose="02020603050405020304" pitchFamily="18" charset="0"/>
                <a:cs typeface="Times New Roman" panose="02020603050405020304" pitchFamily="18" charset="0"/>
              </a:rPr>
              <a:t>теории массового обслуживания (ТМО)</a:t>
            </a:r>
            <a:r>
              <a:rPr lang="ru-RU" dirty="0">
                <a:latin typeface="Times New Roman" panose="02020603050405020304" pitchFamily="18" charset="0"/>
                <a:cs typeface="Times New Roman" panose="02020603050405020304" pitchFamily="18" charset="0"/>
              </a:rPr>
              <a:t> и </a:t>
            </a:r>
            <a:r>
              <a:rPr lang="ru-RU" i="1" dirty="0">
                <a:latin typeface="Times New Roman" panose="02020603050405020304" pitchFamily="18" charset="0"/>
                <a:cs typeface="Times New Roman" panose="02020603050405020304" pitchFamily="18" charset="0"/>
              </a:rPr>
              <a:t>теории случайных процессов</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этом многие модели реальных систем строятся на основе </a:t>
            </a:r>
            <a:r>
              <a:rPr lang="ru-RU" b="1" dirty="0">
                <a:latin typeface="Times New Roman" panose="02020603050405020304" pitchFamily="18" charset="0"/>
                <a:cs typeface="Times New Roman" panose="02020603050405020304" pitchFamily="18" charset="0"/>
              </a:rPr>
              <a:t>моделей массового обслуживания (ММО)</a:t>
            </a:r>
            <a:r>
              <a:rPr lang="ru-RU" dirty="0">
                <a:latin typeface="Times New Roman" panose="02020603050405020304" pitchFamily="18" charset="0"/>
                <a:cs typeface="Times New Roman" panose="02020603050405020304" pitchFamily="18" charset="0"/>
              </a:rPr>
              <a:t>, которые делятся на </a:t>
            </a:r>
            <a:r>
              <a:rPr lang="ru-RU" b="1" dirty="0">
                <a:latin typeface="Times New Roman" panose="02020603050405020304" pitchFamily="18" charset="0"/>
                <a:cs typeface="Times New Roman" panose="02020603050405020304" pitchFamily="18" charset="0"/>
              </a:rPr>
              <a:t>базовые модели</a:t>
            </a:r>
            <a:r>
              <a:rPr lang="ru-RU" dirty="0">
                <a:latin typeface="Times New Roman" panose="02020603050405020304" pitchFamily="18" charset="0"/>
                <a:cs typeface="Times New Roman" panose="02020603050405020304" pitchFamily="18" charset="0"/>
              </a:rPr>
              <a:t> в виде </a:t>
            </a:r>
            <a:r>
              <a:rPr lang="ru-RU" i="1" dirty="0">
                <a:latin typeface="Times New Roman" panose="02020603050405020304" pitchFamily="18" charset="0"/>
                <a:cs typeface="Times New Roman" panose="02020603050405020304" pitchFamily="18" charset="0"/>
              </a:rPr>
              <a:t>систем массового обслуживания</a:t>
            </a:r>
            <a:r>
              <a:rPr lang="ru-RU" dirty="0">
                <a:latin typeface="Times New Roman" panose="02020603050405020304" pitchFamily="18" charset="0"/>
                <a:cs typeface="Times New Roman" panose="02020603050405020304" pitchFamily="18" charset="0"/>
              </a:rPr>
              <a:t> и </a:t>
            </a:r>
            <a:r>
              <a:rPr lang="ru-RU" b="1" dirty="0">
                <a:latin typeface="Times New Roman" panose="02020603050405020304" pitchFamily="18" charset="0"/>
                <a:cs typeface="Times New Roman" panose="02020603050405020304" pitchFamily="18" charset="0"/>
              </a:rPr>
              <a:t>сетевые модели</a:t>
            </a:r>
            <a:r>
              <a:rPr lang="ru-RU" dirty="0">
                <a:latin typeface="Times New Roman" panose="02020603050405020304" pitchFamily="18" charset="0"/>
                <a:cs typeface="Times New Roman" panose="02020603050405020304" pitchFamily="18" charset="0"/>
              </a:rPr>
              <a:t> в виде </a:t>
            </a:r>
            <a:r>
              <a:rPr lang="ru-RU" i="1" dirty="0">
                <a:latin typeface="Times New Roman" panose="02020603050405020304" pitchFamily="18" charset="0"/>
                <a:cs typeface="Times New Roman" panose="02020603050405020304" pitchFamily="18" charset="0"/>
              </a:rPr>
              <a:t>сетей массового обслуживания</a:t>
            </a:r>
            <a:r>
              <a:rPr lang="ru-RU" dirty="0">
                <a:latin typeface="Times New Roman" panose="02020603050405020304" pitchFamily="18" charset="0"/>
                <a:cs typeface="Times New Roman" panose="02020603050405020304" pitchFamily="18" charset="0"/>
              </a:rPr>
              <a:t>, представляющие собой математические объекты, описываемые в терминах соответствующего математического аппарата. </a:t>
            </a:r>
          </a:p>
        </p:txBody>
      </p:sp>
    </p:spTree>
    <p:extLst>
      <p:ext uri="{BB962C8B-B14F-4D97-AF65-F5344CB8AC3E}">
        <p14:creationId xmlns:p14="http://schemas.microsoft.com/office/powerpoint/2010/main" val="202568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848901"/>
            <a:ext cx="9036496" cy="4647426"/>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описания одного и того же понятия многочисленные </a:t>
            </a:r>
            <a:r>
              <a:rPr lang="ru-RU" dirty="0" smtClean="0">
                <a:latin typeface="Times New Roman" panose="02020603050405020304" pitchFamily="18" charset="0"/>
                <a:cs typeface="Times New Roman" panose="02020603050405020304" pitchFamily="18" charset="0"/>
              </a:rPr>
              <a:t>литературные </a:t>
            </a:r>
            <a:r>
              <a:rPr lang="ru-RU" dirty="0">
                <a:latin typeface="Times New Roman" panose="02020603050405020304" pitchFamily="18" charset="0"/>
                <a:cs typeface="Times New Roman" panose="02020603050405020304" pitchFamily="18" charset="0"/>
              </a:rPr>
              <a:t>источники по моделям и методам теории массового обслуживания зачастую используют разные </a:t>
            </a:r>
            <a:r>
              <a:rPr lang="ru-RU" dirty="0" smtClean="0">
                <a:latin typeface="Times New Roman" panose="02020603050405020304" pitchFamily="18" charset="0"/>
                <a:cs typeface="Times New Roman" panose="02020603050405020304" pitchFamily="18" charset="0"/>
              </a:rPr>
              <a:t>термины: «теория </a:t>
            </a:r>
            <a:r>
              <a:rPr lang="ru-RU" dirty="0">
                <a:latin typeface="Times New Roman" panose="02020603050405020304" pitchFamily="18" charset="0"/>
                <a:cs typeface="Times New Roman" panose="02020603050405020304" pitchFamily="18" charset="0"/>
              </a:rPr>
              <a:t>массового </a:t>
            </a:r>
            <a:r>
              <a:rPr lang="ru-RU" dirty="0" smtClean="0">
                <a:latin typeface="Times New Roman" panose="02020603050405020304" pitchFamily="18" charset="0"/>
                <a:cs typeface="Times New Roman" panose="02020603050405020304" pitchFamily="18" charset="0"/>
              </a:rPr>
              <a:t>обслуживания</a:t>
            </a:r>
            <a:r>
              <a:rPr lang="ru-RU" dirty="0">
                <a:latin typeface="Times New Roman" panose="02020603050405020304" pitchFamily="18" charset="0"/>
                <a:cs typeface="Times New Roman" panose="02020603050405020304" pitchFamily="18" charset="0"/>
              </a:rPr>
              <a:t>» часто называется «теорией очередей</a:t>
            </a:r>
            <a:r>
              <a:rPr lang="ru-RU" dirty="0" smtClean="0">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«обслуживающий </a:t>
            </a:r>
            <a:r>
              <a:rPr lang="ru-RU" sz="2000" dirty="0">
                <a:latin typeface="Times New Roman" panose="02020603050405020304" pitchFamily="18" charset="0"/>
                <a:cs typeface="Times New Roman" panose="02020603050405020304" pitchFamily="18" charset="0"/>
              </a:rPr>
              <a:t>прибор» </a:t>
            </a:r>
            <a:r>
              <a:rPr lang="ru-RU" sz="2000" dirty="0" smtClean="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устройство», </a:t>
            </a:r>
            <a:endParaRPr lang="ru-RU" sz="2000"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канал», </a:t>
            </a:r>
            <a:endParaRPr lang="ru-RU" sz="2000"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линия» </a:t>
            </a:r>
            <a:r>
              <a:rPr lang="ru-RU" sz="2000" dirty="0" smtClean="0">
                <a:latin typeface="Times New Roman" panose="02020603050405020304" pitchFamily="18" charset="0"/>
                <a:cs typeface="Times New Roman" panose="02020603050405020304" pitchFamily="18" charset="0"/>
              </a:rPr>
              <a:t> </a:t>
            </a:r>
          </a:p>
          <a:p>
            <a:pPr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Обычно </a:t>
            </a:r>
            <a:r>
              <a:rPr lang="ru-RU" dirty="0">
                <a:latin typeface="Times New Roman" panose="02020603050405020304" pitchFamily="18" charset="0"/>
                <a:cs typeface="Times New Roman" panose="02020603050405020304" pitchFamily="18" charset="0"/>
              </a:rPr>
              <a:t>это связано с прикладной областью, в которой применяются модели массового </a:t>
            </a:r>
            <a:r>
              <a:rPr lang="ru-RU" dirty="0" smtClean="0">
                <a:latin typeface="Times New Roman" panose="02020603050405020304" pitchFamily="18" charset="0"/>
                <a:cs typeface="Times New Roman" panose="02020603050405020304" pitchFamily="18" charset="0"/>
              </a:rPr>
              <a:t>обслуживания</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Например</a:t>
            </a:r>
            <a:r>
              <a:rPr lang="ru-RU" dirty="0">
                <a:latin typeface="Times New Roman" panose="02020603050405020304" pitchFamily="18" charset="0"/>
                <a:cs typeface="Times New Roman" panose="02020603050405020304" pitchFamily="18" charset="0"/>
              </a:rPr>
              <a:t>, термины «вызов» и «линия» используются в телефонии (откуда собственно и пошла теория массового обслуживания), термин «клиент» – в моделях магазинов, банков, парикмахерских и т.д. В связи с этим, желательно иметь однозначные термины и понятия, которые будут использоваться при изложении материала в последующих разделах. </a:t>
            </a:r>
          </a:p>
        </p:txBody>
      </p:sp>
      <p:sp>
        <p:nvSpPr>
          <p:cNvPr id="3" name="Прямоугольник 2"/>
          <p:cNvSpPr/>
          <p:nvPr/>
        </p:nvSpPr>
        <p:spPr>
          <a:xfrm>
            <a:off x="2843808" y="150092"/>
            <a:ext cx="3977371" cy="646331"/>
          </a:xfrm>
          <a:prstGeom prst="rect">
            <a:avLst/>
          </a:prstGeom>
        </p:spPr>
        <p:txBody>
          <a:bodyPr wrap="none">
            <a:spAutoFit/>
          </a:bodyPr>
          <a:lstStyle/>
          <a:p>
            <a:r>
              <a:rPr lang="ru-RU" sz="3600" b="1" dirty="0">
                <a:effectLst>
                  <a:outerShdw blurRad="38100" dist="38100" dir="2700000" algn="tl">
                    <a:srgbClr val="000000">
                      <a:alpha val="43137"/>
                    </a:srgbClr>
                  </a:outerShdw>
                </a:effectLst>
              </a:rPr>
              <a:t>Основные понятия</a:t>
            </a:r>
          </a:p>
        </p:txBody>
      </p:sp>
    </p:spTree>
    <p:extLst>
      <p:ext uri="{BB962C8B-B14F-4D97-AF65-F5344CB8AC3E}">
        <p14:creationId xmlns:p14="http://schemas.microsoft.com/office/powerpoint/2010/main" val="212231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045498" y="4365104"/>
            <a:ext cx="4719241" cy="369332"/>
          </a:xfrm>
          <a:prstGeom prst="rect">
            <a:avLst/>
          </a:prstGeom>
          <a:noFill/>
        </p:spPr>
        <p:txBody>
          <a:bodyPr wrap="none" rtlCol="0">
            <a:spAutoFit/>
          </a:bodyPr>
          <a:lstStyle/>
          <a:p>
            <a:r>
              <a:rPr lang="ru-RU" i="1" dirty="0" smtClean="0"/>
              <a:t>Рисунок 1. Система массового обслуживания</a:t>
            </a:r>
            <a:endParaRPr lang="ru-RU" i="1" dirty="0"/>
          </a:p>
        </p:txBody>
      </p:sp>
      <p:grpSp>
        <p:nvGrpSpPr>
          <p:cNvPr id="2" name="Группа 1"/>
          <p:cNvGrpSpPr/>
          <p:nvPr/>
        </p:nvGrpSpPr>
        <p:grpSpPr>
          <a:xfrm>
            <a:off x="1259632" y="534689"/>
            <a:ext cx="6912768" cy="3398367"/>
            <a:chOff x="2061345" y="1648226"/>
            <a:chExt cx="5174951" cy="2068805"/>
          </a:xfrm>
        </p:grpSpPr>
        <p:sp>
          <p:nvSpPr>
            <p:cNvPr id="4" name="Прямоугольник 3"/>
            <p:cNvSpPr/>
            <p:nvPr/>
          </p:nvSpPr>
          <p:spPr>
            <a:xfrm>
              <a:off x="5493358" y="1967969"/>
              <a:ext cx="1055571" cy="747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Прибор </a:t>
              </a:r>
              <a:endParaRPr lang="ru-RU" dirty="0"/>
            </a:p>
          </p:txBody>
        </p:sp>
        <p:cxnSp>
          <p:nvCxnSpPr>
            <p:cNvPr id="6" name="Прямая соединительная линия 5"/>
            <p:cNvCxnSpPr/>
            <p:nvPr/>
          </p:nvCxnSpPr>
          <p:spPr>
            <a:xfrm>
              <a:off x="4010092" y="2056183"/>
              <a:ext cx="81197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4010092" y="2603494"/>
              <a:ext cx="81197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4545916" y="2056183"/>
              <a:ext cx="0" cy="54731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4296379" y="2056183"/>
              <a:ext cx="0" cy="54731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4822069" y="2056183"/>
              <a:ext cx="0" cy="54731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4822069" y="2330325"/>
              <a:ext cx="6495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a:off x="6586714" y="2326306"/>
              <a:ext cx="6495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Стрелка вправо 24"/>
            <p:cNvSpPr/>
            <p:nvPr/>
          </p:nvSpPr>
          <p:spPr>
            <a:xfrm>
              <a:off x="2061345" y="1648226"/>
              <a:ext cx="1786351" cy="1318061"/>
            </a:xfrm>
            <a:prstGeom prst="rightArrow">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1400" b="1" dirty="0" smtClean="0">
                  <a:solidFill>
                    <a:schemeClr val="tx1"/>
                  </a:solidFill>
                </a:rPr>
                <a:t>Поток входящих заявок</a:t>
              </a:r>
              <a:endParaRPr lang="ru-RU" sz="1400" b="1" dirty="0">
                <a:solidFill>
                  <a:schemeClr val="tx1"/>
                </a:solidFill>
              </a:endParaRPr>
            </a:p>
          </p:txBody>
        </p:sp>
        <p:sp>
          <p:nvSpPr>
            <p:cNvPr id="26" name="TextBox 25"/>
            <p:cNvSpPr txBox="1"/>
            <p:nvPr/>
          </p:nvSpPr>
          <p:spPr>
            <a:xfrm>
              <a:off x="3946551" y="1648226"/>
              <a:ext cx="1037914" cy="405280"/>
            </a:xfrm>
            <a:prstGeom prst="rect">
              <a:avLst/>
            </a:prstGeom>
            <a:noFill/>
          </p:spPr>
          <p:txBody>
            <a:bodyPr wrap="none" rtlCol="0">
              <a:spAutoFit/>
            </a:bodyPr>
            <a:lstStyle/>
            <a:p>
              <a:pPr algn="ctr"/>
              <a:r>
                <a:rPr lang="ru-RU" sz="1600" i="1" dirty="0" smtClean="0"/>
                <a:t>Очередь</a:t>
              </a:r>
              <a:endParaRPr lang="ru-RU" sz="1600" i="1" dirty="0"/>
            </a:p>
          </p:txBody>
        </p:sp>
        <p:cxnSp>
          <p:nvCxnSpPr>
            <p:cNvPr id="28" name="Прямая соединительная линия 27"/>
            <p:cNvCxnSpPr/>
            <p:nvPr/>
          </p:nvCxnSpPr>
          <p:spPr>
            <a:xfrm>
              <a:off x="3441707" y="3199830"/>
              <a:ext cx="2029944"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Прямоугольник 28"/>
            <p:cNvSpPr/>
            <p:nvPr/>
          </p:nvSpPr>
          <p:spPr>
            <a:xfrm>
              <a:off x="3279312" y="3199830"/>
              <a:ext cx="730780" cy="51720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ДБ</a:t>
              </a:r>
              <a:endParaRPr lang="ru-RU" dirty="0">
                <a:solidFill>
                  <a:schemeClr val="tx1"/>
                </a:solidFill>
              </a:endParaRPr>
            </a:p>
          </p:txBody>
        </p:sp>
        <p:sp>
          <p:nvSpPr>
            <p:cNvPr id="30" name="Прямоугольник 29"/>
            <p:cNvSpPr/>
            <p:nvPr/>
          </p:nvSpPr>
          <p:spPr>
            <a:xfrm>
              <a:off x="4903267" y="3199830"/>
              <a:ext cx="730780" cy="51720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ДО</a:t>
              </a:r>
              <a:endParaRPr lang="ru-RU" dirty="0">
                <a:solidFill>
                  <a:schemeClr val="tx1"/>
                </a:solidFill>
              </a:endParaRPr>
            </a:p>
          </p:txBody>
        </p:sp>
        <p:sp>
          <p:nvSpPr>
            <p:cNvPr id="33" name="TextBox 32"/>
            <p:cNvSpPr txBox="1"/>
            <p:nvPr/>
          </p:nvSpPr>
          <p:spPr>
            <a:xfrm>
              <a:off x="3716629" y="2852936"/>
              <a:ext cx="1552028" cy="369332"/>
            </a:xfrm>
            <a:prstGeom prst="rect">
              <a:avLst/>
            </a:prstGeom>
            <a:noFill/>
          </p:spPr>
          <p:txBody>
            <a:bodyPr wrap="none" rtlCol="0">
              <a:spAutoFit/>
            </a:bodyPr>
            <a:lstStyle/>
            <a:p>
              <a:r>
                <a:rPr lang="ru-RU" i="1" dirty="0" smtClean="0"/>
                <a:t>Приоритеты</a:t>
              </a:r>
              <a:endParaRPr lang="ru-RU" i="1" dirty="0"/>
            </a:p>
          </p:txBody>
        </p:sp>
      </p:grpSp>
    </p:spTree>
    <p:extLst>
      <p:ext uri="{BB962C8B-B14F-4D97-AF65-F5344CB8AC3E}">
        <p14:creationId xmlns:p14="http://schemas.microsoft.com/office/powerpoint/2010/main" val="206330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496" y="549835"/>
            <a:ext cx="9001000" cy="6186309"/>
          </a:xfrm>
          <a:prstGeom prst="rect">
            <a:avLst/>
          </a:prstGeom>
        </p:spPr>
        <p:txBody>
          <a:bodyPr wrap="square">
            <a:spAutoFit/>
          </a:bodyPr>
          <a:lstStyle/>
          <a:p>
            <a:pPr indent="355600" algn="just"/>
            <a:r>
              <a:rPr lang="ru-RU" b="1" i="1" dirty="0" smtClean="0">
                <a:latin typeface="Times New Roman" panose="02020603050405020304" pitchFamily="18" charset="0"/>
                <a:cs typeface="Times New Roman" panose="02020603050405020304" pitchFamily="18" charset="0"/>
              </a:rPr>
              <a:t>Система </a:t>
            </a:r>
            <a:r>
              <a:rPr lang="ru-RU" b="1" i="1" dirty="0">
                <a:latin typeface="Times New Roman" panose="02020603050405020304" pitchFamily="18" charset="0"/>
                <a:cs typeface="Times New Roman" panose="02020603050405020304" pitchFamily="18" charset="0"/>
              </a:rPr>
              <a:t>массового обслуживания (СМО)</a:t>
            </a:r>
            <a:r>
              <a:rPr lang="ru-RU" dirty="0">
                <a:latin typeface="Times New Roman" panose="02020603050405020304" pitchFamily="18" charset="0"/>
                <a:cs typeface="Times New Roman" panose="02020603050405020304" pitchFamily="18" charset="0"/>
              </a:rPr>
              <a:t> – математический (абстрактный) объект, содержащий один или несколько </a:t>
            </a:r>
            <a:r>
              <a:rPr lang="ru-RU" i="1" dirty="0">
                <a:latin typeface="Times New Roman" panose="02020603050405020304" pitchFamily="18" charset="0"/>
                <a:cs typeface="Times New Roman" panose="02020603050405020304" pitchFamily="18" charset="0"/>
              </a:rPr>
              <a:t>приборов </a:t>
            </a:r>
            <a:r>
              <a:rPr lang="ru-RU" dirty="0" smtClean="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каналов</a:t>
            </a:r>
            <a:r>
              <a:rPr lang="ru-RU" dirty="0">
                <a:latin typeface="Times New Roman" panose="02020603050405020304" pitchFamily="18" charset="0"/>
                <a:cs typeface="Times New Roman" panose="02020603050405020304" pitchFamily="18" charset="0"/>
              </a:rPr>
              <a:t>), обслуживающих </a:t>
            </a:r>
            <a:r>
              <a:rPr lang="ru-RU" i="1" dirty="0" smtClean="0">
                <a:latin typeface="Times New Roman" panose="02020603050405020304" pitchFamily="18" charset="0"/>
                <a:cs typeface="Times New Roman" panose="02020603050405020304" pitchFamily="18" charset="0"/>
              </a:rPr>
              <a:t>заявки</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поступающие в систему, </a:t>
            </a:r>
            <a:r>
              <a:rPr lang="ru-RU" dirty="0" smtClean="0">
                <a:latin typeface="Times New Roman" panose="02020603050405020304" pitchFamily="18" charset="0"/>
                <a:cs typeface="Times New Roman" panose="02020603050405020304" pitchFamily="18" charset="0"/>
              </a:rPr>
              <a:t>и </a:t>
            </a:r>
            <a:r>
              <a:rPr lang="ru-RU" i="1" dirty="0" smtClean="0">
                <a:latin typeface="Times New Roman" panose="02020603050405020304" pitchFamily="18" charset="0"/>
                <a:cs typeface="Times New Roman" panose="02020603050405020304" pitchFamily="18" charset="0"/>
              </a:rPr>
              <a:t>накопитель</a:t>
            </a:r>
            <a:r>
              <a:rPr lang="ru-RU" dirty="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котором находятся заявки, образующие </a:t>
            </a:r>
            <a:r>
              <a:rPr lang="ru-RU" i="1" dirty="0">
                <a:latin typeface="Times New Roman" panose="02020603050405020304" pitchFamily="18" charset="0"/>
                <a:cs typeface="Times New Roman" panose="02020603050405020304" pitchFamily="18" charset="0"/>
              </a:rPr>
              <a:t>очередь</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 </a:t>
            </a:r>
            <a:r>
              <a:rPr lang="ru-RU" dirty="0">
                <a:latin typeface="Times New Roman" panose="02020603050405020304" pitchFamily="18" charset="0"/>
                <a:cs typeface="Times New Roman" panose="02020603050405020304" pitchFamily="18" charset="0"/>
              </a:rPr>
              <a:t>ожидающие </a:t>
            </a:r>
            <a:r>
              <a:rPr lang="ru-RU" dirty="0" smtClean="0">
                <a:latin typeface="Times New Roman" panose="02020603050405020304" pitchFamily="18" charset="0"/>
                <a:cs typeface="Times New Roman" panose="02020603050405020304" pitchFamily="18" charset="0"/>
              </a:rPr>
              <a:t>обслуживания. </a:t>
            </a:r>
          </a:p>
          <a:p>
            <a:pPr indent="355600" algn="just"/>
            <a:endParaRPr lang="ru-RU" b="1" i="1" dirty="0">
              <a:latin typeface="Times New Roman" panose="02020603050405020304" pitchFamily="18" charset="0"/>
              <a:cs typeface="Times New Roman" panose="02020603050405020304" pitchFamily="18" charset="0"/>
            </a:endParaRPr>
          </a:p>
          <a:p>
            <a:pPr indent="355600" algn="just"/>
            <a:r>
              <a:rPr lang="ru-RU" b="1" i="1" dirty="0" smtClean="0">
                <a:latin typeface="Times New Roman" panose="02020603050405020304" pitchFamily="18" charset="0"/>
                <a:cs typeface="Times New Roman" panose="02020603050405020304" pitchFamily="18" charset="0"/>
              </a:rPr>
              <a:t>Заявка </a:t>
            </a:r>
            <a:r>
              <a:rPr lang="ru-RU" b="1" i="1" dirty="0">
                <a:latin typeface="Times New Roman" panose="02020603050405020304" pitchFamily="18" charset="0"/>
                <a:cs typeface="Times New Roman" panose="02020603050405020304" pitchFamily="18" charset="0"/>
              </a:rPr>
              <a:t>(требование, запрос, вызов, клиент)</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объект, поступающий в СМО и требующий обслуживания в обслуживающем приборе.  </a:t>
            </a:r>
          </a:p>
          <a:p>
            <a:pPr indent="355600" algn="just"/>
            <a:r>
              <a:rPr lang="ru-RU" dirty="0">
                <a:latin typeface="Times New Roman" panose="02020603050405020304" pitchFamily="18" charset="0"/>
                <a:cs typeface="Times New Roman" panose="02020603050405020304" pitchFamily="18" charset="0"/>
              </a:rPr>
              <a:t>Совокупность заявок, распределенных во времени, образуют </a:t>
            </a:r>
            <a:r>
              <a:rPr lang="ru-RU" b="1" i="1" dirty="0">
                <a:latin typeface="Times New Roman" panose="02020603050405020304" pitchFamily="18" charset="0"/>
                <a:cs typeface="Times New Roman" panose="02020603050405020304" pitchFamily="18" charset="0"/>
              </a:rPr>
              <a:t>поток заявок</a:t>
            </a:r>
            <a:r>
              <a:rPr lang="ru-RU" dirty="0">
                <a:latin typeface="Times New Roman" panose="02020603050405020304" pitchFamily="18" charset="0"/>
                <a:cs typeface="Times New Roman" panose="02020603050405020304" pitchFamily="18" charset="0"/>
              </a:rPr>
              <a:t>. </a:t>
            </a:r>
          </a:p>
          <a:p>
            <a:pPr indent="355600" algn="just"/>
            <a:endParaRPr lang="ru-RU" b="1" i="1" dirty="0" smtClean="0">
              <a:latin typeface="Times New Roman" panose="02020603050405020304" pitchFamily="18" charset="0"/>
              <a:cs typeface="Times New Roman" panose="02020603050405020304" pitchFamily="18" charset="0"/>
            </a:endParaRPr>
          </a:p>
          <a:p>
            <a:pPr indent="355600" algn="just"/>
            <a:r>
              <a:rPr lang="ru-RU" b="1" i="1" dirty="0" smtClean="0">
                <a:latin typeface="Times New Roman" panose="02020603050405020304" pitchFamily="18" charset="0"/>
                <a:cs typeface="Times New Roman" panose="02020603050405020304" pitchFamily="18" charset="0"/>
              </a:rPr>
              <a:t>Обслуживающий </a:t>
            </a:r>
            <a:r>
              <a:rPr lang="ru-RU" b="1" i="1" dirty="0">
                <a:latin typeface="Times New Roman" panose="02020603050405020304" pitchFamily="18" charset="0"/>
                <a:cs typeface="Times New Roman" panose="02020603050405020304" pitchFamily="18" charset="0"/>
              </a:rPr>
              <a:t>прибор</a:t>
            </a:r>
            <a:r>
              <a:rPr lang="ru-RU" dirty="0">
                <a:latin typeface="Times New Roman" panose="02020603050405020304" pitchFamily="18" charset="0"/>
                <a:cs typeface="Times New Roman" panose="02020603050405020304" pitchFamily="18" charset="0"/>
              </a:rPr>
              <a:t> или просто </a:t>
            </a:r>
            <a:r>
              <a:rPr lang="ru-RU" b="1" i="1" dirty="0">
                <a:latin typeface="Times New Roman" panose="02020603050405020304" pitchFamily="18" charset="0"/>
                <a:cs typeface="Times New Roman" panose="02020603050405020304" pitchFamily="18" charset="0"/>
              </a:rPr>
              <a:t>прибор (устройство, канал, линия)</a:t>
            </a:r>
            <a:r>
              <a:rPr lang="ru-RU" dirty="0">
                <a:latin typeface="Times New Roman" panose="02020603050405020304" pitchFamily="18" charset="0"/>
                <a:cs typeface="Times New Roman" panose="02020603050405020304" pitchFamily="18" charset="0"/>
              </a:rPr>
              <a:t> – элемент СМО, функцией которого является обслуживание заявок. </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каждый момент времени в приборе на обслуживании может находиться только одна заявка. </a:t>
            </a:r>
          </a:p>
          <a:p>
            <a:pPr indent="355600" algn="just"/>
            <a:endParaRPr lang="ru-RU" b="1" i="1" dirty="0" smtClean="0">
              <a:latin typeface="Times New Roman" panose="02020603050405020304" pitchFamily="18" charset="0"/>
              <a:cs typeface="Times New Roman" panose="02020603050405020304" pitchFamily="18" charset="0"/>
            </a:endParaRPr>
          </a:p>
          <a:p>
            <a:pPr indent="355600" algn="just"/>
            <a:r>
              <a:rPr lang="ru-RU" b="1" i="1" dirty="0" smtClean="0">
                <a:latin typeface="Times New Roman" panose="02020603050405020304" pitchFamily="18" charset="0"/>
                <a:cs typeface="Times New Roman" panose="02020603050405020304" pitchFamily="18" charset="0"/>
              </a:rPr>
              <a:t>Обслуживание</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задержка заявки на некоторое время в </a:t>
            </a:r>
            <a:r>
              <a:rPr lang="ru-RU" dirty="0" smtClean="0">
                <a:latin typeface="Times New Roman" panose="02020603050405020304" pitchFamily="18" charset="0"/>
                <a:cs typeface="Times New Roman" panose="02020603050405020304" pitchFamily="18" charset="0"/>
              </a:rPr>
              <a:t>обслуживающем </a:t>
            </a:r>
            <a:r>
              <a:rPr lang="ru-RU" dirty="0">
                <a:latin typeface="Times New Roman" panose="02020603050405020304" pitchFamily="18" charset="0"/>
                <a:cs typeface="Times New Roman" panose="02020603050405020304" pitchFamily="18" charset="0"/>
              </a:rPr>
              <a:t>приборе. </a:t>
            </a:r>
          </a:p>
          <a:p>
            <a:pPr indent="355600" algn="just"/>
            <a:endParaRPr lang="ru-RU" b="1" i="1" dirty="0" smtClean="0">
              <a:latin typeface="Times New Roman" panose="02020603050405020304" pitchFamily="18" charset="0"/>
              <a:cs typeface="Times New Roman" panose="02020603050405020304" pitchFamily="18" charset="0"/>
            </a:endParaRPr>
          </a:p>
          <a:p>
            <a:pPr indent="355600" algn="just"/>
            <a:r>
              <a:rPr lang="ru-RU" b="1" i="1" dirty="0" smtClean="0">
                <a:latin typeface="Times New Roman" panose="02020603050405020304" pitchFamily="18" charset="0"/>
                <a:cs typeface="Times New Roman" panose="02020603050405020304" pitchFamily="18" charset="0"/>
              </a:rPr>
              <a:t>Длительность </a:t>
            </a:r>
            <a:r>
              <a:rPr lang="ru-RU" b="1" i="1" dirty="0">
                <a:latin typeface="Times New Roman" panose="02020603050405020304" pitchFamily="18" charset="0"/>
                <a:cs typeface="Times New Roman" panose="02020603050405020304" pitchFamily="18" charset="0"/>
              </a:rPr>
              <a:t>обслуживания</a:t>
            </a:r>
            <a:r>
              <a:rPr lang="ru-RU" dirty="0">
                <a:latin typeface="Times New Roman" panose="02020603050405020304" pitchFamily="18" charset="0"/>
                <a:cs typeface="Times New Roman" panose="02020603050405020304" pitchFamily="18" charset="0"/>
              </a:rPr>
              <a:t> – время задержки (обслуживания) заявки в приборе</a:t>
            </a:r>
            <a:r>
              <a:rPr lang="ru-RU" dirty="0" smtClean="0">
                <a:latin typeface="Times New Roman" panose="02020603050405020304" pitchFamily="18" charset="0"/>
                <a:cs typeface="Times New Roman" panose="02020603050405020304" pitchFamily="18" charset="0"/>
              </a:rPr>
              <a:t>.</a:t>
            </a:r>
          </a:p>
          <a:p>
            <a:pPr indent="355600" algn="just"/>
            <a:endParaRPr lang="ru-RU" b="1" i="1" dirty="0" smtClean="0">
              <a:latin typeface="Times New Roman" panose="02020603050405020304" pitchFamily="18" charset="0"/>
              <a:cs typeface="Times New Roman" panose="02020603050405020304" pitchFamily="18" charset="0"/>
            </a:endParaRPr>
          </a:p>
          <a:p>
            <a:pPr indent="355600" algn="just"/>
            <a:r>
              <a:rPr lang="ru-RU" b="1" i="1" dirty="0" smtClean="0">
                <a:latin typeface="Times New Roman" panose="02020603050405020304" pitchFamily="18" charset="0"/>
                <a:cs typeface="Times New Roman" panose="02020603050405020304" pitchFamily="18" charset="0"/>
              </a:rPr>
              <a:t>Накопитель</a:t>
            </a:r>
            <a:r>
              <a:rPr lang="ru-RU" dirty="0" smtClean="0">
                <a:latin typeface="Times New Roman" panose="02020603050405020304" pitchFamily="18" charset="0"/>
                <a:cs typeface="Times New Roman" panose="02020603050405020304" pitchFamily="18" charset="0"/>
              </a:rPr>
              <a:t> </a:t>
            </a:r>
            <a:r>
              <a:rPr lang="ru-RU" b="1" i="1" dirty="0">
                <a:latin typeface="Times New Roman" panose="02020603050405020304" pitchFamily="18" charset="0"/>
                <a:cs typeface="Times New Roman" panose="02020603050405020304" pitchFamily="18" charset="0"/>
              </a:rPr>
              <a:t>(буфер)</a:t>
            </a:r>
            <a:r>
              <a:rPr lang="ru-RU" dirty="0">
                <a:latin typeface="Times New Roman" panose="02020603050405020304" pitchFamily="18" charset="0"/>
                <a:cs typeface="Times New Roman" panose="02020603050405020304" pitchFamily="18" charset="0"/>
              </a:rPr>
              <a:t> – совокупность мест для ожидания заявок перед обслуживающим прибором. Количество мест для ожидания определяет </a:t>
            </a:r>
            <a:r>
              <a:rPr lang="ru-RU" b="1" i="1" dirty="0">
                <a:latin typeface="Times New Roman" panose="02020603050405020304" pitchFamily="18" charset="0"/>
                <a:cs typeface="Times New Roman" panose="02020603050405020304" pitchFamily="18" charset="0"/>
              </a:rPr>
              <a:t>ёмкость накопителя</a:t>
            </a:r>
            <a:r>
              <a:rPr lang="ru-RU" dirty="0">
                <a:latin typeface="Times New Roman" panose="02020603050405020304" pitchFamily="18" charset="0"/>
                <a:cs typeface="Times New Roman" panose="02020603050405020304" pitchFamily="18" charset="0"/>
              </a:rPr>
              <a:t>. </a:t>
            </a:r>
          </a:p>
        </p:txBody>
      </p:sp>
      <p:sp>
        <p:nvSpPr>
          <p:cNvPr id="3" name="Прямоугольник 2"/>
          <p:cNvSpPr/>
          <p:nvPr/>
        </p:nvSpPr>
        <p:spPr>
          <a:xfrm>
            <a:off x="1979712" y="35332"/>
            <a:ext cx="5402441" cy="523220"/>
          </a:xfrm>
          <a:prstGeom prst="rect">
            <a:avLst/>
          </a:prstGeom>
        </p:spPr>
        <p:txBody>
          <a:bodyPr wrap="none">
            <a:spAutoFit/>
          </a:bodyPr>
          <a:lstStyle/>
          <a:p>
            <a:r>
              <a:rPr lang="ru-RU" sz="2800" dirty="0">
                <a:effectLst>
                  <a:outerShdw blurRad="38100" dist="38100" dir="2700000" algn="tl">
                    <a:srgbClr val="000000">
                      <a:alpha val="43137"/>
                    </a:srgbClr>
                  </a:outerShdw>
                </a:effectLst>
              </a:rPr>
              <a:t>Система массового обслуживания</a:t>
            </a:r>
          </a:p>
        </p:txBody>
      </p:sp>
    </p:spTree>
    <p:extLst>
      <p:ext uri="{BB962C8B-B14F-4D97-AF65-F5344CB8AC3E}">
        <p14:creationId xmlns:p14="http://schemas.microsoft.com/office/powerpoint/2010/main" val="114471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88640"/>
            <a:ext cx="8928992" cy="5940088"/>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Заявка</a:t>
            </a:r>
            <a:r>
              <a:rPr lang="ru-RU" sz="2000" dirty="0">
                <a:latin typeface="Times New Roman" panose="02020603050405020304" pitchFamily="18" charset="0"/>
                <a:cs typeface="Times New Roman" panose="02020603050405020304" pitchFamily="18" charset="0"/>
              </a:rPr>
              <a:t>, поступившая на вход СМО, может находиться в двух состояниях:   </a:t>
            </a:r>
            <a:endParaRPr lang="ru-RU" sz="20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sz="2000"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состоянии </a:t>
            </a:r>
            <a:r>
              <a:rPr lang="ru-RU" sz="2000" i="1" dirty="0">
                <a:latin typeface="Times New Roman" panose="02020603050405020304" pitchFamily="18" charset="0"/>
                <a:cs typeface="Times New Roman" panose="02020603050405020304" pitchFamily="18" charset="0"/>
              </a:rPr>
              <a:t>обслуживания</a:t>
            </a:r>
            <a:r>
              <a:rPr lang="ru-RU" sz="2000" dirty="0">
                <a:latin typeface="Times New Roman" panose="02020603050405020304" pitchFamily="18" charset="0"/>
                <a:cs typeface="Times New Roman" panose="02020603050405020304" pitchFamily="18" charset="0"/>
              </a:rPr>
              <a:t> (в приборе);   </a:t>
            </a:r>
            <a:endParaRPr lang="ru-RU" sz="2000" dirty="0" smtClean="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состоянии </a:t>
            </a:r>
            <a:r>
              <a:rPr lang="ru-RU" sz="2000" i="1" dirty="0">
                <a:latin typeface="Times New Roman" panose="02020603050405020304" pitchFamily="18" charset="0"/>
                <a:cs typeface="Times New Roman" panose="02020603050405020304" pitchFamily="18" charset="0"/>
              </a:rPr>
              <a:t>ожидания</a:t>
            </a:r>
            <a:r>
              <a:rPr lang="ru-RU" sz="2000" dirty="0">
                <a:latin typeface="Times New Roman" panose="02020603050405020304" pitchFamily="18" charset="0"/>
                <a:cs typeface="Times New Roman" panose="02020603050405020304" pitchFamily="18" charset="0"/>
              </a:rPr>
              <a:t> (в накопителе), если все приборы заняты обслуживанием других заявок. </a:t>
            </a:r>
            <a:endParaRPr lang="ru-RU"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Заявки, находящиеся в накопителе и ожидающие обслуживания, образуют </a:t>
            </a:r>
            <a:r>
              <a:rPr lang="ru-RU" sz="2000" b="1" i="1" dirty="0">
                <a:latin typeface="Times New Roman" panose="02020603050405020304" pitchFamily="18" charset="0"/>
                <a:cs typeface="Times New Roman" panose="02020603050405020304" pitchFamily="18" charset="0"/>
              </a:rPr>
              <a:t>очередь</a:t>
            </a:r>
            <a:r>
              <a:rPr lang="ru-RU" sz="2000" dirty="0">
                <a:latin typeface="Times New Roman" panose="02020603050405020304" pitchFamily="18" charset="0"/>
                <a:cs typeface="Times New Roman" panose="02020603050405020304" pitchFamily="18" charset="0"/>
              </a:rPr>
              <a:t> заявок. Количество заявок, ожидающих обслуживания в накопителе, определяет </a:t>
            </a:r>
            <a:r>
              <a:rPr lang="ru-RU" sz="2000" b="1" i="1" dirty="0">
                <a:latin typeface="Times New Roman" panose="02020603050405020304" pitchFamily="18" charset="0"/>
                <a:cs typeface="Times New Roman" panose="02020603050405020304" pitchFamily="18" charset="0"/>
              </a:rPr>
              <a:t>длину очереди</a:t>
            </a:r>
            <a:r>
              <a:rPr lang="ru-RU"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b="1" i="1" dirty="0">
                <a:latin typeface="Times New Roman" panose="02020603050405020304" pitchFamily="18" charset="0"/>
                <a:cs typeface="Times New Roman" panose="02020603050405020304" pitchFamily="18" charset="0"/>
              </a:rPr>
              <a:t>Дисциплина буферизации </a:t>
            </a:r>
            <a:r>
              <a:rPr lang="ru-RU" sz="2000" dirty="0">
                <a:latin typeface="Times New Roman" panose="02020603050405020304" pitchFamily="18" charset="0"/>
                <a:cs typeface="Times New Roman" panose="02020603050405020304" pitchFamily="18" charset="0"/>
              </a:rPr>
              <a:t>– правило занесения поступающих заявок в накопитель (буфер). </a:t>
            </a:r>
            <a:endParaRPr lang="en-US"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b="1" i="1" dirty="0">
                <a:latin typeface="Times New Roman" panose="02020603050405020304" pitchFamily="18" charset="0"/>
                <a:cs typeface="Times New Roman" panose="02020603050405020304" pitchFamily="18" charset="0"/>
              </a:rPr>
              <a:t>Дисциплина обслуживания</a:t>
            </a:r>
            <a:r>
              <a:rPr lang="ru-RU" sz="2000" dirty="0">
                <a:latin typeface="Times New Roman" panose="02020603050405020304" pitchFamily="18" charset="0"/>
                <a:cs typeface="Times New Roman" panose="02020603050405020304" pitchFamily="18" charset="0"/>
              </a:rPr>
              <a:t> – правило выбора заявок из очереди для обслуживания в приборе. </a:t>
            </a:r>
          </a:p>
          <a:p>
            <a:pPr indent="355600" algn="just"/>
            <a:endParaRPr lang="ru-RU" sz="2000" b="1" dirty="0" smtClean="0">
              <a:latin typeface="Times New Roman" panose="02020603050405020304" pitchFamily="18" charset="0"/>
              <a:cs typeface="Times New Roman" panose="02020603050405020304" pitchFamily="18" charset="0"/>
            </a:endParaRPr>
          </a:p>
          <a:p>
            <a:pPr indent="355600" algn="just"/>
            <a:r>
              <a:rPr lang="ru-RU" sz="2000" b="1" i="1" dirty="0" smtClean="0">
                <a:latin typeface="Times New Roman" panose="02020603050405020304" pitchFamily="18" charset="0"/>
                <a:cs typeface="Times New Roman" panose="02020603050405020304" pitchFamily="18" charset="0"/>
              </a:rPr>
              <a:t>Приоритет</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преимущественное право на занесение (в накопитель) или выбор из очереди (для обслуживания в приборе) заявок одного класса по отношению к заявкам других классов. </a:t>
            </a:r>
          </a:p>
        </p:txBody>
      </p:sp>
    </p:spTree>
    <p:extLst>
      <p:ext uri="{BB962C8B-B14F-4D97-AF65-F5344CB8AC3E}">
        <p14:creationId xmlns:p14="http://schemas.microsoft.com/office/powerpoint/2010/main" val="229885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 t="4090" r="1878"/>
          <a:stretch/>
        </p:blipFill>
        <p:spPr bwMode="auto">
          <a:xfrm>
            <a:off x="467544" y="836712"/>
            <a:ext cx="7974979" cy="369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07704" y="4973106"/>
            <a:ext cx="6270306" cy="461665"/>
          </a:xfrm>
          <a:prstGeom prst="rect">
            <a:avLst/>
          </a:prstGeom>
          <a:noFill/>
        </p:spPr>
        <p:txBody>
          <a:bodyPr wrap="none" rtlCol="0">
            <a:spAutoFit/>
          </a:bodyPr>
          <a:lstStyle/>
          <a:p>
            <a:r>
              <a:rPr lang="ru-RU" sz="2400" b="1" i="1" dirty="0" smtClean="0"/>
              <a:t>Рисунок 2. </a:t>
            </a:r>
            <a:r>
              <a:rPr lang="ru-RU" sz="2400" i="1" dirty="0" smtClean="0"/>
              <a:t>Система массового обслуживания</a:t>
            </a:r>
            <a:endParaRPr lang="ru-RU" sz="2400" i="1" dirty="0"/>
          </a:p>
        </p:txBody>
      </p:sp>
    </p:spTree>
    <p:extLst>
      <p:ext uri="{BB962C8B-B14F-4D97-AF65-F5344CB8AC3E}">
        <p14:creationId xmlns:p14="http://schemas.microsoft.com/office/powerpoint/2010/main" val="59939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628800"/>
            <a:ext cx="8928992" cy="4801314"/>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Существует большое многообразие СМО, различающихся </a:t>
            </a:r>
            <a:r>
              <a:rPr lang="ru-RU" dirty="0" smtClean="0">
                <a:latin typeface="Times New Roman" panose="02020603050405020304" pitchFamily="18" charset="0"/>
                <a:cs typeface="Times New Roman" panose="02020603050405020304" pitchFamily="18" charset="0"/>
              </a:rPr>
              <a:t>структурной </a:t>
            </a:r>
            <a:r>
              <a:rPr lang="ru-RU" dirty="0">
                <a:latin typeface="Times New Roman" panose="02020603050405020304" pitchFamily="18" charset="0"/>
                <a:cs typeface="Times New Roman" panose="02020603050405020304" pitchFamily="18" charset="0"/>
              </a:rPr>
              <a:t>и функциональной организацией. В то же время, разработка </a:t>
            </a:r>
            <a:r>
              <a:rPr lang="ru-RU" dirty="0" smtClean="0">
                <a:latin typeface="Times New Roman" panose="02020603050405020304" pitchFamily="18" charset="0"/>
                <a:cs typeface="Times New Roman" panose="02020603050405020304" pitchFamily="18" charset="0"/>
              </a:rPr>
              <a:t>аналитических </a:t>
            </a:r>
            <a:r>
              <a:rPr lang="ru-RU" dirty="0">
                <a:latin typeface="Times New Roman" panose="02020603050405020304" pitchFamily="18" charset="0"/>
                <a:cs typeface="Times New Roman" panose="02020603050405020304" pitchFamily="18" charset="0"/>
              </a:rPr>
              <a:t>методов расчета характеристик функционирования СМО во многих случаях предполагает наличие ряда предположений, ограничивающих множество исследуемых СМО.  </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b="1" dirty="0" smtClean="0">
                <a:latin typeface="Times New Roman" panose="02020603050405020304" pitchFamily="18" charset="0"/>
                <a:cs typeface="Times New Roman" panose="02020603050405020304" pitchFamily="18" charset="0"/>
              </a:rPr>
              <a:t>Предположения</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заявка, поступившая в систему, </a:t>
            </a:r>
            <a:r>
              <a:rPr lang="ru-RU" i="1" dirty="0" smtClean="0">
                <a:latin typeface="Times New Roman" panose="02020603050405020304" pitchFamily="18" charset="0"/>
                <a:cs typeface="Times New Roman" panose="02020603050405020304" pitchFamily="18" charset="0"/>
              </a:rPr>
              <a:t>мгновенно</a:t>
            </a:r>
            <a:r>
              <a:rPr lang="ru-RU" dirty="0" smtClean="0">
                <a:latin typeface="Times New Roman" panose="02020603050405020304" pitchFamily="18" charset="0"/>
                <a:cs typeface="Times New Roman" panose="02020603050405020304" pitchFamily="18" charset="0"/>
              </a:rPr>
              <a:t> попадает на обслуживание, если прибор свободен; </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приборе на обслуживании в каждый момент времени может находиться только </a:t>
            </a:r>
            <a:r>
              <a:rPr lang="ru-RU" i="1" dirty="0">
                <a:latin typeface="Times New Roman" panose="02020603050405020304" pitchFamily="18" charset="0"/>
                <a:cs typeface="Times New Roman" panose="02020603050405020304" pitchFamily="18" charset="0"/>
              </a:rPr>
              <a:t>одна</a:t>
            </a:r>
            <a:r>
              <a:rPr lang="ru-RU" dirty="0">
                <a:latin typeface="Times New Roman" panose="02020603050405020304" pitchFamily="18" charset="0"/>
                <a:cs typeface="Times New Roman" panose="02020603050405020304" pitchFamily="18" charset="0"/>
              </a:rPr>
              <a:t> заявка; </a:t>
            </a:r>
            <a:endParaRPr lang="ru-RU"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после </a:t>
            </a:r>
            <a:r>
              <a:rPr lang="ru-RU" dirty="0">
                <a:latin typeface="Times New Roman" panose="02020603050405020304" pitchFamily="18" charset="0"/>
                <a:cs typeface="Times New Roman" panose="02020603050405020304" pitchFamily="18" charset="0"/>
              </a:rPr>
              <a:t>завершения обслуживания какой-либо заявки в приборе очередная заявка выбирается на обслуживание из очереди мгновенно, то есть, другими словами, прибор </a:t>
            </a:r>
            <a:r>
              <a:rPr lang="ru-RU" i="1" dirty="0">
                <a:latin typeface="Times New Roman" panose="02020603050405020304" pitchFamily="18" charset="0"/>
                <a:cs typeface="Times New Roman" panose="02020603050405020304" pitchFamily="18" charset="0"/>
              </a:rPr>
              <a:t>не простаивает</a:t>
            </a:r>
            <a:r>
              <a:rPr lang="ru-RU" dirty="0">
                <a:latin typeface="Times New Roman" panose="02020603050405020304" pitchFamily="18" charset="0"/>
                <a:cs typeface="Times New Roman" panose="02020603050405020304" pitchFamily="18" charset="0"/>
              </a:rPr>
              <a:t>, если в очереди есть хотя бы одна заявка; </a:t>
            </a:r>
            <a:endParaRPr lang="ru-RU"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поступление </a:t>
            </a:r>
            <a:r>
              <a:rPr lang="ru-RU" dirty="0">
                <a:latin typeface="Times New Roman" panose="02020603050405020304" pitchFamily="18" charset="0"/>
                <a:cs typeface="Times New Roman" panose="02020603050405020304" pitchFamily="18" charset="0"/>
              </a:rPr>
              <a:t>заявок в СМО и длительности их обслуживания не зависят от того, сколько заявок уже находится в системе, или от каких-либо других факторов</a:t>
            </a:r>
            <a:r>
              <a:rPr lang="ru-RU"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длительность обслуживания заявок не зависит от скорости (интенсивности) поступления заявок в систему. </a:t>
            </a:r>
          </a:p>
        </p:txBody>
      </p:sp>
      <p:sp>
        <p:nvSpPr>
          <p:cNvPr id="3" name="Прямоугольник 2"/>
          <p:cNvSpPr/>
          <p:nvPr/>
        </p:nvSpPr>
        <p:spPr>
          <a:xfrm>
            <a:off x="252782" y="44624"/>
            <a:ext cx="8711705" cy="1477328"/>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СМО </a:t>
            </a:r>
            <a:r>
              <a:rPr lang="ru-RU" dirty="0">
                <a:latin typeface="Times New Roman" panose="02020603050405020304" pitchFamily="18" charset="0"/>
                <a:cs typeface="Times New Roman" panose="02020603050405020304" pitchFamily="18" charset="0"/>
              </a:rPr>
              <a:t>включает в себя: </a:t>
            </a:r>
            <a:endParaRPr lang="ru-RU"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marL="1257300" lvl="2" indent="-342900" algn="just">
              <a:buFont typeface="+mj-lt"/>
              <a:buAutoNum type="arabicPeriod"/>
            </a:pPr>
            <a:r>
              <a:rPr lang="ru-RU" b="1" i="1" dirty="0" smtClean="0">
                <a:latin typeface="Times New Roman" panose="02020603050405020304" pitchFamily="18" charset="0"/>
                <a:cs typeface="Times New Roman" panose="02020603050405020304" pitchFamily="18" charset="0"/>
              </a:rPr>
              <a:t>заявки</a:t>
            </a:r>
            <a:r>
              <a:rPr lang="ru-RU" dirty="0">
                <a:latin typeface="Times New Roman" panose="02020603050405020304" pitchFamily="18" charset="0"/>
                <a:cs typeface="Times New Roman" panose="02020603050405020304" pitchFamily="18" charset="0"/>
              </a:rPr>
              <a:t>, проходящие через систему и образующие </a:t>
            </a:r>
            <a:r>
              <a:rPr lang="ru-RU" i="1" dirty="0">
                <a:latin typeface="Times New Roman" panose="02020603050405020304" pitchFamily="18" charset="0"/>
                <a:cs typeface="Times New Roman" panose="02020603050405020304" pitchFamily="18" charset="0"/>
              </a:rPr>
              <a:t>потоки заявок</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1257300" lvl="2" indent="-342900" algn="just">
              <a:buFont typeface="+mj-lt"/>
              <a:buAutoNum type="arabicPeriod"/>
            </a:pPr>
            <a:r>
              <a:rPr lang="ru-RU" b="1" dirty="0" smtClean="0">
                <a:latin typeface="Times New Roman" panose="02020603050405020304" pitchFamily="18" charset="0"/>
                <a:cs typeface="Times New Roman" panose="02020603050405020304" pitchFamily="18" charset="0"/>
              </a:rPr>
              <a:t>очереди заявок</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образующиеся в накопителях;  </a:t>
            </a:r>
            <a:endParaRPr lang="ru-RU" dirty="0" smtClean="0">
              <a:latin typeface="Times New Roman" panose="02020603050405020304" pitchFamily="18" charset="0"/>
              <a:cs typeface="Times New Roman" panose="02020603050405020304" pitchFamily="18" charset="0"/>
            </a:endParaRPr>
          </a:p>
          <a:p>
            <a:pPr marL="1257300" lvl="2" indent="-342900" algn="just">
              <a:buFont typeface="+mj-lt"/>
              <a:buAutoNum type="arabicPeriod"/>
            </a:pPr>
            <a:r>
              <a:rPr lang="ru-RU" dirty="0" smtClean="0">
                <a:latin typeface="Times New Roman" panose="02020603050405020304" pitchFamily="18" charset="0"/>
                <a:cs typeface="Times New Roman" panose="02020603050405020304" pitchFamily="18" charset="0"/>
              </a:rPr>
              <a:t>обслуживающие</a:t>
            </a:r>
            <a:r>
              <a:rPr lang="ru-RU" b="1" i="1" dirty="0" smtClean="0">
                <a:latin typeface="Times New Roman" panose="02020603050405020304" pitchFamily="18" charset="0"/>
                <a:cs typeface="Times New Roman" panose="02020603050405020304" pitchFamily="18" charset="0"/>
              </a:rPr>
              <a:t> </a:t>
            </a:r>
            <a:r>
              <a:rPr lang="ru-RU" b="1" i="1" dirty="0">
                <a:latin typeface="Times New Roman" panose="02020603050405020304" pitchFamily="18" charset="0"/>
                <a:cs typeface="Times New Roman" panose="02020603050405020304" pitchFamily="18" charset="0"/>
              </a:rPr>
              <a:t>приборы</a:t>
            </a:r>
            <a:r>
              <a:rPr lang="ru-R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21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1327" y="764704"/>
            <a:ext cx="8856984" cy="5940088"/>
          </a:xfrm>
          <a:prstGeom prst="rect">
            <a:avLst/>
          </a:prstGeom>
        </p:spPr>
        <p:txBody>
          <a:bodyPr wrap="square">
            <a:spAutoFit/>
          </a:bodyPr>
          <a:lstStyle/>
          <a:p>
            <a:pPr indent="355600" algn="just"/>
            <a:r>
              <a:rPr lang="ru-RU" sz="2000" b="1" i="1" dirty="0" smtClean="0">
                <a:latin typeface="Times New Roman" panose="02020603050405020304" pitchFamily="18" charset="0"/>
                <a:cs typeface="Times New Roman" panose="02020603050405020304" pitchFamily="18" charset="0"/>
              </a:rPr>
              <a:t>Сеть </a:t>
            </a:r>
            <a:r>
              <a:rPr lang="ru-RU" sz="2000" b="1" i="1" dirty="0">
                <a:latin typeface="Times New Roman" panose="02020603050405020304" pitchFamily="18" charset="0"/>
                <a:cs typeface="Times New Roman" panose="02020603050405020304" pitchFamily="18" charset="0"/>
              </a:rPr>
              <a:t>массового обслуживания (</a:t>
            </a:r>
            <a:r>
              <a:rPr lang="ru-RU" sz="2000" b="1" i="1" dirty="0" err="1">
                <a:latin typeface="Times New Roman" panose="02020603050405020304" pitchFamily="18" charset="0"/>
                <a:cs typeface="Times New Roman" panose="02020603050405020304" pitchFamily="18" charset="0"/>
              </a:rPr>
              <a:t>СеМО</a:t>
            </a:r>
            <a:r>
              <a:rPr lang="ru-RU" sz="2000" b="1" i="1"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 совокупность взаимосвязанных СМО, в среде которых циркулируют </a:t>
            </a:r>
            <a:r>
              <a:rPr lang="ru-RU" sz="2000" dirty="0" smtClean="0">
                <a:latin typeface="Times New Roman" panose="02020603050405020304" pitchFamily="18" charset="0"/>
                <a:cs typeface="Times New Roman" panose="02020603050405020304" pitchFamily="18" charset="0"/>
              </a:rPr>
              <a:t>заявки.</a:t>
            </a:r>
          </a:p>
          <a:p>
            <a:pPr indent="355600" algn="just"/>
            <a:r>
              <a:rPr lang="ru-RU" sz="2000" dirty="0" smtClean="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Основными элементами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являются узлы (У) и источники заявок (И</a:t>
            </a:r>
            <a:r>
              <a:rPr lang="ru-RU" sz="2000" dirty="0" smtClean="0">
                <a:latin typeface="Times New Roman" panose="02020603050405020304" pitchFamily="18" charset="0"/>
                <a:cs typeface="Times New Roman" panose="02020603050405020304" pitchFamily="18" charset="0"/>
              </a:rPr>
              <a:t>).</a:t>
            </a: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b="1" i="1" dirty="0">
                <a:latin typeface="Times New Roman" panose="02020603050405020304" pitchFamily="18" charset="0"/>
                <a:cs typeface="Times New Roman" panose="02020603050405020304" pitchFamily="18" charset="0"/>
              </a:rPr>
              <a:t>Узел</a:t>
            </a:r>
            <a:r>
              <a:rPr lang="ru-RU" sz="2000" dirty="0">
                <a:latin typeface="Times New Roman" panose="02020603050405020304" pitchFamily="18" charset="0"/>
                <a:cs typeface="Times New Roman" panose="02020603050405020304" pitchFamily="18" charset="0"/>
              </a:rPr>
              <a:t> сети представляет собой систему массового обслуживания. </a:t>
            </a:r>
            <a:endParaRPr lang="ru-RU"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b="1" i="1" dirty="0">
                <a:latin typeface="Times New Roman" panose="02020603050405020304" pitchFamily="18" charset="0"/>
                <a:cs typeface="Times New Roman" panose="02020603050405020304" pitchFamily="18" charset="0"/>
              </a:rPr>
              <a:t>Источник</a:t>
            </a:r>
            <a:r>
              <a:rPr lang="ru-RU" sz="2000" dirty="0">
                <a:latin typeface="Times New Roman" panose="02020603050405020304" pitchFamily="18" charset="0"/>
                <a:cs typeface="Times New Roman" panose="02020603050405020304" pitchFamily="18" charset="0"/>
              </a:rPr>
              <a:t> – генератор заявок, поступающих в сеть и требующих определенных этапов обслуживания в узлах сети. </a:t>
            </a:r>
            <a:endParaRPr lang="ru-RU"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Для упрощенного изображения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используется граф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a:t>
            </a:r>
            <a:endParaRPr lang="ru-RU"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b="1" i="1" dirty="0">
                <a:latin typeface="Times New Roman" panose="02020603050405020304" pitchFamily="18" charset="0"/>
                <a:cs typeface="Times New Roman" panose="02020603050405020304" pitchFamily="18" charset="0"/>
              </a:rPr>
              <a:t>Граф </a:t>
            </a:r>
            <a:r>
              <a:rPr lang="ru-RU" sz="2000" b="1" i="1" dirty="0" err="1">
                <a:latin typeface="Times New Roman" panose="02020603050405020304" pitchFamily="18" charset="0"/>
                <a:cs typeface="Times New Roman" panose="02020603050405020304" pitchFamily="18" charset="0"/>
              </a:rPr>
              <a:t>СеМО</a:t>
            </a:r>
            <a:r>
              <a:rPr lang="ru-RU" sz="2000" b="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ориентированный граф, вершины которого соответствуют узлам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а дуги отображают переходы заявок между </a:t>
            </a:r>
            <a:r>
              <a:rPr lang="ru-RU" sz="2000" dirty="0" smtClean="0">
                <a:latin typeface="Times New Roman" panose="02020603050405020304" pitchFamily="18" charset="0"/>
                <a:cs typeface="Times New Roman" panose="02020603050405020304" pitchFamily="18" charset="0"/>
              </a:rPr>
              <a:t>узлами. </a:t>
            </a:r>
            <a:endParaRPr lang="ru-RU" sz="2000" dirty="0">
              <a:latin typeface="Times New Roman" panose="02020603050405020304" pitchFamily="18" charset="0"/>
              <a:cs typeface="Times New Roman" panose="02020603050405020304" pitchFamily="18" charset="0"/>
            </a:endParaRPr>
          </a:p>
          <a:p>
            <a:pPr indent="355600" algn="just"/>
            <a:endParaRPr lang="ru-RU"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Переходы </a:t>
            </a:r>
            <a:r>
              <a:rPr lang="ru-RU" sz="2000" dirty="0">
                <a:latin typeface="Times New Roman" panose="02020603050405020304" pitchFamily="18" charset="0"/>
                <a:cs typeface="Times New Roman" panose="02020603050405020304" pitchFamily="18" charset="0"/>
              </a:rPr>
              <a:t>заявок между узлами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в общем случае, могут быть заданы в виде вероятностей передач. </a:t>
            </a:r>
          </a:p>
          <a:p>
            <a:pPr indent="355600" algn="just"/>
            <a:endParaRPr lang="ru-RU"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Путь </a:t>
            </a:r>
            <a:r>
              <a:rPr lang="ru-RU" sz="2000" dirty="0">
                <a:latin typeface="Times New Roman" panose="02020603050405020304" pitchFamily="18" charset="0"/>
                <a:cs typeface="Times New Roman" panose="02020603050405020304" pitchFamily="18" charset="0"/>
              </a:rPr>
              <a:t>движения заявок в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называется </a:t>
            </a:r>
            <a:r>
              <a:rPr lang="ru-RU" sz="2000" b="1" i="1" dirty="0">
                <a:latin typeface="Times New Roman" panose="02020603050405020304" pitchFamily="18" charset="0"/>
                <a:cs typeface="Times New Roman" panose="02020603050405020304" pitchFamily="18" charset="0"/>
              </a:rPr>
              <a:t>маршрутом</a:t>
            </a:r>
            <a:r>
              <a:rPr lang="ru-RU" sz="2000" dirty="0">
                <a:latin typeface="Times New Roman" panose="02020603050405020304" pitchFamily="18" charset="0"/>
                <a:cs typeface="Times New Roman" panose="02020603050405020304" pitchFamily="18" charset="0"/>
              </a:rPr>
              <a:t>. </a:t>
            </a:r>
          </a:p>
        </p:txBody>
      </p:sp>
      <p:sp>
        <p:nvSpPr>
          <p:cNvPr id="3" name="Прямоугольник 2"/>
          <p:cNvSpPr/>
          <p:nvPr/>
        </p:nvSpPr>
        <p:spPr>
          <a:xfrm>
            <a:off x="2202429" y="44624"/>
            <a:ext cx="5621411" cy="584775"/>
          </a:xfrm>
          <a:prstGeom prst="rect">
            <a:avLst/>
          </a:prstGeom>
        </p:spPr>
        <p:txBody>
          <a:bodyPr wrap="none">
            <a:spAutoFit/>
          </a:bodyPr>
          <a:lstStyle/>
          <a:p>
            <a:r>
              <a:rPr lang="ru-RU" sz="3200" b="1" dirty="0">
                <a:effectLst>
                  <a:outerShdw blurRad="38100" dist="38100" dir="2700000" algn="tl">
                    <a:srgbClr val="000000">
                      <a:alpha val="43137"/>
                    </a:srgbClr>
                  </a:outerShdw>
                </a:effectLst>
              </a:rPr>
              <a:t>Сеть массового обслуживания</a:t>
            </a:r>
          </a:p>
        </p:txBody>
      </p:sp>
    </p:spTree>
    <p:extLst>
      <p:ext uri="{BB962C8B-B14F-4D97-AF65-F5344CB8AC3E}">
        <p14:creationId xmlns:p14="http://schemas.microsoft.com/office/powerpoint/2010/main" val="1863888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07" t="2661" r="3832" b="9509"/>
          <a:stretch/>
        </p:blipFill>
        <p:spPr bwMode="auto">
          <a:xfrm>
            <a:off x="1073270" y="332656"/>
            <a:ext cx="6551619"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51720" y="4725144"/>
            <a:ext cx="5760551" cy="461665"/>
          </a:xfrm>
          <a:prstGeom prst="rect">
            <a:avLst/>
          </a:prstGeom>
          <a:noFill/>
        </p:spPr>
        <p:txBody>
          <a:bodyPr wrap="none" rtlCol="0">
            <a:spAutoFit/>
          </a:bodyPr>
          <a:lstStyle/>
          <a:p>
            <a:r>
              <a:rPr lang="ru-RU" sz="2400" b="1" i="1" dirty="0" smtClean="0"/>
              <a:t>Рисунок </a:t>
            </a:r>
            <a:r>
              <a:rPr lang="en-US" sz="2400" b="1" i="1" dirty="0" smtClean="0"/>
              <a:t>3</a:t>
            </a:r>
            <a:r>
              <a:rPr lang="ru-RU" sz="2400" b="1" i="1" dirty="0" smtClean="0"/>
              <a:t>. </a:t>
            </a:r>
            <a:r>
              <a:rPr lang="ru-RU" sz="2400" i="1" dirty="0" smtClean="0"/>
              <a:t>Сеть массового обслуживания</a:t>
            </a:r>
            <a:endParaRPr lang="ru-RU" sz="2400" i="1" dirty="0"/>
          </a:p>
        </p:txBody>
      </p:sp>
    </p:spTree>
    <p:extLst>
      <p:ext uri="{BB962C8B-B14F-4D97-AF65-F5344CB8AC3E}">
        <p14:creationId xmlns:p14="http://schemas.microsoft.com/office/powerpoint/2010/main" val="115925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83535" y="548680"/>
                <a:ext cx="9001000" cy="2862322"/>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Математическое </a:t>
                </a:r>
                <a:r>
                  <a:rPr lang="ru-RU" dirty="0">
                    <a:latin typeface="Times New Roman" panose="02020603050405020304" pitchFamily="18" charset="0"/>
                    <a:cs typeface="Times New Roman" panose="02020603050405020304" pitchFamily="18" charset="0"/>
                  </a:rPr>
                  <a:t>описание случайных величин предполагает задание закона распределения, устанавливающего соответствие между значениями случайной величины и вероятностью их появления</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a:latin typeface="Times New Roman" panose="02020603050405020304" pitchFamily="18" charset="0"/>
                    <a:cs typeface="Times New Roman" panose="02020603050405020304" pitchFamily="18" charset="0"/>
                  </a:rPr>
                  <a:t>Рассмотрим дискретную случайную величину </a:t>
                </a:r>
                <a:r>
                  <a:rPr lang="en-US" i="1" dirty="0">
                    <a:latin typeface="Times New Roman" panose="02020603050405020304" pitchFamily="18" charset="0"/>
                    <a:cs typeface="Times New Roman" panose="02020603050405020304" pitchFamily="18" charset="0"/>
                  </a:rPr>
                  <a:t>X</a:t>
                </a:r>
                <a:r>
                  <a:rPr lang="ru-RU" dirty="0">
                    <a:latin typeface="Times New Roman" panose="02020603050405020304" pitchFamily="18" charset="0"/>
                    <a:cs typeface="Times New Roman" panose="02020603050405020304" pitchFamily="18" charset="0"/>
                  </a:rPr>
                  <a:t>, принимающую значения </a:t>
                </a:r>
                <a14:m>
                  <m:oMath xmlns:m="http://schemas.openxmlformats.org/officeDocument/2006/math">
                    <m:r>
                      <a:rPr lang="en-US" i="1" dirty="0" smtClean="0">
                        <a:latin typeface="Cambria Math"/>
                        <a:cs typeface="Times New Roman" panose="02020603050405020304" pitchFamily="18" charset="0"/>
                      </a:rPr>
                      <m:t>𝑥</m:t>
                    </m:r>
                    <m:r>
                      <a:rPr lang="ru-RU" i="1" baseline="-25000" dirty="0">
                        <a:latin typeface="Cambria Math"/>
                        <a:cs typeface="Times New Roman" panose="02020603050405020304" pitchFamily="18" charset="0"/>
                      </a:rPr>
                      <m:t>1</m:t>
                    </m:r>
                    <m:r>
                      <a:rPr lang="ru-RU" i="1" dirty="0">
                        <a:latin typeface="Cambria Math"/>
                        <a:cs typeface="Times New Roman" panose="02020603050405020304" pitchFamily="18" charset="0"/>
                      </a:rPr>
                      <m:t>, </m:t>
                    </m:r>
                    <m:r>
                      <a:rPr lang="en-US" i="1" dirty="0">
                        <a:latin typeface="Cambria Math"/>
                        <a:cs typeface="Times New Roman" panose="02020603050405020304" pitchFamily="18" charset="0"/>
                      </a:rPr>
                      <m:t>𝑥</m:t>
                    </m:r>
                    <m:r>
                      <a:rPr lang="ru-RU" i="1" baseline="-25000" dirty="0">
                        <a:latin typeface="Cambria Math"/>
                        <a:cs typeface="Times New Roman" panose="02020603050405020304" pitchFamily="18" charset="0"/>
                      </a:rPr>
                      <m:t>2</m:t>
                    </m:r>
                    <m:r>
                      <a:rPr lang="ru-RU" i="1" dirty="0">
                        <a:latin typeface="Cambria Math"/>
                        <a:cs typeface="Times New Roman" panose="02020603050405020304" pitchFamily="18" charset="0"/>
                      </a:rPr>
                      <m:t> ,…, </m:t>
                    </m:r>
                    <m:r>
                      <a:rPr lang="en-US" i="1" dirty="0" err="1">
                        <a:latin typeface="Cambria Math"/>
                        <a:cs typeface="Times New Roman" panose="02020603050405020304" pitchFamily="18" charset="0"/>
                      </a:rPr>
                      <m:t>𝑥</m:t>
                    </m:r>
                    <m:r>
                      <a:rPr lang="en-US" i="1" baseline="-25000" dirty="0" err="1">
                        <a:latin typeface="Cambria Math"/>
                        <a:cs typeface="Times New Roman" panose="02020603050405020304" pitchFamily="18" charset="0"/>
                      </a:rPr>
                      <m:t>𝑛</m:t>
                    </m:r>
                    <m:r>
                      <a:rPr lang="en-US" i="1" dirty="0">
                        <a:latin typeface="Cambria Math"/>
                        <a:cs typeface="Times New Roman" panose="02020603050405020304" pitchFamily="18" charset="0"/>
                      </a:rPr>
                      <m:t> </m:t>
                    </m:r>
                  </m:oMath>
                </a14:m>
                <a:r>
                  <a:rPr lang="ru-RU" dirty="0">
                    <a:latin typeface="Times New Roman" panose="02020603050405020304" pitchFamily="18" charset="0"/>
                    <a:cs typeface="Times New Roman" panose="02020603050405020304" pitchFamily="18" charset="0"/>
                  </a:rPr>
                  <a:t>. Величина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может принять каждое из этих значений с некоторой вероятностью. Обозначим через </a:t>
                </a:r>
                <a14:m>
                  <m:oMath xmlns:m="http://schemas.openxmlformats.org/officeDocument/2006/math">
                    <m:r>
                      <a:rPr lang="en-US" i="1" dirty="0" smtClean="0">
                        <a:latin typeface="Cambria Math"/>
                        <a:cs typeface="Times New Roman" panose="02020603050405020304" pitchFamily="18" charset="0"/>
                      </a:rPr>
                      <m:t>𝑝</m:t>
                    </m:r>
                    <m:r>
                      <a:rPr lang="en-US" i="1" baseline="-25000" dirty="0">
                        <a:latin typeface="Cambria Math"/>
                        <a:cs typeface="Times New Roman" panose="02020603050405020304" pitchFamily="18" charset="0"/>
                      </a:rPr>
                      <m:t>𝑖</m:t>
                    </m:r>
                    <m:r>
                      <a:rPr lang="ru-RU" i="1" dirty="0">
                        <a:latin typeface="Cambria Math"/>
                        <a:cs typeface="Times New Roman" panose="02020603050405020304" pitchFamily="18" charset="0"/>
                      </a:rPr>
                      <m:t> (</m:t>
                    </m:r>
                    <m:r>
                      <a:rPr lang="en-US" i="1" dirty="0" err="1">
                        <a:latin typeface="Cambria Math"/>
                        <a:cs typeface="Times New Roman" panose="02020603050405020304" pitchFamily="18" charset="0"/>
                      </a:rPr>
                      <m:t>𝑖</m:t>
                    </m:r>
                    <m:r>
                      <a:rPr lang="en-US" i="1" dirty="0">
                        <a:latin typeface="Cambria Math"/>
                        <a:cs typeface="Times New Roman" panose="02020603050405020304" pitchFamily="18" charset="0"/>
                      </a:rPr>
                      <m:t> </m:t>
                    </m:r>
                    <m:r>
                      <a:rPr lang="ru-RU" i="1" dirty="0">
                        <a:latin typeface="Cambria Math"/>
                        <a:cs typeface="Times New Roman" panose="02020603050405020304" pitchFamily="18" charset="0"/>
                      </a:rPr>
                      <m:t>= 1, </m:t>
                    </m:r>
                    <m:r>
                      <a:rPr lang="en-US" i="1" dirty="0">
                        <a:latin typeface="Cambria Math"/>
                        <a:cs typeface="Times New Roman" panose="02020603050405020304" pitchFamily="18" charset="0"/>
                      </a:rPr>
                      <m:t>𝑛</m:t>
                    </m:r>
                    <m:r>
                      <a:rPr lang="ru-RU" i="1" dirty="0">
                        <a:latin typeface="Cambria Math"/>
                        <a:cs typeface="Times New Roman" panose="02020603050405020304" pitchFamily="18" charset="0"/>
                      </a:rPr>
                      <m:t>) </m:t>
                    </m:r>
                  </m:oMath>
                </a14:m>
                <a:r>
                  <a:rPr lang="ru-RU" dirty="0">
                    <a:latin typeface="Times New Roman" panose="02020603050405020304" pitchFamily="18" charset="0"/>
                    <a:cs typeface="Times New Roman" panose="02020603050405020304" pitchFamily="18" charset="0"/>
                  </a:rPr>
                  <a:t>вероятность того, что случайная величина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примет значение </a:t>
                </a:r>
                <a14:m>
                  <m:oMath xmlns:m="http://schemas.openxmlformats.org/officeDocument/2006/math">
                    <m:r>
                      <a:rPr lang="en-US" i="1" dirty="0" smtClean="0">
                        <a:latin typeface="Cambria Math"/>
                        <a:cs typeface="Times New Roman" panose="02020603050405020304" pitchFamily="18" charset="0"/>
                      </a:rPr>
                      <m:t>𝑥</m:t>
                    </m:r>
                    <m:r>
                      <a:rPr lang="en-US" i="1" baseline="-25000" dirty="0">
                        <a:latin typeface="Cambria Math"/>
                        <a:cs typeface="Times New Roman" panose="02020603050405020304" pitchFamily="18" charset="0"/>
                      </a:rPr>
                      <m:t>𝑖</m:t>
                    </m:r>
                    <m:r>
                      <a:rPr lang="en-US" i="1" dirty="0">
                        <a:latin typeface="Cambria Math"/>
                        <a:cs typeface="Times New Roman" panose="02020603050405020304" pitchFamily="18" charset="0"/>
                      </a:rPr>
                      <m:t> </m:t>
                    </m:r>
                    <m:r>
                      <a:rPr lang="ru-RU" i="1" dirty="0">
                        <a:latin typeface="Cambria Math"/>
                        <a:cs typeface="Times New Roman" panose="02020603050405020304" pitchFamily="18" charset="0"/>
                      </a:rPr>
                      <m:t>: </m:t>
                    </m:r>
                    <m:r>
                      <a:rPr lang="en-US" i="1" dirty="0">
                        <a:latin typeface="Cambria Math"/>
                        <a:cs typeface="Times New Roman" panose="02020603050405020304" pitchFamily="18" charset="0"/>
                      </a:rPr>
                      <m:t>𝑝</m:t>
                    </m:r>
                    <m:r>
                      <a:rPr lang="en-US" i="1" baseline="-25000" dirty="0">
                        <a:latin typeface="Cambria Math"/>
                        <a:cs typeface="Times New Roman" panose="02020603050405020304" pitchFamily="18" charset="0"/>
                      </a:rPr>
                      <m:t>𝑖</m:t>
                    </m:r>
                    <m:r>
                      <a:rPr lang="en-US" i="1" dirty="0">
                        <a:latin typeface="Cambria Math"/>
                        <a:cs typeface="Times New Roman" panose="02020603050405020304" pitchFamily="18" charset="0"/>
                      </a:rPr>
                      <m:t> </m:t>
                    </m:r>
                    <m:r>
                      <a:rPr lang="ru-RU" i="1" dirty="0">
                        <a:latin typeface="Cambria Math"/>
                        <a:cs typeface="Times New Roman" panose="02020603050405020304" pitchFamily="18" charset="0"/>
                      </a:rPr>
                      <m:t>= </m:t>
                    </m:r>
                    <m:r>
                      <a:rPr lang="en-US" i="1" dirty="0">
                        <a:latin typeface="Cambria Math"/>
                        <a:cs typeface="Times New Roman" panose="02020603050405020304" pitchFamily="18" charset="0"/>
                      </a:rPr>
                      <m:t>𝑃</m:t>
                    </m:r>
                    <m:r>
                      <a:rPr lang="ru-RU" i="1" dirty="0">
                        <a:latin typeface="Cambria Math"/>
                        <a:cs typeface="Times New Roman" panose="02020603050405020304" pitchFamily="18" charset="0"/>
                      </a:rPr>
                      <m:t>(</m:t>
                    </m:r>
                    <m:r>
                      <a:rPr lang="en-US" i="1" dirty="0">
                        <a:latin typeface="Cambria Math"/>
                        <a:cs typeface="Times New Roman" panose="02020603050405020304" pitchFamily="18" charset="0"/>
                      </a:rPr>
                      <m:t>𝑋</m:t>
                    </m:r>
                    <m:r>
                      <a:rPr lang="en-US" i="1" dirty="0">
                        <a:latin typeface="Cambria Math"/>
                        <a:cs typeface="Times New Roman" panose="02020603050405020304" pitchFamily="18" charset="0"/>
                      </a:rPr>
                      <m:t> = </m:t>
                    </m:r>
                    <m:sSub>
                      <m:sSubPr>
                        <m:ctrlPr>
                          <a:rPr lang="en-US" i="1" dirty="0" smtClean="0">
                            <a:latin typeface="Cambria Math"/>
                            <a:cs typeface="Times New Roman" panose="02020603050405020304" pitchFamily="18" charset="0"/>
                          </a:rPr>
                        </m:ctrlPr>
                      </m:sSubPr>
                      <m:e>
                        <m:r>
                          <a:rPr lang="en-US" b="0" i="1" dirty="0" smtClean="0">
                            <a:latin typeface="Cambria Math"/>
                            <a:cs typeface="Times New Roman" panose="02020603050405020304" pitchFamily="18" charset="0"/>
                          </a:rPr>
                          <m:t>𝑥</m:t>
                        </m:r>
                      </m:e>
                      <m:sub>
                        <m:r>
                          <a:rPr lang="en-US" b="0" i="1" dirty="0" smtClean="0">
                            <a:latin typeface="Cambria Math"/>
                            <a:cs typeface="Times New Roman" panose="02020603050405020304" pitchFamily="18" charset="0"/>
                          </a:rPr>
                          <m:t>𝑖</m:t>
                        </m:r>
                      </m:sub>
                    </m:sSub>
                    <m:r>
                      <a:rPr lang="ru-RU" i="1" dirty="0">
                        <a:latin typeface="Cambria Math"/>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Если в результате опыта величина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принимает только одно из этих значений, то имеем </a:t>
                </a:r>
                <a:r>
                  <a:rPr lang="ru-RU" i="1" dirty="0">
                    <a:latin typeface="Times New Roman" panose="02020603050405020304" pitchFamily="18" charset="0"/>
                    <a:cs typeface="Times New Roman" panose="02020603050405020304" pitchFamily="18" charset="0"/>
                  </a:rPr>
                  <a:t>полную группу несовместных событий</a:t>
                </a:r>
                <a:r>
                  <a:rPr lang="ru-RU" dirty="0">
                    <a:latin typeface="Times New Roman" panose="02020603050405020304" pitchFamily="18" charset="0"/>
                    <a:cs typeface="Times New Roman" panose="02020603050405020304" pitchFamily="18" charset="0"/>
                  </a:rPr>
                  <a:t> и сумма вероятностей </a:t>
                </a:r>
                <a:r>
                  <a:rPr lang="ru-RU" dirty="0" smtClean="0">
                    <a:latin typeface="Times New Roman" panose="02020603050405020304" pitchFamily="18" charset="0"/>
                    <a:cs typeface="Times New Roman" panose="02020603050405020304" pitchFamily="18" charset="0"/>
                  </a:rPr>
                  <a:t>всех возможных </a:t>
                </a:r>
                <a:r>
                  <a:rPr lang="ru-RU" dirty="0">
                    <a:latin typeface="Times New Roman" panose="02020603050405020304" pitchFamily="18" charset="0"/>
                    <a:cs typeface="Times New Roman" panose="02020603050405020304" pitchFamily="18" charset="0"/>
                  </a:rPr>
                  <a:t>значений случайной величины равна единице: </a:t>
                </a:r>
                <a:r>
                  <a:rPr lang="en-US" i="1" dirty="0">
                    <a:latin typeface="Times New Roman" panose="02020603050405020304" pitchFamily="18" charset="0"/>
                    <a:cs typeface="Times New Roman" panose="02020603050405020304" pitchFamily="18" charset="0"/>
                  </a:rPr>
                  <a:t>n</a:t>
                </a:r>
                <a:endParaRPr lang="ru-RU" dirty="0">
                  <a:latin typeface="Times New Roman" panose="02020603050405020304" pitchFamily="18" charset="0"/>
                  <a:cs typeface="Times New Roman" panose="02020603050405020304" pitchFamily="18" charset="0"/>
                </a:endParaRP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83535" y="548680"/>
                <a:ext cx="9001000" cy="2862322"/>
              </a:xfrm>
              <a:prstGeom prst="rect">
                <a:avLst/>
              </a:prstGeom>
              <a:blipFill rotWithShape="1">
                <a:blip r:embed="rId2"/>
                <a:stretch>
                  <a:fillRect l="-610" t="-1064" r="-542" b="-2340"/>
                </a:stretch>
              </a:blipFill>
            </p:spPr>
            <p:txBody>
              <a:bodyPr/>
              <a:lstStyle/>
              <a:p>
                <a:r>
                  <a:rPr lang="ru-RU">
                    <a:noFill/>
                  </a:rPr>
                  <a:t> </a:t>
                </a:r>
              </a:p>
            </p:txBody>
          </p:sp>
        </mc:Fallback>
      </mc:AlternateContent>
      <p:sp>
        <p:nvSpPr>
          <p:cNvPr id="3" name="Прямоугольник 2"/>
          <p:cNvSpPr/>
          <p:nvPr/>
        </p:nvSpPr>
        <p:spPr>
          <a:xfrm>
            <a:off x="2053887" y="116632"/>
            <a:ext cx="5060296" cy="400110"/>
          </a:xfrm>
          <a:prstGeom prst="rect">
            <a:avLst/>
          </a:prstGeom>
        </p:spPr>
        <p:txBody>
          <a:bodyPr wrap="none">
            <a:spAutoFit/>
          </a:bodyPr>
          <a:lstStyle/>
          <a:p>
            <a:pPr lvl="0"/>
            <a:r>
              <a:rPr lang="ru-RU"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Законы распределений случайных величин</a:t>
            </a:r>
          </a:p>
        </p:txBody>
      </p:sp>
      <p:sp>
        <p:nvSpPr>
          <p:cNvPr id="4" name="Прямоугольник 3"/>
          <p:cNvSpPr/>
          <p:nvPr/>
        </p:nvSpPr>
        <p:spPr>
          <a:xfrm>
            <a:off x="83534" y="3507973"/>
            <a:ext cx="8880953" cy="2585323"/>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Эта суммарная вероятность каким-то образом распределена между отдельными значениями. Случайная величина будет </a:t>
            </a:r>
            <a:r>
              <a:rPr lang="ru-RU" i="1" dirty="0">
                <a:latin typeface="Times New Roman" panose="02020603050405020304" pitchFamily="18" charset="0"/>
                <a:cs typeface="Times New Roman" panose="02020603050405020304" pitchFamily="18" charset="0"/>
              </a:rPr>
              <a:t>полностью описана</a:t>
            </a:r>
            <a:r>
              <a:rPr lang="ru-RU" dirty="0">
                <a:latin typeface="Times New Roman" panose="02020603050405020304" pitchFamily="18" charset="0"/>
                <a:cs typeface="Times New Roman" panose="02020603050405020304" pitchFamily="18" charset="0"/>
              </a:rPr>
              <a:t> с вероятностной точки зрения, если мы зададим это распределение, т. е. установим так называемый </a:t>
            </a:r>
            <a:r>
              <a:rPr lang="ru-RU" i="1" dirty="0">
                <a:latin typeface="Times New Roman" panose="02020603050405020304" pitchFamily="18" charset="0"/>
                <a:cs typeface="Times New Roman" panose="02020603050405020304" pitchFamily="18" charset="0"/>
              </a:rPr>
              <a:t>закон распределения</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b="1" i="1" dirty="0">
                <a:latin typeface="Times New Roman" panose="02020603050405020304" pitchFamily="18" charset="0"/>
                <a:cs typeface="Times New Roman" panose="02020603050405020304" pitchFamily="18" charset="0"/>
              </a:rPr>
              <a:t>Законом распределения случайной величины</a:t>
            </a:r>
            <a:r>
              <a:rPr lang="ru-RU" dirty="0">
                <a:latin typeface="Times New Roman" panose="02020603050405020304" pitchFamily="18" charset="0"/>
                <a:cs typeface="Times New Roman" panose="02020603050405020304" pitchFamily="18" charset="0"/>
              </a:rPr>
              <a:t> называется </a:t>
            </a:r>
            <a:r>
              <a:rPr lang="ru-RU" dirty="0" smtClean="0">
                <a:latin typeface="Times New Roman" panose="02020603050405020304" pitchFamily="18" charset="0"/>
                <a:cs typeface="Times New Roman" panose="02020603050405020304" pitchFamily="18" charset="0"/>
              </a:rPr>
              <a:t>всякое соотношение</a:t>
            </a:r>
            <a:r>
              <a:rPr lang="ru-RU" dirty="0">
                <a:latin typeface="Times New Roman" panose="02020603050405020304" pitchFamily="18" charset="0"/>
                <a:cs typeface="Times New Roman" panose="02020603050405020304" pitchFamily="18" charset="0"/>
              </a:rPr>
              <a:t>, устанавливающее связь между возможными значениями случайной величины и соответствующими им вероятностями. Про случай­ную величину говорят, что она подчинена данному закону распределения.</a:t>
            </a:r>
          </a:p>
        </p:txBody>
      </p:sp>
    </p:spTree>
    <p:extLst>
      <p:ext uri="{BB962C8B-B14F-4D97-AF65-F5344CB8AC3E}">
        <p14:creationId xmlns:p14="http://schemas.microsoft.com/office/powerpoint/2010/main" val="38560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8478" y="620688"/>
                <a:ext cx="8856984" cy="6140527"/>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Совокупность </a:t>
                </a:r>
                <a:r>
                  <a:rPr lang="ru-RU" dirty="0">
                    <a:latin typeface="Times New Roman" panose="02020603050405020304" pitchFamily="18" charset="0"/>
                    <a:cs typeface="Times New Roman" panose="02020603050405020304" pitchFamily="18" charset="0"/>
                  </a:rPr>
                  <a:t>событий распределенных во времени называется </a:t>
                </a:r>
                <a:r>
                  <a:rPr lang="ru-RU" b="1" i="1" dirty="0">
                    <a:latin typeface="Times New Roman" panose="02020603050405020304" pitchFamily="18" charset="0"/>
                    <a:cs typeface="Times New Roman" panose="02020603050405020304" pitchFamily="18" charset="0"/>
                  </a:rPr>
                  <a:t>потоком</a:t>
                </a:r>
                <a:r>
                  <a:rPr lang="ru-RU" dirty="0">
                    <a:latin typeface="Times New Roman" panose="02020603050405020304" pitchFamily="18" charset="0"/>
                    <a:cs typeface="Times New Roman" panose="02020603050405020304" pitchFamily="18" charset="0"/>
                  </a:rPr>
                  <a:t>. Если событие заключается в появлении заявок, имеем </a:t>
                </a:r>
                <a:r>
                  <a:rPr lang="ru-RU" i="1" dirty="0">
                    <a:latin typeface="Times New Roman" panose="02020603050405020304" pitchFamily="18" charset="0"/>
                    <a:cs typeface="Times New Roman" panose="02020603050405020304" pitchFamily="18" charset="0"/>
                  </a:rPr>
                  <a:t>поток заявок</a:t>
                </a:r>
                <a:r>
                  <a:rPr lang="ru-RU" dirty="0">
                    <a:latin typeface="Times New Roman" panose="02020603050405020304" pitchFamily="18" charset="0"/>
                    <a:cs typeface="Times New Roman" panose="02020603050405020304" pitchFamily="18" charset="0"/>
                  </a:rPr>
                  <a:t>. </a:t>
                </a:r>
              </a:p>
              <a:p>
                <a:pPr indent="355600" algn="just"/>
                <a:r>
                  <a:rPr lang="ru-RU" dirty="0">
                    <a:latin typeface="Times New Roman" panose="02020603050405020304" pitchFamily="18" charset="0"/>
                    <a:cs typeface="Times New Roman" panose="02020603050405020304" pitchFamily="18" charset="0"/>
                  </a:rPr>
                  <a:t>Для описания потока заявок, в общем случае, необходимо задать интервалы времени </a:t>
                </a:r>
                <a14:m>
                  <m:oMath xmlns:m="http://schemas.openxmlformats.org/officeDocument/2006/math">
                    <m:sSub>
                      <m:sSubPr>
                        <m:ctrlPr>
                          <a:rPr lang="ru-RU" i="1" smtClean="0">
                            <a:latin typeface="Cambria Math"/>
                          </a:rPr>
                        </m:ctrlPr>
                      </m:sSubPr>
                      <m:e>
                        <m:r>
                          <a:rPr lang="ru-RU" i="1" smtClean="0">
                            <a:latin typeface="Cambria Math"/>
                            <a:ea typeface="Cambria Math"/>
                          </a:rPr>
                          <m:t>𝜏</m:t>
                        </m:r>
                      </m:e>
                      <m:sub>
                        <m:r>
                          <a:rPr lang="en-US" b="0" i="1" smtClean="0">
                            <a:latin typeface="Cambria Math"/>
                          </a:rPr>
                          <m:t>𝑘</m:t>
                        </m:r>
                      </m:sub>
                    </m:sSub>
                    <m:r>
                      <a:rPr lang="en-US" b="0" i="1" smtClean="0">
                        <a:latin typeface="Cambria Math"/>
                      </a:rPr>
                      <m:t>=</m:t>
                    </m:r>
                    <m:sSub>
                      <m:sSubPr>
                        <m:ctrlPr>
                          <a:rPr lang="en-US" b="0" i="1" smtClean="0">
                            <a:latin typeface="Cambria Math"/>
                          </a:rPr>
                        </m:ctrlPr>
                      </m:sSubPr>
                      <m:e>
                        <m:r>
                          <a:rPr lang="en-US" b="0" i="1" smtClean="0">
                            <a:latin typeface="Cambria Math"/>
                          </a:rPr>
                          <m:t>𝑡</m:t>
                        </m:r>
                      </m:e>
                      <m:sub>
                        <m:r>
                          <a:rPr lang="en-US" b="0" i="1" smtClean="0">
                            <a:latin typeface="Cambria Math"/>
                          </a:rPr>
                          <m:t>𝑘</m:t>
                        </m:r>
                      </m:sub>
                    </m:sSub>
                    <m:r>
                      <a:rPr lang="en-US" b="0" i="1" smtClean="0">
                        <a:latin typeface="Cambria Math"/>
                      </a:rPr>
                      <m:t>−</m:t>
                    </m:r>
                    <m:sSub>
                      <m:sSubPr>
                        <m:ctrlPr>
                          <a:rPr lang="en-US" i="1">
                            <a:latin typeface="Cambria Math"/>
                          </a:rPr>
                        </m:ctrlPr>
                      </m:sSubPr>
                      <m:e>
                        <m:r>
                          <a:rPr lang="en-US" i="1">
                            <a:latin typeface="Cambria Math"/>
                          </a:rPr>
                          <m:t>𝑡</m:t>
                        </m:r>
                      </m:e>
                      <m:sub>
                        <m:r>
                          <a:rPr lang="en-US" i="1">
                            <a:latin typeface="Cambria Math"/>
                          </a:rPr>
                          <m:t>𝑘</m:t>
                        </m:r>
                        <m:r>
                          <a:rPr lang="en-US" b="0" i="1" smtClean="0">
                            <a:latin typeface="Cambria Math"/>
                          </a:rPr>
                          <m:t>−1</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между </a:t>
                </a:r>
                <a:r>
                  <a:rPr lang="ru-RU" dirty="0">
                    <a:latin typeface="Times New Roman" panose="02020603050405020304" pitchFamily="18" charset="0"/>
                    <a:cs typeface="Times New Roman" panose="02020603050405020304" pitchFamily="18" charset="0"/>
                  </a:rPr>
                  <a:t>соседними моментами </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𝑘</m:t>
                        </m:r>
                        <m:r>
                          <a:rPr lang="en-US" b="0" i="1" smtClean="0">
                            <a:latin typeface="Cambria Math"/>
                          </a:rPr>
                          <m:t>−1</m:t>
                        </m:r>
                      </m:sub>
                    </m:sSub>
                  </m:oMath>
                </a14:m>
                <a:r>
                  <a:rPr lang="ru-RU"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en-US" i="1">
                            <a:latin typeface="Cambria Math"/>
                          </a:rPr>
                        </m:ctrlPr>
                      </m:sSubPr>
                      <m:e>
                        <m:r>
                          <a:rPr lang="en-US" i="1">
                            <a:latin typeface="Cambria Math"/>
                          </a:rPr>
                          <m:t>𝑡</m:t>
                        </m:r>
                      </m:e>
                      <m:sub>
                        <m:r>
                          <a:rPr lang="en-US" i="1">
                            <a:latin typeface="Cambria Math"/>
                          </a:rPr>
                          <m:t>𝑘</m:t>
                        </m:r>
                      </m:sub>
                    </m:sSub>
                  </m:oMath>
                </a14:m>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поступления заявок с порядковыми номерами (</a:t>
                </a:r>
                <a14:m>
                  <m:oMath xmlns:m="http://schemas.openxmlformats.org/officeDocument/2006/math">
                    <m:r>
                      <a:rPr lang="en-US" b="0" i="1" smtClean="0">
                        <a:latin typeface="Cambria Math"/>
                      </a:rPr>
                      <m:t>𝑘</m:t>
                    </m:r>
                    <m:r>
                      <a:rPr lang="en-US" b="0" i="1" smtClean="0">
                        <a:latin typeface="Cambria Math"/>
                      </a:rPr>
                      <m:t>−1</m:t>
                    </m:r>
                  </m:oMath>
                </a14:m>
                <a:r>
                  <a:rPr lang="ru-RU" dirty="0">
                    <a:latin typeface="Times New Roman" panose="02020603050405020304" pitchFamily="18" charset="0"/>
                    <a:cs typeface="Times New Roman" panose="02020603050405020304" pitchFamily="18" charset="0"/>
                  </a:rPr>
                  <a:t>) и </a:t>
                </a:r>
                <a14:m>
                  <m:oMath xmlns:m="http://schemas.openxmlformats.org/officeDocument/2006/math">
                    <m:r>
                      <a:rPr lang="en-US" b="0" i="1" smtClean="0">
                        <a:latin typeface="Cambria Math"/>
                      </a:rPr>
                      <m:t>𝑘</m:t>
                    </m:r>
                  </m:oMath>
                </a14:m>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соответственно </a:t>
                </a:r>
                <a:r>
                  <a:rPr 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a:rPr>
                      <m:t>𝑘</m:t>
                    </m:r>
                    <m:r>
                      <a:rPr lang="en-US" b="0" i="1" smtClean="0">
                        <a:latin typeface="Cambria Math"/>
                      </a:rPr>
                      <m:t>=1,2,…;</m:t>
                    </m:r>
                    <m:sSub>
                      <m:sSubPr>
                        <m:ctrlPr>
                          <a:rPr lang="en-US" i="1">
                            <a:latin typeface="Cambria Math"/>
                          </a:rPr>
                        </m:ctrlPr>
                      </m:sSubPr>
                      <m:e>
                        <m:r>
                          <a:rPr lang="en-US" i="1">
                            <a:latin typeface="Cambria Math"/>
                          </a:rPr>
                          <m:t>𝑡</m:t>
                        </m:r>
                      </m:e>
                      <m:sub>
                        <m:r>
                          <a:rPr lang="en-US" b="0" i="1" smtClean="0">
                            <a:latin typeface="Cambria Math"/>
                          </a:rPr>
                          <m:t>0</m:t>
                        </m:r>
                      </m:sub>
                    </m:sSub>
                    <m:r>
                      <a:rPr lang="en-US" b="0" i="1" smtClean="0">
                        <a:latin typeface="Cambria Math"/>
                      </a:rPr>
                      <m:t>=0</m:t>
                    </m:r>
                  </m:oMath>
                </a14:m>
                <a:r>
                  <a:rPr lang="ru-RU" dirty="0">
                    <a:latin typeface="Times New Roman" panose="02020603050405020304" pitchFamily="18" charset="0"/>
                    <a:cs typeface="Times New Roman" panose="02020603050405020304" pitchFamily="18" charset="0"/>
                  </a:rPr>
                  <a:t> – начальный момент времени). </a:t>
                </a:r>
              </a:p>
              <a:p>
                <a:pPr indent="355600" algn="just"/>
                <a:r>
                  <a:rPr lang="ru-RU" dirty="0">
                    <a:latin typeface="Times New Roman" panose="02020603050405020304" pitchFamily="18" charset="0"/>
                    <a:cs typeface="Times New Roman" panose="02020603050405020304" pitchFamily="18" charset="0"/>
                  </a:rPr>
                  <a:t>Основной характеристикой потока заявок является его </a:t>
                </a:r>
                <a:r>
                  <a:rPr lang="ru-RU" b="1" i="1" dirty="0" smtClean="0">
                    <a:latin typeface="Times New Roman" panose="02020603050405020304" pitchFamily="18" charset="0"/>
                    <a:cs typeface="Times New Roman" panose="02020603050405020304" pitchFamily="18" charset="0"/>
                  </a:rPr>
                  <a:t>интенсивность</a:t>
                </a:r>
                <a:r>
                  <a:rPr lang="en-US"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b="1" i="1" smtClean="0">
                        <a:latin typeface="Cambria Math"/>
                        <a:ea typeface="Cambria Math"/>
                      </a:rPr>
                      <m:t>𝝀</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среднее число заявок, проходящих через некоторую границу за единицу времени. </a:t>
                </a:r>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Величи</a:t>
                </a:r>
                <a:r>
                  <a:rPr lang="ru-RU" dirty="0">
                    <a:latin typeface="Times New Roman" panose="02020603050405020304" pitchFamily="18" charset="0"/>
                    <a:cs typeface="Times New Roman" panose="02020603050405020304" pitchFamily="18" charset="0"/>
                  </a:rPr>
                  <a:t>н</a:t>
                </a:r>
                <a:r>
                  <a:rPr lang="ru-RU" dirty="0" smtClean="0">
                    <a:latin typeface="Times New Roman" panose="02020603050405020304" pitchFamily="18" charset="0"/>
                    <a:cs typeface="Times New Roman" panose="02020603050405020304" pitchFamily="18" charset="0"/>
                  </a:rPr>
                  <a:t>а</a:t>
                </a:r>
                <a14:m>
                  <m:oMath xmlns:m="http://schemas.openxmlformats.org/officeDocument/2006/math">
                    <m:r>
                      <m:rPr>
                        <m:sty m:val="p"/>
                      </m:rPr>
                      <a:rPr lang="en-US" dirty="0" smtClean="0">
                        <a:latin typeface="Cambria Math"/>
                      </a:rPr>
                      <m:t>a</m:t>
                    </m:r>
                    <m:r>
                      <a:rPr lang="en-US" b="0" i="0" smtClean="0">
                        <a:latin typeface="Cambria Math"/>
                      </a:rPr>
                      <m:t>= </m:t>
                    </m:r>
                    <m:f>
                      <m:fPr>
                        <m:ctrlPr>
                          <a:rPr lang="ru-RU" i="1" smtClean="0">
                            <a:latin typeface="Cambria Math"/>
                          </a:rPr>
                        </m:ctrlPr>
                      </m:fPr>
                      <m:num>
                        <m:r>
                          <a:rPr lang="en-US" b="0" i="1" smtClean="0">
                            <a:latin typeface="Cambria Math"/>
                          </a:rPr>
                          <m:t>1</m:t>
                        </m:r>
                      </m:num>
                      <m:den>
                        <m:r>
                          <a:rPr lang="ru-RU" i="1" smtClean="0">
                            <a:latin typeface="Cambria Math"/>
                            <a:ea typeface="Cambria Math"/>
                          </a:rPr>
                          <m:t>𝜆</m:t>
                        </m:r>
                      </m:den>
                    </m:f>
                  </m:oMath>
                </a14:m>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определяет </a:t>
                </a:r>
                <a:r>
                  <a:rPr lang="ru-RU" i="1" dirty="0">
                    <a:latin typeface="Times New Roman" panose="02020603050405020304" pitchFamily="18" charset="0"/>
                    <a:cs typeface="Times New Roman" panose="02020603050405020304" pitchFamily="18" charset="0"/>
                  </a:rPr>
                  <a:t>средний интервал времени между двумя последовательными заявками</a:t>
                </a:r>
                <a:r>
                  <a:rPr lang="ru-RU" dirty="0">
                    <a:latin typeface="Times New Roman" panose="02020603050405020304" pitchFamily="18" charset="0"/>
                    <a:cs typeface="Times New Roman" panose="02020603050405020304" pitchFamily="18" charset="0"/>
                  </a:rPr>
                  <a:t>. </a:t>
                </a:r>
              </a:p>
              <a:p>
                <a:pPr indent="355600" algn="just"/>
                <a:r>
                  <a:rPr lang="ru-RU" dirty="0">
                    <a:latin typeface="Times New Roman" panose="02020603050405020304" pitchFamily="18" charset="0"/>
                    <a:cs typeface="Times New Roman" panose="02020603050405020304" pitchFamily="18" charset="0"/>
                  </a:rPr>
                  <a:t>Поток, в котором интервалы времени </a:t>
                </a:r>
                <a14:m>
                  <m:oMath xmlns:m="http://schemas.openxmlformats.org/officeDocument/2006/math">
                    <m:sSub>
                      <m:sSubPr>
                        <m:ctrlPr>
                          <a:rPr lang="ru-RU" i="1">
                            <a:latin typeface="Cambria Math"/>
                          </a:rPr>
                        </m:ctrlPr>
                      </m:sSubPr>
                      <m:e>
                        <m:r>
                          <a:rPr lang="ru-RU" i="1">
                            <a:latin typeface="Cambria Math"/>
                            <a:ea typeface="Cambria Math"/>
                          </a:rPr>
                          <m:t>𝜏</m:t>
                        </m:r>
                      </m:e>
                      <m:sub>
                        <m:r>
                          <a:rPr lang="en-US" i="1">
                            <a:latin typeface="Cambria Math"/>
                          </a:rPr>
                          <m:t>𝑘</m:t>
                        </m:r>
                      </m:sub>
                    </m:sSub>
                  </m:oMath>
                </a14:m>
                <a:r>
                  <a:rPr lang="ru-RU" dirty="0">
                    <a:latin typeface="Times New Roman" panose="02020603050405020304" pitchFamily="18" charset="0"/>
                    <a:cs typeface="Times New Roman" panose="02020603050405020304" pitchFamily="18" charset="0"/>
                  </a:rPr>
                  <a:t> между соседними заявками принимают определенные заранее известные значения, называется </a:t>
                </a:r>
                <a:r>
                  <a:rPr lang="ru-RU" b="1" i="1" dirty="0">
                    <a:latin typeface="Times New Roman" panose="02020603050405020304" pitchFamily="18" charset="0"/>
                    <a:cs typeface="Times New Roman" panose="02020603050405020304" pitchFamily="18" charset="0"/>
                  </a:rPr>
                  <a:t>детерминированным</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indent="355600" algn="just"/>
                <a:endParaRPr lang="en-US"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при этом интервалы одинаковы </a:t>
                </a:r>
                <a:r>
                  <a:rPr lang="ru-RU"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ru-RU" i="1">
                            <a:latin typeface="Cambria Math"/>
                          </a:rPr>
                        </m:ctrlPr>
                      </m:sSubPr>
                      <m:e>
                        <m:r>
                          <a:rPr lang="ru-RU" i="1">
                            <a:latin typeface="Cambria Math"/>
                            <a:ea typeface="Cambria Math"/>
                          </a:rPr>
                          <m:t>𝜏</m:t>
                        </m:r>
                      </m:e>
                      <m:sub>
                        <m:r>
                          <a:rPr lang="en-US" i="1">
                            <a:latin typeface="Cambria Math"/>
                          </a:rPr>
                          <m:t>𝑘</m:t>
                        </m:r>
                      </m:sub>
                    </m:sSub>
                    <m:r>
                      <a:rPr lang="en-US" i="1">
                        <a:latin typeface="Cambria Math"/>
                      </a:rPr>
                      <m:t>=</m:t>
                    </m:r>
                    <m:r>
                      <a:rPr lang="en-US" i="1" smtClean="0">
                        <a:latin typeface="Cambria Math"/>
                        <a:ea typeface="Cambria Math"/>
                      </a:rPr>
                      <m:t>𝜏</m:t>
                    </m:r>
                    <m:r>
                      <a:rPr lang="en-US" b="0" i="1" smtClean="0">
                        <a:latin typeface="Cambria Math"/>
                        <a:ea typeface="Cambria Math"/>
                      </a:rPr>
                      <m:t> </m:t>
                    </m:r>
                  </m:oMath>
                </a14:m>
                <a:r>
                  <a:rPr lang="ru-RU" dirty="0">
                    <a:latin typeface="Times New Roman" panose="02020603050405020304" pitchFamily="18" charset="0"/>
                    <a:cs typeface="Times New Roman" panose="02020603050405020304" pitchFamily="18" charset="0"/>
                  </a:rPr>
                  <a:t>для </a:t>
                </a:r>
                <a:r>
                  <a:rPr lang="ru-RU" dirty="0" smtClean="0">
                    <a:latin typeface="Times New Roman" panose="02020603050405020304" pitchFamily="18" charset="0"/>
                    <a:cs typeface="Times New Roman" panose="02020603050405020304" pitchFamily="18" charset="0"/>
                  </a:rPr>
                  <a:t>всех</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a:rPr>
                      <m:t>𝑘</m:t>
                    </m:r>
                    <m:r>
                      <a:rPr lang="en-US" i="1">
                        <a:latin typeface="Cambria Math"/>
                      </a:rPr>
                      <m:t>=1,2,…;</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то поток называется </a:t>
                </a:r>
                <a:r>
                  <a:rPr lang="ru-RU" b="1" i="1" dirty="0">
                    <a:latin typeface="Times New Roman" panose="02020603050405020304" pitchFamily="18" charset="0"/>
                    <a:cs typeface="Times New Roman" panose="02020603050405020304" pitchFamily="18" charset="0"/>
                  </a:rPr>
                  <a:t>регулярным</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полного описания регулярного потока заявок достаточно задать интенсивность потока </a:t>
                </a:r>
                <a14:m>
                  <m:oMath xmlns:m="http://schemas.openxmlformats.org/officeDocument/2006/math">
                    <m:r>
                      <a:rPr lang="ru-RU" i="1">
                        <a:latin typeface="Cambria Math"/>
                        <a:ea typeface="Cambria Math"/>
                      </a:rPr>
                      <m:t>𝜆</m:t>
                    </m:r>
                    <m:r>
                      <a:rPr lang="ru-RU" i="1">
                        <a:latin typeface="Cambria Math"/>
                        <a:ea typeface="Cambria Math"/>
                      </a:rPr>
                      <m:t> </m:t>
                    </m:r>
                  </m:oMath>
                </a14:m>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или значение интервала </a:t>
                </a:r>
                <a14:m>
                  <m:oMath xmlns:m="http://schemas.openxmlformats.org/officeDocument/2006/math">
                    <m:r>
                      <m:rPr>
                        <m:sty m:val="p"/>
                      </m:rPr>
                      <a:rPr lang="el-GR" i="1" dirty="0" smtClean="0">
                        <a:latin typeface="Cambria Math"/>
                        <a:ea typeface="Cambria Math"/>
                      </a:rPr>
                      <m:t>τ</m:t>
                    </m:r>
                    <m:r>
                      <a:rPr lang="en-US">
                        <a:latin typeface="Cambria Math"/>
                      </a:rPr>
                      <m:t>= </m:t>
                    </m:r>
                    <m:f>
                      <m:fPr>
                        <m:ctrlPr>
                          <a:rPr lang="ru-RU" i="1">
                            <a:latin typeface="Cambria Math"/>
                          </a:rPr>
                        </m:ctrlPr>
                      </m:fPr>
                      <m:num>
                        <m:r>
                          <a:rPr lang="en-US" i="1">
                            <a:latin typeface="Cambria Math"/>
                          </a:rPr>
                          <m:t>1</m:t>
                        </m:r>
                      </m:num>
                      <m:den>
                        <m:r>
                          <a:rPr lang="ru-RU" i="1">
                            <a:latin typeface="Cambria Math"/>
                            <a:ea typeface="Cambria Math"/>
                          </a:rPr>
                          <m:t>𝜆</m:t>
                        </m:r>
                      </m:den>
                    </m:f>
                  </m:oMath>
                </a14:m>
                <a:r>
                  <a:rPr lang="ru-RU" i="1" dirty="0">
                    <a:latin typeface="Times New Roman" panose="02020603050405020304" pitchFamily="18" charset="0"/>
                    <a:cs typeface="Times New Roman" panose="02020603050405020304" pitchFamily="18" charset="0"/>
                  </a:rPr>
                  <a:t>.</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Поток</a:t>
                </a:r>
                <a:r>
                  <a:rPr lang="ru-RU" dirty="0" smtClean="0">
                    <a:latin typeface="Times New Roman" panose="02020603050405020304" pitchFamily="18" charset="0"/>
                    <a:cs typeface="Times New Roman" panose="02020603050405020304" pitchFamily="18" charset="0"/>
                  </a:rPr>
                  <a:t>, в котором интервалы времени </a:t>
                </a:r>
                <a14:m>
                  <m:oMath xmlns:m="http://schemas.openxmlformats.org/officeDocument/2006/math">
                    <m:sSub>
                      <m:sSubPr>
                        <m:ctrlPr>
                          <a:rPr lang="ru-RU" i="1">
                            <a:latin typeface="Cambria Math"/>
                          </a:rPr>
                        </m:ctrlPr>
                      </m:sSubPr>
                      <m:e>
                        <m:r>
                          <a:rPr lang="ru-RU" i="1">
                            <a:latin typeface="Cambria Math"/>
                            <a:ea typeface="Cambria Math"/>
                          </a:rPr>
                          <m:t>𝜏</m:t>
                        </m:r>
                      </m:e>
                      <m:sub>
                        <m:r>
                          <a:rPr lang="en-US" i="1">
                            <a:latin typeface="Cambria Math"/>
                          </a:rPr>
                          <m:t>𝑘</m:t>
                        </m:r>
                      </m:sub>
                    </m:sSub>
                  </m:oMath>
                </a14:m>
                <a:r>
                  <a:rPr lang="ru-RU" dirty="0">
                    <a:latin typeface="Times New Roman" panose="02020603050405020304" pitchFamily="18" charset="0"/>
                    <a:cs typeface="Times New Roman" panose="02020603050405020304" pitchFamily="18" charset="0"/>
                  </a:rPr>
                  <a:t> между соседними заявками представляют собой случайные величины, называется </a:t>
                </a:r>
                <a:r>
                  <a:rPr lang="ru-RU" b="1" i="1" dirty="0">
                    <a:latin typeface="Times New Roman" panose="02020603050405020304" pitchFamily="18" charset="0"/>
                    <a:cs typeface="Times New Roman" panose="02020603050405020304" pitchFamily="18" charset="0"/>
                  </a:rPr>
                  <a:t>случайным</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08478" y="620688"/>
                <a:ext cx="8856984" cy="6140527"/>
              </a:xfrm>
              <a:prstGeom prst="rect">
                <a:avLst/>
              </a:prstGeom>
              <a:blipFill rotWithShape="1">
                <a:blip r:embed="rId2"/>
                <a:stretch>
                  <a:fillRect l="-619" t="-497" r="-551" b="-695"/>
                </a:stretch>
              </a:blipFill>
            </p:spPr>
            <p:txBody>
              <a:bodyPr/>
              <a:lstStyle/>
              <a:p>
                <a:r>
                  <a:rPr lang="ru-RU">
                    <a:noFill/>
                  </a:rPr>
                  <a:t> </a:t>
                </a:r>
              </a:p>
            </p:txBody>
          </p:sp>
        </mc:Fallback>
      </mc:AlternateContent>
      <p:sp>
        <p:nvSpPr>
          <p:cNvPr id="3" name="Прямоугольник 2"/>
          <p:cNvSpPr/>
          <p:nvPr/>
        </p:nvSpPr>
        <p:spPr>
          <a:xfrm>
            <a:off x="3707904" y="44624"/>
            <a:ext cx="2475742" cy="584775"/>
          </a:xfrm>
          <a:prstGeom prst="rect">
            <a:avLst/>
          </a:prstGeom>
        </p:spPr>
        <p:txBody>
          <a:bodyPr wrap="none">
            <a:spAutoFit/>
          </a:bodyPr>
          <a:lstStyle/>
          <a:p>
            <a:r>
              <a:rPr lang="ru-RU" sz="3200" dirty="0">
                <a:effectLst>
                  <a:outerShdw blurRad="38100" dist="38100" dir="2700000" algn="tl">
                    <a:srgbClr val="000000">
                      <a:alpha val="43137"/>
                    </a:srgbClr>
                  </a:outerShdw>
                </a:effectLst>
              </a:rPr>
              <a:t>Поток заявок</a:t>
            </a:r>
          </a:p>
        </p:txBody>
      </p:sp>
    </p:spTree>
    <p:extLst>
      <p:ext uri="{BB962C8B-B14F-4D97-AF65-F5344CB8AC3E}">
        <p14:creationId xmlns:p14="http://schemas.microsoft.com/office/powerpoint/2010/main" val="11886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7504" y="1086991"/>
                <a:ext cx="8928992" cy="5078313"/>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Случайный поток, в котором все интервалы </a:t>
                </a:r>
                <a14:m>
                  <m:oMath xmlns:m="http://schemas.openxmlformats.org/officeDocument/2006/math">
                    <m:sSub>
                      <m:sSubPr>
                        <m:ctrlPr>
                          <a:rPr lang="ru-RU" i="1" smtClean="0">
                            <a:latin typeface="Cambria Math"/>
                          </a:rPr>
                        </m:ctrlPr>
                      </m:sSubPr>
                      <m:e>
                        <m:r>
                          <a:rPr lang="ru-RU" i="1">
                            <a:latin typeface="Cambria Math"/>
                            <a:ea typeface="Cambria Math"/>
                          </a:rPr>
                          <m:t>𝜏</m:t>
                        </m:r>
                      </m:e>
                      <m:sub>
                        <m:r>
                          <a:rPr lang="en-US" b="0" i="1" smtClean="0">
                            <a:latin typeface="Cambria Math"/>
                            <a:ea typeface="Cambria Math"/>
                          </a:rPr>
                          <m:t>1</m:t>
                        </m:r>
                      </m:sub>
                    </m:sSub>
                    <m:r>
                      <a:rPr lang="en-US" b="0" i="1" smtClean="0">
                        <a:latin typeface="Cambria Math"/>
                      </a:rPr>
                      <m:t>,</m:t>
                    </m:r>
                    <m:sSub>
                      <m:sSubPr>
                        <m:ctrlPr>
                          <a:rPr lang="ru-RU" i="1">
                            <a:latin typeface="Cambria Math"/>
                          </a:rPr>
                        </m:ctrlPr>
                      </m:sSubPr>
                      <m:e>
                        <m:r>
                          <a:rPr lang="ru-RU" i="1">
                            <a:latin typeface="Cambria Math"/>
                            <a:ea typeface="Cambria Math"/>
                          </a:rPr>
                          <m:t>𝜏</m:t>
                        </m:r>
                      </m:e>
                      <m:sub>
                        <m:r>
                          <a:rPr lang="en-US" b="0" i="1" smtClean="0">
                            <a:latin typeface="Cambria Math"/>
                            <a:ea typeface="Cambria Math"/>
                          </a:rPr>
                          <m:t>2</m:t>
                        </m:r>
                      </m:sub>
                    </m:sSub>
                    <m:r>
                      <a:rPr lang="en-US" b="0" i="1" smtClean="0">
                        <a:latin typeface="Cambria Math"/>
                        <a:ea typeface="Cambria Math"/>
                      </a:rPr>
                      <m:t>,… </m:t>
                    </m:r>
                  </m:oMath>
                </a14:m>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между заявками независимы в совокупности и описываются функциями распределений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называется потоком </a:t>
                </a:r>
                <a:r>
                  <a:rPr lang="ru-RU" b="1" i="1" dirty="0">
                    <a:latin typeface="Times New Roman" panose="02020603050405020304" pitchFamily="18" charset="0"/>
                    <a:cs typeface="Times New Roman" panose="02020603050405020304" pitchFamily="18" charset="0"/>
                  </a:rPr>
                  <a:t>с ограниченным последействием</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a:latin typeface="Times New Roman" panose="02020603050405020304" pitchFamily="18" charset="0"/>
                    <a:cs typeface="Times New Roman" panose="02020603050405020304" pitchFamily="18" charset="0"/>
                  </a:rPr>
                  <a:t>Случайный поток, в котором все интервалы </a:t>
                </a:r>
                <a14:m>
                  <m:oMath xmlns:m="http://schemas.openxmlformats.org/officeDocument/2006/math">
                    <m:sSub>
                      <m:sSubPr>
                        <m:ctrlPr>
                          <a:rPr lang="ru-RU" i="1">
                            <a:latin typeface="Cambria Math"/>
                          </a:rPr>
                        </m:ctrlPr>
                      </m:sSubPr>
                      <m:e>
                        <m:r>
                          <a:rPr lang="en-US" i="1">
                            <a:latin typeface="Cambria Math"/>
                          </a:rPr>
                          <m:t>𝐴</m:t>
                        </m:r>
                      </m:e>
                      <m:sub>
                        <m:r>
                          <a:rPr lang="en-US" b="0" i="1" smtClean="0">
                            <a:latin typeface="Cambria Math"/>
                          </a:rPr>
                          <m:t>1</m:t>
                        </m:r>
                      </m:sub>
                    </m:sSub>
                    <m:d>
                      <m:dPr>
                        <m:ctrlPr>
                          <a:rPr lang="en-US" b="0" i="1" smtClean="0">
                            <a:latin typeface="Cambria Math"/>
                          </a:rPr>
                        </m:ctrlPr>
                      </m:dPr>
                      <m:e>
                        <m:sSub>
                          <m:sSubPr>
                            <m:ctrlPr>
                              <a:rPr lang="ru-RU" i="1">
                                <a:latin typeface="Cambria Math"/>
                              </a:rPr>
                            </m:ctrlPr>
                          </m:sSubPr>
                          <m:e>
                            <m:r>
                              <a:rPr lang="ru-RU" i="1">
                                <a:latin typeface="Cambria Math"/>
                                <a:ea typeface="Cambria Math"/>
                              </a:rPr>
                              <m:t>𝜏</m:t>
                            </m:r>
                          </m:e>
                          <m:sub>
                            <m:r>
                              <a:rPr lang="en-US" i="1">
                                <a:latin typeface="Cambria Math"/>
                                <a:ea typeface="Cambria Math"/>
                              </a:rPr>
                              <m:t>1</m:t>
                            </m:r>
                          </m:sub>
                        </m:sSub>
                      </m:e>
                    </m:d>
                    <m:r>
                      <a:rPr lang="en-US" b="0" i="1" smtClean="0">
                        <a:latin typeface="Cambria Math"/>
                      </a:rPr>
                      <m:t>,</m:t>
                    </m:r>
                    <m:sSub>
                      <m:sSubPr>
                        <m:ctrlPr>
                          <a:rPr lang="ru-RU" i="1">
                            <a:latin typeface="Cambria Math"/>
                          </a:rPr>
                        </m:ctrlPr>
                      </m:sSubPr>
                      <m:e>
                        <m:r>
                          <a:rPr lang="en-US" i="1">
                            <a:latin typeface="Cambria Math"/>
                          </a:rPr>
                          <m:t>𝐴</m:t>
                        </m:r>
                      </m:e>
                      <m:sub>
                        <m:r>
                          <a:rPr lang="en-US" b="0" i="1" smtClean="0">
                            <a:latin typeface="Cambria Math"/>
                          </a:rPr>
                          <m:t>2</m:t>
                        </m:r>
                      </m:sub>
                    </m:sSub>
                    <m:d>
                      <m:dPr>
                        <m:ctrlPr>
                          <a:rPr lang="en-US" b="0" i="1" smtClean="0">
                            <a:latin typeface="Cambria Math"/>
                          </a:rPr>
                        </m:ctrlPr>
                      </m:dPr>
                      <m:e>
                        <m:sSub>
                          <m:sSubPr>
                            <m:ctrlPr>
                              <a:rPr lang="ru-RU" i="1">
                                <a:latin typeface="Cambria Math"/>
                              </a:rPr>
                            </m:ctrlPr>
                          </m:sSubPr>
                          <m:e>
                            <m:r>
                              <a:rPr lang="ru-RU" i="1">
                                <a:latin typeface="Cambria Math"/>
                                <a:ea typeface="Cambria Math"/>
                              </a:rPr>
                              <m:t>𝜏</m:t>
                            </m:r>
                          </m:e>
                          <m:sub>
                            <m:r>
                              <a:rPr lang="en-US" b="0" i="1" smtClean="0">
                                <a:latin typeface="Cambria Math"/>
                                <a:ea typeface="Cambria Math"/>
                              </a:rPr>
                              <m:t>3</m:t>
                            </m:r>
                          </m:sub>
                        </m:sSub>
                      </m:e>
                    </m:d>
                    <m:r>
                      <a:rPr lang="en-US" b="0" i="1" smtClean="0">
                        <a:latin typeface="Cambria Math"/>
                        <a:ea typeface="Cambria Math"/>
                      </a:rPr>
                      <m:t>, …</m:t>
                    </m:r>
                  </m:oMath>
                </a14:m>
                <a:r>
                  <a:rPr lang="ru-RU" dirty="0">
                    <a:latin typeface="Times New Roman" panose="02020603050405020304" pitchFamily="18" charset="0"/>
                    <a:cs typeface="Times New Roman" panose="02020603050405020304" pitchFamily="18" charset="0"/>
                  </a:rPr>
                  <a:t> распределены </a:t>
                </a:r>
                <a:r>
                  <a:rPr lang="ru-RU" i="1" dirty="0">
                    <a:latin typeface="Times New Roman" panose="02020603050405020304" pitchFamily="18" charset="0"/>
                    <a:cs typeface="Times New Roman" panose="02020603050405020304" pitchFamily="18" charset="0"/>
                  </a:rPr>
                  <a:t>по одному и тому же закону</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A</a:t>
                </a:r>
                <a:r>
                  <a:rPr lang="ru-RU" dirty="0" smtClean="0">
                    <a:latin typeface="Times New Roman" panose="02020603050405020304" pitchFamily="18" charset="0"/>
                    <a:cs typeface="Times New Roman" panose="02020603050405020304" pitchFamily="18" charset="0"/>
                  </a:rPr>
                  <a:t>(</a:t>
                </a:r>
                <a14:m>
                  <m:oMath xmlns:m="http://schemas.openxmlformats.org/officeDocument/2006/math">
                    <m:r>
                      <a:rPr lang="ru-RU" i="1" smtClean="0">
                        <a:latin typeface="Cambria Math"/>
                        <a:ea typeface="Cambria Math"/>
                      </a:rPr>
                      <m:t>𝜏</m:t>
                    </m:r>
                  </m:oMath>
                </a14:m>
                <a:r>
                  <a:rPr lang="ru-RU" dirty="0" smtClean="0">
                    <a:latin typeface="Times New Roman" panose="02020603050405020304" pitchFamily="18" charset="0"/>
                    <a:cs typeface="Times New Roman" panose="02020603050405020304" pitchFamily="18" charset="0"/>
                  </a:rPr>
                  <a:t>)</a:t>
                </a:r>
                <a:r>
                  <a:rPr lang="ru-RU" i="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называется </a:t>
                </a:r>
                <a:r>
                  <a:rPr lang="ru-RU" b="1" i="1" dirty="0">
                    <a:latin typeface="Times New Roman" panose="02020603050405020304" pitchFamily="18" charset="0"/>
                    <a:cs typeface="Times New Roman" panose="02020603050405020304" pitchFamily="18" charset="0"/>
                  </a:rPr>
                  <a:t>рекуррентным</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a:latin typeface="Times New Roman" panose="02020603050405020304" pitchFamily="18" charset="0"/>
                    <a:cs typeface="Times New Roman" panose="02020603050405020304" pitchFamily="18" charset="0"/>
                  </a:rPr>
                  <a:t>Поток заявок называется </a:t>
                </a:r>
                <a:r>
                  <a:rPr lang="ru-RU" b="1" i="1" dirty="0">
                    <a:latin typeface="Times New Roman" panose="02020603050405020304" pitchFamily="18" charset="0"/>
                    <a:cs typeface="Times New Roman" panose="02020603050405020304" pitchFamily="18" charset="0"/>
                  </a:rPr>
                  <a:t>стационарным</a:t>
                </a:r>
                <a:r>
                  <a:rPr lang="ru-RU" dirty="0">
                    <a:latin typeface="Times New Roman" panose="02020603050405020304" pitchFamily="18" charset="0"/>
                    <a:cs typeface="Times New Roman" panose="02020603050405020304" pitchFamily="18" charset="0"/>
                  </a:rPr>
                  <a:t>, если интенсивность </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и закон распределения </a:t>
                </a:r>
                <a:r>
                  <a:rPr lang="ru-RU" i="1"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a:t>
                </a:r>
                <a14:m>
                  <m:oMath xmlns:m="http://schemas.openxmlformats.org/officeDocument/2006/math">
                    <m:r>
                      <a:rPr lang="ru-RU" i="1">
                        <a:latin typeface="Cambria Math"/>
                        <a:ea typeface="Cambria Math"/>
                      </a:rPr>
                      <m:t>𝜏</m:t>
                    </m:r>
                  </m:oMath>
                </a14:m>
                <a:r>
                  <a:rPr lang="ru-RU" dirty="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интервалов между последовательными заявками не меняются со временем. В противном случае поток заявок является </a:t>
                </a:r>
                <a:r>
                  <a:rPr lang="ru-RU" b="1" i="1" dirty="0">
                    <a:latin typeface="Times New Roman" panose="02020603050405020304" pitchFamily="18" charset="0"/>
                    <a:cs typeface="Times New Roman" panose="02020603050405020304" pitchFamily="18" charset="0"/>
                  </a:rPr>
                  <a:t>нестационарным</a:t>
                </a:r>
                <a:r>
                  <a:rPr lang="ru-RU" dirty="0">
                    <a:latin typeface="Times New Roman" panose="02020603050405020304" pitchFamily="18" charset="0"/>
                    <a:cs typeface="Times New Roman" panose="02020603050405020304" pitchFamily="18" charset="0"/>
                  </a:rPr>
                  <a:t>. </a:t>
                </a:r>
              </a:p>
              <a:p>
                <a:pPr indent="355600" algn="just"/>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Поток </a:t>
                </a:r>
                <a:r>
                  <a:rPr lang="ru-RU" dirty="0">
                    <a:latin typeface="Times New Roman" panose="02020603050405020304" pitchFamily="18" charset="0"/>
                    <a:cs typeface="Times New Roman" panose="02020603050405020304" pitchFamily="18" charset="0"/>
                  </a:rPr>
                  <a:t>заявок называется </a:t>
                </a:r>
                <a:r>
                  <a:rPr lang="ru-RU" b="1" i="1" dirty="0">
                    <a:latin typeface="Times New Roman" panose="02020603050405020304" pitchFamily="18" charset="0"/>
                    <a:cs typeface="Times New Roman" panose="02020603050405020304" pitchFamily="18" charset="0"/>
                  </a:rPr>
                  <a:t>ординарным</a:t>
                </a:r>
                <a:r>
                  <a:rPr lang="ru-RU" dirty="0">
                    <a:latin typeface="Times New Roman" panose="02020603050405020304" pitchFamily="18" charset="0"/>
                    <a:cs typeface="Times New Roman" panose="02020603050405020304" pitchFamily="18" charset="0"/>
                  </a:rPr>
                  <a:t>, если в каждый момент времени </a:t>
                </a:r>
                <a14:m>
                  <m:oMath xmlns:m="http://schemas.openxmlformats.org/officeDocument/2006/math">
                    <m:sSub>
                      <m:sSubPr>
                        <m:ctrlPr>
                          <a:rPr lang="ru-RU" i="1" dirty="0" smtClean="0">
                            <a:latin typeface="Cambria Math"/>
                          </a:rPr>
                        </m:ctrlPr>
                      </m:sSubPr>
                      <m:e>
                        <m:r>
                          <a:rPr lang="en-US" b="0" i="1" dirty="0" smtClean="0">
                            <a:latin typeface="Cambria Math"/>
                          </a:rPr>
                          <m:t>𝑡</m:t>
                        </m:r>
                      </m:e>
                      <m:sub>
                        <m:r>
                          <a:rPr lang="en-US" b="0" i="1" dirty="0" smtClean="0">
                            <a:latin typeface="Cambria Math"/>
                          </a:rPr>
                          <m:t>𝑘</m:t>
                        </m:r>
                      </m:sub>
                    </m:sSub>
                  </m:oMath>
                </a14:m>
                <a:r>
                  <a:rPr lang="ru-RU" dirty="0">
                    <a:latin typeface="Times New Roman" panose="02020603050405020304" pitchFamily="18" charset="0"/>
                    <a:cs typeface="Times New Roman" panose="02020603050405020304" pitchFamily="18" charset="0"/>
                  </a:rPr>
                  <a:t> может появиться только одна заявка. Если в какой-либо момент времени может появиться более одной заявки, то имеем </a:t>
                </a:r>
                <a:r>
                  <a:rPr lang="ru-RU" b="1" i="1" dirty="0">
                    <a:latin typeface="Times New Roman" panose="02020603050405020304" pitchFamily="18" charset="0"/>
                    <a:cs typeface="Times New Roman" panose="02020603050405020304" pitchFamily="18" charset="0"/>
                  </a:rPr>
                  <a:t>неординарный </a:t>
                </a:r>
                <a:r>
                  <a:rPr lang="ru-RU" dirty="0">
                    <a:latin typeface="Times New Roman" panose="02020603050405020304" pitchFamily="18" charset="0"/>
                    <a:cs typeface="Times New Roman" panose="02020603050405020304" pitchFamily="18" charset="0"/>
                  </a:rPr>
                  <a:t>или </a:t>
                </a:r>
                <a:r>
                  <a:rPr lang="ru-RU" b="1" i="1" dirty="0">
                    <a:latin typeface="Times New Roman" panose="02020603050405020304" pitchFamily="18" charset="0"/>
                    <a:cs typeface="Times New Roman" panose="02020603050405020304" pitchFamily="18" charset="0"/>
                  </a:rPr>
                  <a:t>групповой </a:t>
                </a:r>
                <a:r>
                  <a:rPr lang="ru-RU" dirty="0">
                    <a:latin typeface="Times New Roman" panose="02020603050405020304" pitchFamily="18" charset="0"/>
                    <a:cs typeface="Times New Roman" panose="02020603050405020304" pitchFamily="18" charset="0"/>
                  </a:rPr>
                  <a:t>поток заявок. </a:t>
                </a:r>
              </a:p>
              <a:p>
                <a:pPr indent="355600" algn="just"/>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Поток </a:t>
                </a:r>
                <a:r>
                  <a:rPr lang="ru-RU" dirty="0">
                    <a:latin typeface="Times New Roman" panose="02020603050405020304" pitchFamily="18" charset="0"/>
                    <a:cs typeface="Times New Roman" panose="02020603050405020304" pitchFamily="18" charset="0"/>
                  </a:rPr>
                  <a:t>заявок называется потоком </a:t>
                </a:r>
                <a:r>
                  <a:rPr lang="ru-RU" b="1" i="1" dirty="0">
                    <a:latin typeface="Times New Roman" panose="02020603050405020304" pitchFamily="18" charset="0"/>
                    <a:cs typeface="Times New Roman" panose="02020603050405020304" pitchFamily="18" charset="0"/>
                  </a:rPr>
                  <a:t>без последействия</a:t>
                </a:r>
                <a:r>
                  <a:rPr lang="ru-RU" dirty="0">
                    <a:latin typeface="Times New Roman" panose="02020603050405020304" pitchFamily="18" charset="0"/>
                    <a:cs typeface="Times New Roman" panose="02020603050405020304" pitchFamily="18" charset="0"/>
                  </a:rPr>
                  <a:t>, если заявки поступают </a:t>
                </a:r>
                <a:r>
                  <a:rPr lang="ru-RU" i="1" dirty="0">
                    <a:latin typeface="Times New Roman" panose="02020603050405020304" pitchFamily="18" charset="0"/>
                    <a:cs typeface="Times New Roman" panose="02020603050405020304" pitchFamily="18" charset="0"/>
                  </a:rPr>
                  <a:t>независимо</a:t>
                </a:r>
                <a:r>
                  <a:rPr lang="ru-RU" dirty="0">
                    <a:latin typeface="Times New Roman" panose="02020603050405020304" pitchFamily="18" charset="0"/>
                    <a:cs typeface="Times New Roman" panose="02020603050405020304" pitchFamily="18" charset="0"/>
                  </a:rPr>
                  <a:t> друг от друга, то есть момент поступления очередной заявки не зависит от того, когда и сколько заявок поступило до этого момента. </a:t>
                </a:r>
              </a:p>
            </p:txBody>
          </p:sp>
        </mc:Choice>
        <mc:Fallback>
          <p:sp>
            <p:nvSpPr>
              <p:cNvPr id="2" name="Прямоугольник 1"/>
              <p:cNvSpPr>
                <a:spLocks noRot="1" noChangeAspect="1" noMove="1" noResize="1" noEditPoints="1" noAdjustHandles="1" noChangeArrowheads="1" noChangeShapeType="1" noTextEdit="1"/>
              </p:cNvSpPr>
              <p:nvPr/>
            </p:nvSpPr>
            <p:spPr>
              <a:xfrm>
                <a:off x="107504" y="1086991"/>
                <a:ext cx="8928992" cy="5078313"/>
              </a:xfrm>
              <a:prstGeom prst="rect">
                <a:avLst/>
              </a:prstGeom>
              <a:blipFill rotWithShape="1">
                <a:blip r:embed="rId2"/>
                <a:stretch>
                  <a:fillRect l="-615" t="-600" r="-615" b="-96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107504" y="190381"/>
                <a:ext cx="8928992" cy="646331"/>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Для полного описания случайного потока заявок, в общем случае, необходимо задать законы распределений </a:t>
                </a:r>
                <a14:m>
                  <m:oMath xmlns:m="http://schemas.openxmlformats.org/officeDocument/2006/math">
                    <m:sSub>
                      <m:sSubPr>
                        <m:ctrlPr>
                          <a:rPr lang="ru-RU" i="1">
                            <a:latin typeface="Cambria Math"/>
                          </a:rPr>
                        </m:ctrlPr>
                      </m:sSubPr>
                      <m:e>
                        <m:sSub>
                          <m:sSubPr>
                            <m:ctrlPr>
                              <a:rPr lang="ru-RU" i="1">
                                <a:latin typeface="Cambria Math"/>
                              </a:rPr>
                            </m:ctrlPr>
                          </m:sSubPr>
                          <m:e>
                            <m:r>
                              <a:rPr lang="en-US" i="1">
                                <a:latin typeface="Cambria Math"/>
                              </a:rPr>
                              <m:t>𝐴</m:t>
                            </m:r>
                          </m:e>
                          <m:sub>
                            <m:r>
                              <a:rPr lang="en-US" i="1">
                                <a:latin typeface="Cambria Math"/>
                              </a:rPr>
                              <m:t>𝑘</m:t>
                            </m:r>
                          </m:sub>
                        </m:sSub>
                        <m:r>
                          <a:rPr lang="en-US" i="1">
                            <a:latin typeface="Cambria Math"/>
                          </a:rPr>
                          <m:t>=</m:t>
                        </m:r>
                        <m:r>
                          <a:rPr lang="ru-RU" i="1">
                            <a:latin typeface="Cambria Math"/>
                            <a:ea typeface="Cambria Math"/>
                          </a:rPr>
                          <m:t>𝜏</m:t>
                        </m:r>
                      </m:e>
                      <m:sub>
                        <m:r>
                          <a:rPr lang="en-US" i="1">
                            <a:latin typeface="Cambria Math"/>
                          </a:rPr>
                          <m:t>𝑘</m:t>
                        </m:r>
                      </m:sub>
                    </m:sSub>
                  </m:oMath>
                </a14:m>
                <a:r>
                  <a:rPr lang="ru-RU" dirty="0">
                    <a:latin typeface="Times New Roman" panose="02020603050405020304" pitchFamily="18" charset="0"/>
                    <a:cs typeface="Times New Roman" panose="02020603050405020304" pitchFamily="18" charset="0"/>
                  </a:rPr>
                  <a:t>всех</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интервалов  </a:t>
                </a:r>
                <a14:m>
                  <m:oMath xmlns:m="http://schemas.openxmlformats.org/officeDocument/2006/math">
                    <m:sSub>
                      <m:sSubPr>
                        <m:ctrlPr>
                          <a:rPr lang="ru-RU" i="1">
                            <a:latin typeface="Cambria Math"/>
                          </a:rPr>
                        </m:ctrlPr>
                      </m:sSubPr>
                      <m:e>
                        <m:r>
                          <a:rPr lang="ru-RU" i="1">
                            <a:latin typeface="Cambria Math"/>
                            <a:ea typeface="Cambria Math"/>
                          </a:rPr>
                          <m:t>𝜏</m:t>
                        </m:r>
                      </m:e>
                      <m:sub>
                        <m:r>
                          <a:rPr lang="en-US" i="1">
                            <a:latin typeface="Cambria Math"/>
                          </a:rPr>
                          <m:t>𝑘</m:t>
                        </m:r>
                      </m:sub>
                    </m:sSub>
                  </m:oMath>
                </a14:m>
                <a:r>
                  <a:rPr lang="ru-RU"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a:rPr>
                      <m:t>𝑘</m:t>
                    </m:r>
                    <m:r>
                      <a:rPr lang="en-US" i="1">
                        <a:latin typeface="Cambria Math"/>
                      </a:rPr>
                      <m:t>=1,2,…</m:t>
                    </m:r>
                  </m:oMath>
                </a14:m>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107504" y="190381"/>
                <a:ext cx="8928992" cy="646331"/>
              </a:xfrm>
              <a:prstGeom prst="rect">
                <a:avLst/>
              </a:prstGeom>
              <a:blipFill rotWithShape="1">
                <a:blip r:embed="rId3"/>
                <a:stretch>
                  <a:fillRect l="-615" t="-4717" r="-615" b="-14151"/>
                </a:stretch>
              </a:blipFill>
            </p:spPr>
            <p:txBody>
              <a:bodyPr/>
              <a:lstStyle/>
              <a:p>
                <a:r>
                  <a:rPr lang="ru-RU">
                    <a:noFill/>
                  </a:rPr>
                  <a:t> </a:t>
                </a:r>
              </a:p>
            </p:txBody>
          </p:sp>
        </mc:Fallback>
      </mc:AlternateContent>
    </p:spTree>
    <p:extLst>
      <p:ext uri="{BB962C8B-B14F-4D97-AF65-F5344CB8AC3E}">
        <p14:creationId xmlns:p14="http://schemas.microsoft.com/office/powerpoint/2010/main" val="148865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Прямоугольник 2"/>
              <p:cNvSpPr/>
              <p:nvPr/>
            </p:nvSpPr>
            <p:spPr>
              <a:xfrm>
                <a:off x="251520" y="188640"/>
                <a:ext cx="8784976" cy="3492366"/>
              </a:xfrm>
              <a:prstGeom prst="rect">
                <a:avLst/>
              </a:prstGeom>
            </p:spPr>
            <p:txBody>
              <a:bodyPr wrap="square">
                <a:spAutoFit/>
              </a:bodyPr>
              <a:lstStyle/>
              <a:p>
                <a:pPr indent="355600" algn="just"/>
                <a:r>
                  <a:rPr lang="ru-RU" sz="2000" i="1" dirty="0" smtClean="0">
                    <a:latin typeface="Times New Roman" panose="02020603050405020304" pitchFamily="18" charset="0"/>
                    <a:cs typeface="Times New Roman" panose="02020603050405020304" pitchFamily="18" charset="0"/>
                  </a:rPr>
                  <a:t>Стационарный ординарный</a:t>
                </a:r>
                <a:r>
                  <a:rPr lang="ru-RU" sz="2000" dirty="0">
                    <a:latin typeface="Times New Roman" panose="02020603050405020304" pitchFamily="18" charset="0"/>
                    <a:cs typeface="Times New Roman" panose="02020603050405020304" pitchFamily="18" charset="0"/>
                  </a:rPr>
                  <a:t> поток </a:t>
                </a:r>
                <a:r>
                  <a:rPr lang="ru-RU" sz="2000" i="1" dirty="0">
                    <a:latin typeface="Times New Roman" panose="02020603050405020304" pitchFamily="18" charset="0"/>
                    <a:cs typeface="Times New Roman" panose="02020603050405020304" pitchFamily="18" charset="0"/>
                  </a:rPr>
                  <a:t>без последействия</a:t>
                </a:r>
                <a:r>
                  <a:rPr lang="ru-RU" sz="2000" dirty="0">
                    <a:latin typeface="Times New Roman" panose="02020603050405020304" pitchFamily="18" charset="0"/>
                    <a:cs typeface="Times New Roman" panose="02020603050405020304" pitchFamily="18" charset="0"/>
                  </a:rPr>
                  <a:t> называется </a:t>
                </a:r>
                <a:r>
                  <a:rPr lang="ru-RU" sz="2000" b="1" i="1" dirty="0">
                    <a:latin typeface="Times New Roman" panose="02020603050405020304" pitchFamily="18" charset="0"/>
                    <a:cs typeface="Times New Roman" panose="02020603050405020304" pitchFamily="18" charset="0"/>
                  </a:rPr>
                  <a:t>простейшим</a:t>
                </a:r>
                <a:r>
                  <a:rPr lang="ru-RU" sz="2000" dirty="0">
                    <a:latin typeface="Times New Roman" panose="02020603050405020304" pitchFamily="18" charset="0"/>
                    <a:cs typeface="Times New Roman" panose="02020603050405020304" pitchFamily="18" charset="0"/>
                  </a:rPr>
                  <a:t>.  </a:t>
                </a: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Интервалы </a:t>
                </a:r>
                <a:r>
                  <a:rPr lang="ru-RU" sz="2000" dirty="0">
                    <a:latin typeface="Times New Roman" panose="02020603050405020304" pitchFamily="18" charset="0"/>
                    <a:cs typeface="Times New Roman" panose="02020603050405020304" pitchFamily="18" charset="0"/>
                  </a:rPr>
                  <a:t>времени </a:t>
                </a:r>
                <a14:m>
                  <m:oMath xmlns:m="http://schemas.openxmlformats.org/officeDocument/2006/math">
                    <m:r>
                      <a:rPr lang="ru-RU" sz="2000" i="1" dirty="0" smtClean="0">
                        <a:latin typeface="Cambria Math"/>
                        <a:ea typeface="Cambria Math"/>
                      </a:rPr>
                      <m:t>𝜏</m:t>
                    </m:r>
                  </m:oMath>
                </a14:m>
                <a:r>
                  <a:rPr lang="ru-RU" sz="2000" dirty="0">
                    <a:latin typeface="Times New Roman" panose="02020603050405020304" pitchFamily="18" charset="0"/>
                    <a:cs typeface="Times New Roman" panose="02020603050405020304" pitchFamily="18" charset="0"/>
                  </a:rPr>
                  <a:t> между заявками в простейшем потоке распределены по </a:t>
                </a:r>
                <a:r>
                  <a:rPr lang="ru-RU" sz="2000" i="1" dirty="0">
                    <a:latin typeface="Times New Roman" panose="02020603050405020304" pitchFamily="18" charset="0"/>
                    <a:cs typeface="Times New Roman" panose="02020603050405020304" pitchFamily="18" charset="0"/>
                  </a:rPr>
                  <a:t>экспоненциальному закону </a:t>
                </a:r>
                <a:r>
                  <a:rPr lang="ru-RU" sz="2000" dirty="0">
                    <a:latin typeface="Times New Roman" panose="02020603050405020304" pitchFamily="18" charset="0"/>
                    <a:cs typeface="Times New Roman" panose="02020603050405020304" pitchFamily="18" charset="0"/>
                  </a:rPr>
                  <a:t>с функцией распределения </a:t>
                </a:r>
                <a14:m>
                  <m:oMath xmlns:m="http://schemas.openxmlformats.org/officeDocument/2006/math">
                    <m:r>
                      <a:rPr lang="en-US" sz="2000" b="0" i="1" smtClean="0">
                        <a:latin typeface="Cambria Math"/>
                      </a:rPr>
                      <m:t>𝐴</m:t>
                    </m:r>
                    <m:d>
                      <m:dPr>
                        <m:ctrlPr>
                          <a:rPr lang="en-US" sz="2000" b="0" i="1" smtClean="0">
                            <a:latin typeface="Cambria Math"/>
                          </a:rPr>
                        </m:ctrlPr>
                      </m:dPr>
                      <m:e>
                        <m:r>
                          <a:rPr lang="en-US" sz="2000" b="0" i="1" smtClean="0">
                            <a:latin typeface="Cambria Math"/>
                            <a:ea typeface="Cambria Math"/>
                          </a:rPr>
                          <m:t>𝜏</m:t>
                        </m:r>
                      </m:e>
                    </m:d>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𝑒</m:t>
                        </m:r>
                      </m:e>
                      <m:sup>
                        <m:r>
                          <a:rPr lang="en-US" sz="2000" b="0" i="1" smtClean="0">
                            <a:latin typeface="Cambria Math"/>
                            <a:ea typeface="Cambria Math"/>
                          </a:rPr>
                          <m:t>−</m:t>
                        </m:r>
                        <m:r>
                          <a:rPr lang="en-US" sz="2000" b="0" i="1" smtClean="0">
                            <a:latin typeface="Cambria Math"/>
                            <a:ea typeface="Cambria Math"/>
                          </a:rPr>
                          <m:t>𝜆𝜏</m:t>
                        </m:r>
                      </m:sup>
                    </m:sSup>
                  </m:oMath>
                </a14:m>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где </a:t>
                </a:r>
                <a14:m>
                  <m:oMath xmlns:m="http://schemas.openxmlformats.org/officeDocument/2006/math">
                    <m:r>
                      <a:rPr lang="en-US" sz="2000" i="1">
                        <a:latin typeface="Cambria Math"/>
                        <a:ea typeface="Cambria Math"/>
                      </a:rPr>
                      <m:t>𝜆</m:t>
                    </m:r>
                    <m:r>
                      <a:rPr lang="en-US" sz="2000" b="0" i="1" smtClean="0">
                        <a:latin typeface="Cambria Math"/>
                        <a:ea typeface="Cambria Math"/>
                      </a:rPr>
                      <m:t>&gt;0</m:t>
                    </m:r>
                  </m:oMath>
                </a14:m>
                <a:r>
                  <a:rPr lang="ru-RU" sz="2000" dirty="0">
                    <a:latin typeface="Times New Roman" panose="02020603050405020304" pitchFamily="18" charset="0"/>
                    <a:cs typeface="Times New Roman" panose="02020603050405020304" pitchFamily="18" charset="0"/>
                  </a:rPr>
                  <a:t> – параметр распределения, представляющий собой интенсивность потока заявок. </a:t>
                </a: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Простейший </a:t>
                </a:r>
                <a:r>
                  <a:rPr lang="ru-RU" sz="2000" dirty="0">
                    <a:latin typeface="Times New Roman" panose="02020603050405020304" pitchFamily="18" charset="0"/>
                    <a:cs typeface="Times New Roman" panose="02020603050405020304" pitchFamily="18" charset="0"/>
                  </a:rPr>
                  <a:t>поток часто называют </a:t>
                </a:r>
                <a:r>
                  <a:rPr lang="ru-RU" sz="2000" b="1" i="1" dirty="0">
                    <a:latin typeface="Times New Roman" panose="02020603050405020304" pitchFamily="18" charset="0"/>
                    <a:cs typeface="Times New Roman" panose="02020603050405020304" pitchFamily="18" charset="0"/>
                  </a:rPr>
                  <a:t>пуассоновским</a:t>
                </a:r>
                <a:r>
                  <a:rPr lang="ru-RU" sz="2000" dirty="0">
                    <a:latin typeface="Times New Roman" panose="02020603050405020304" pitchFamily="18" charset="0"/>
                    <a:cs typeface="Times New Roman" panose="02020603050405020304" pitchFamily="18" charset="0"/>
                  </a:rPr>
                  <a:t>, поскольку число заявок </a:t>
                </a:r>
                <a:r>
                  <a:rPr lang="ru-RU" sz="2000" i="1" dirty="0">
                    <a:latin typeface="Times New Roman" panose="02020603050405020304" pitchFamily="18" charset="0"/>
                    <a:cs typeface="Times New Roman" panose="02020603050405020304" pitchFamily="18" charset="0"/>
                  </a:rPr>
                  <a:t>k</a:t>
                </a:r>
                <a:r>
                  <a:rPr lang="ru-RU" sz="2000" dirty="0">
                    <a:latin typeface="Times New Roman" panose="02020603050405020304" pitchFamily="18" charset="0"/>
                    <a:cs typeface="Times New Roman" panose="02020603050405020304" pitchFamily="18" charset="0"/>
                  </a:rPr>
                  <a:t>, поступающих за некоторый заданный промежуток времени  </a:t>
                </a:r>
                <a:r>
                  <a:rPr lang="ru-RU" sz="2000" i="1" dirty="0">
                    <a:latin typeface="Times New Roman" panose="02020603050405020304" pitchFamily="18" charset="0"/>
                    <a:cs typeface="Times New Roman" panose="02020603050405020304" pitchFamily="18" charset="0"/>
                  </a:rPr>
                  <a:t>t</a:t>
                </a:r>
                <a:r>
                  <a:rPr lang="ru-RU" sz="2000" dirty="0">
                    <a:latin typeface="Times New Roman" panose="02020603050405020304" pitchFamily="18" charset="0"/>
                    <a:cs typeface="Times New Roman" panose="02020603050405020304" pitchFamily="18" charset="0"/>
                  </a:rPr>
                  <a:t>, распределено по </a:t>
                </a:r>
                <a:r>
                  <a:rPr lang="ru-RU" sz="2000" i="1" dirty="0">
                    <a:latin typeface="Times New Roman" panose="02020603050405020304" pitchFamily="18" charset="0"/>
                    <a:cs typeface="Times New Roman" panose="02020603050405020304" pitchFamily="18" charset="0"/>
                  </a:rPr>
                  <a:t>закону</a:t>
                </a:r>
                <a:r>
                  <a:rPr lang="ru-RU" sz="2000" dirty="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Пуассона</a:t>
                </a:r>
                <a:r>
                  <a:rPr lang="ru-RU" sz="2000" dirty="0">
                    <a:latin typeface="Times New Roman" panose="02020603050405020304" pitchFamily="18" charset="0"/>
                    <a:cs typeface="Times New Roman" panose="02020603050405020304" pitchFamily="18" charset="0"/>
                  </a:rPr>
                  <a:t>: </a:t>
                </a:r>
              </a:p>
            </p:txBody>
          </p:sp>
        </mc:Choice>
        <mc:Fallback>
          <p:sp>
            <p:nvSpPr>
              <p:cNvPr id="3" name="Прямоугольник 2"/>
              <p:cNvSpPr>
                <a:spLocks noRot="1" noChangeAspect="1" noMove="1" noResize="1" noEditPoints="1" noAdjustHandles="1" noChangeArrowheads="1" noChangeShapeType="1" noTextEdit="1"/>
              </p:cNvSpPr>
              <p:nvPr/>
            </p:nvSpPr>
            <p:spPr>
              <a:xfrm>
                <a:off x="251520" y="188640"/>
                <a:ext cx="8784976" cy="3492366"/>
              </a:xfrm>
              <a:prstGeom prst="rect">
                <a:avLst/>
              </a:prstGeom>
              <a:blipFill rotWithShape="1">
                <a:blip r:embed="rId2"/>
                <a:stretch>
                  <a:fillRect l="-694" t="-873" r="-763" b="-2269"/>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987824" y="3789040"/>
                <a:ext cx="2525679" cy="587790"/>
              </a:xfrm>
              <a:prstGeom prst="rect">
                <a:avLst/>
              </a:prstGeom>
              <a:noFill/>
            </p:spPr>
            <p:txBody>
              <a:bodyPr wrap="square" rtlCol="0">
                <a:spAutoFit/>
              </a:bodyPr>
              <a:lstStyle/>
              <a:p>
                <a14:m>
                  <m:oMath xmlns:m="http://schemas.openxmlformats.org/officeDocument/2006/math">
                    <m:r>
                      <a:rPr lang="en-US" sz="2000" b="0" i="1" smtClean="0">
                        <a:latin typeface="Cambria Math"/>
                      </a:rPr>
                      <m:t>𝑃</m:t>
                    </m:r>
                    <m:d>
                      <m:dPr>
                        <m:ctrlPr>
                          <a:rPr lang="en-US" sz="2000" b="0" i="1" smtClean="0">
                            <a:latin typeface="Cambria Math"/>
                          </a:rPr>
                        </m:ctrlPr>
                      </m:dPr>
                      <m:e>
                        <m:r>
                          <a:rPr lang="en-US" sz="2000" b="0" i="1" smtClean="0">
                            <a:latin typeface="Cambria Math"/>
                          </a:rPr>
                          <m:t>𝑘</m:t>
                        </m:r>
                        <m:r>
                          <a:rPr lang="en-US" sz="2000" b="0" i="1" smtClean="0">
                            <a:latin typeface="Cambria Math"/>
                          </a:rPr>
                          <m:t>,</m:t>
                        </m:r>
                        <m:r>
                          <a:rPr lang="en-US" sz="2000" b="0" i="1" smtClean="0">
                            <a:latin typeface="Cambria Math"/>
                          </a:rPr>
                          <m:t>𝑡</m:t>
                        </m:r>
                      </m:e>
                    </m:d>
                    <m:r>
                      <a:rPr lang="en-US" sz="2000" b="0" i="1" smtClean="0">
                        <a:latin typeface="Cambria Math"/>
                      </a:rPr>
                      <m:t>=</m:t>
                    </m:r>
                    <m:f>
                      <m:fPr>
                        <m:ctrlPr>
                          <a:rPr lang="en-US" sz="2000" b="0" i="1" smtClean="0">
                            <a:latin typeface="Cambria Math"/>
                          </a:rPr>
                        </m:ctrlPr>
                      </m:fPr>
                      <m:num>
                        <m:sSup>
                          <m:sSupPr>
                            <m:ctrlPr>
                              <a:rPr lang="en-US" sz="2000" b="0" i="1" smtClean="0">
                                <a:latin typeface="Cambria Math"/>
                              </a:rPr>
                            </m:ctrlPr>
                          </m:sSupPr>
                          <m:e>
                            <m:r>
                              <a:rPr lang="en-US" sz="2000" b="0" i="1" smtClean="0">
                                <a:latin typeface="Cambria Math"/>
                              </a:rPr>
                              <m:t>(</m:t>
                            </m:r>
                            <m:r>
                              <a:rPr lang="en-US" sz="2000" b="0" i="1" smtClean="0">
                                <a:latin typeface="Cambria Math"/>
                                <a:ea typeface="Cambria Math"/>
                              </a:rPr>
                              <m:t>𝜆</m:t>
                            </m:r>
                            <m:r>
                              <a:rPr lang="en-US" sz="2000" b="0" i="1" smtClean="0">
                                <a:latin typeface="Cambria Math"/>
                                <a:ea typeface="Cambria Math"/>
                              </a:rPr>
                              <m:t>𝑡</m:t>
                            </m:r>
                            <m:r>
                              <a:rPr lang="en-US" sz="2000" b="0" i="1" smtClean="0">
                                <a:latin typeface="Cambria Math"/>
                              </a:rPr>
                              <m:t>)</m:t>
                            </m:r>
                          </m:e>
                          <m:sup>
                            <m:r>
                              <a:rPr lang="en-US" sz="2000" b="0" i="1" smtClean="0">
                                <a:latin typeface="Cambria Math"/>
                              </a:rPr>
                              <m:t>𝑘</m:t>
                            </m:r>
                          </m:sup>
                        </m:sSup>
                      </m:num>
                      <m:den>
                        <m:r>
                          <a:rPr lang="en-US" sz="2000" b="0" i="1" smtClean="0">
                            <a:latin typeface="Cambria Math"/>
                          </a:rPr>
                          <m:t>𝑘</m:t>
                        </m:r>
                        <m:r>
                          <a:rPr lang="en-US" sz="2000" b="0" i="1" smtClean="0">
                            <a:latin typeface="Cambria Math"/>
                          </a:rPr>
                          <m:t>!</m:t>
                        </m:r>
                      </m:den>
                    </m:f>
                    <m:r>
                      <a:rPr lang="en-US" sz="2000" b="0" i="1" smtClean="0">
                        <a:latin typeface="Cambria Math"/>
                      </a:rPr>
                      <m:t>∗</m:t>
                    </m:r>
                    <m:sSup>
                      <m:sSupPr>
                        <m:ctrlPr>
                          <a:rPr lang="en-US" sz="2000" b="0" i="1" smtClean="0">
                            <a:latin typeface="Cambria Math"/>
                          </a:rPr>
                        </m:ctrlPr>
                      </m:sSupPr>
                      <m:e>
                        <m:r>
                          <a:rPr lang="en-US" sz="2000" b="0" i="1" smtClean="0">
                            <a:latin typeface="Cambria Math"/>
                          </a:rPr>
                          <m:t>𝑒</m:t>
                        </m:r>
                      </m:e>
                      <m:sup>
                        <m:r>
                          <a:rPr lang="en-US" sz="2000" b="0" i="1" smtClean="0">
                            <a:latin typeface="Cambria Math"/>
                          </a:rPr>
                          <m:t>−</m:t>
                        </m:r>
                        <m:r>
                          <a:rPr lang="en-US" sz="2000" b="0" i="1" smtClean="0">
                            <a:latin typeface="Cambria Math"/>
                            <a:ea typeface="Cambria Math"/>
                          </a:rPr>
                          <m:t>𝜆</m:t>
                        </m:r>
                        <m:r>
                          <a:rPr lang="en-US" sz="2000" b="0" i="1" smtClean="0">
                            <a:latin typeface="Cambria Math"/>
                            <a:ea typeface="Cambria Math"/>
                          </a:rPr>
                          <m:t>𝑡</m:t>
                        </m:r>
                      </m:sup>
                    </m:sSup>
                  </m:oMath>
                </a14:m>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987824" y="3789040"/>
                <a:ext cx="2525679" cy="587790"/>
              </a:xfrm>
              <a:prstGeom prst="rect">
                <a:avLst/>
              </a:prstGeom>
              <a:blipFill rotWithShape="1">
                <a:blip r:embed="rId3"/>
                <a:stretch>
                  <a:fillRect r="-483" b="-625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93392" y="4413347"/>
                <a:ext cx="8814040" cy="707886"/>
              </a:xfrm>
              <a:prstGeom prst="rect">
                <a:avLst/>
              </a:prstGeom>
              <a:noFill/>
            </p:spPr>
            <p:txBody>
              <a:bodyPr wrap="square" rtlCol="0">
                <a:spAutoFit/>
              </a:bodyPr>
              <a:lstStyle/>
              <a:p>
                <a:pPr algn="just"/>
                <a:r>
                  <a:rPr lang="ru-RU" sz="2000" dirty="0" smtClean="0">
                    <a:latin typeface="Times New Roman" panose="02020603050405020304" pitchFamily="18" charset="0"/>
                    <a:cs typeface="Times New Roman" panose="02020603050405020304" pitchFamily="18" charset="0"/>
                  </a:rPr>
                  <a:t>где </a:t>
                </a:r>
                <a14:m>
                  <m:oMath xmlns:m="http://schemas.openxmlformats.org/officeDocument/2006/math">
                    <m:r>
                      <a:rPr lang="en-US" sz="2000" b="0" i="1" smtClean="0">
                        <a:latin typeface="Cambria Math"/>
                      </a:rPr>
                      <m:t>𝑃</m:t>
                    </m:r>
                    <m:d>
                      <m:dPr>
                        <m:ctrlPr>
                          <a:rPr lang="en-US" sz="2000" b="0" i="1" smtClean="0">
                            <a:latin typeface="Cambria Math"/>
                          </a:rPr>
                        </m:ctrlPr>
                      </m:dPr>
                      <m:e>
                        <m:r>
                          <a:rPr lang="en-US" sz="2000" b="0" i="1" smtClean="0">
                            <a:latin typeface="Cambria Math"/>
                          </a:rPr>
                          <m:t>𝑘</m:t>
                        </m:r>
                        <m:r>
                          <a:rPr lang="en-US" sz="2000" b="0" i="1" smtClean="0">
                            <a:latin typeface="Cambria Math"/>
                          </a:rPr>
                          <m:t>,</m:t>
                        </m:r>
                        <m:r>
                          <a:rPr lang="en-US" sz="2000" b="0" i="1" smtClean="0">
                            <a:latin typeface="Cambria Math"/>
                          </a:rPr>
                          <m:t>𝑡</m:t>
                        </m:r>
                      </m:e>
                    </m:d>
                  </m:oMath>
                </a14:m>
                <a:r>
                  <a:rPr lang="en-US" sz="2000" dirty="0" smtClean="0">
                    <a:latin typeface="Times New Roman" panose="02020603050405020304" pitchFamily="18" charset="0"/>
                    <a:cs typeface="Times New Roman" panose="02020603050405020304" pitchFamily="18" charset="0"/>
                  </a:rPr>
                  <a:t> - </a:t>
                </a:r>
                <a:r>
                  <a:rPr lang="ru-RU" sz="2000" dirty="0" smtClean="0">
                    <a:latin typeface="Times New Roman" panose="02020603050405020304" pitchFamily="18" charset="0"/>
                    <a:cs typeface="Times New Roman" panose="02020603050405020304" pitchFamily="18" charset="0"/>
                  </a:rPr>
                  <a:t>вероятность поступления ровно </a:t>
                </a:r>
                <a14:m>
                  <m:oMath xmlns:m="http://schemas.openxmlformats.org/officeDocument/2006/math">
                    <m:r>
                      <a:rPr lang="en-US" sz="2000" i="1">
                        <a:latin typeface="Cambria Math"/>
                      </a:rPr>
                      <m:t>𝑘</m:t>
                    </m:r>
                  </m:oMath>
                </a14:m>
                <a:r>
                  <a:rPr lang="ru-RU" sz="2000" dirty="0" smtClean="0">
                    <a:latin typeface="Times New Roman" panose="02020603050405020304" pitchFamily="18" charset="0"/>
                    <a:cs typeface="Times New Roman" panose="02020603050405020304" pitchFamily="18" charset="0"/>
                  </a:rPr>
                  <a:t> заявок за некоторый фиксированный интервал времени </a:t>
                </a:r>
                <a14:m>
                  <m:oMath xmlns:m="http://schemas.openxmlformats.org/officeDocument/2006/math">
                    <m:r>
                      <a:rPr lang="en-US" sz="2000" i="1">
                        <a:latin typeface="Cambria Math"/>
                      </a:rPr>
                      <m:t>𝑡</m:t>
                    </m:r>
                  </m:oMath>
                </a14:m>
                <a:r>
                  <a:rPr lang="ru-RU" sz="2000" dirty="0" smtClean="0">
                    <a:latin typeface="Times New Roman" panose="02020603050405020304" pitchFamily="18" charset="0"/>
                    <a:cs typeface="Times New Roman" panose="02020603050405020304" pitchFamily="18" charset="0"/>
                  </a:rPr>
                  <a:t>; </a:t>
                </a:r>
                <a14:m>
                  <m:oMath xmlns:m="http://schemas.openxmlformats.org/officeDocument/2006/math">
                    <m:r>
                      <a:rPr lang="ru-RU" sz="2000" i="1" smtClean="0">
                        <a:latin typeface="Cambria Math"/>
                        <a:ea typeface="Cambria Math"/>
                      </a:rPr>
                      <m:t>𝜆</m:t>
                    </m:r>
                  </m:oMath>
                </a14:m>
                <a:r>
                  <a:rPr lang="ru-RU" sz="2000" dirty="0" smtClean="0">
                    <a:latin typeface="Times New Roman" panose="02020603050405020304" pitchFamily="18" charset="0"/>
                    <a:cs typeface="Times New Roman" panose="02020603050405020304" pitchFamily="18" charset="0"/>
                  </a:rPr>
                  <a:t> – интенсивность потока заявок.</a:t>
                </a:r>
                <a:endParaRPr lang="ru-RU" sz="2000" dirty="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93392" y="4413347"/>
                <a:ext cx="8814040" cy="707886"/>
              </a:xfrm>
              <a:prstGeom prst="rect">
                <a:avLst/>
              </a:prstGeom>
              <a:blipFill rotWithShape="1">
                <a:blip r:embed="rId4"/>
                <a:stretch>
                  <a:fillRect l="-761" t="-4310" r="-692" b="-1465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Прямоугольник 5"/>
              <p:cNvSpPr/>
              <p:nvPr/>
            </p:nvSpPr>
            <p:spPr>
              <a:xfrm>
                <a:off x="207924" y="5373216"/>
                <a:ext cx="8784976" cy="707886"/>
              </a:xfrm>
              <a:prstGeom prst="rect">
                <a:avLst/>
              </a:prstGeom>
            </p:spPr>
            <p:txBody>
              <a:bodyPr wrap="square">
                <a:spAutoFit/>
              </a:bodyPr>
              <a:lstStyle/>
              <a:p>
                <a:pPr indent="355600"/>
                <a:r>
                  <a:rPr lang="ru-RU" sz="2000" dirty="0" smtClean="0">
                    <a:latin typeface="Times New Roman" panose="02020603050405020304" pitchFamily="18" charset="0"/>
                    <a:cs typeface="Times New Roman" panose="02020603050405020304" pitchFamily="18" charset="0"/>
                  </a:rPr>
                  <a:t>Здесь </a:t>
                </a:r>
                <a14:m>
                  <m:oMath xmlns:m="http://schemas.openxmlformats.org/officeDocument/2006/math">
                    <m:r>
                      <a:rPr lang="en-US" sz="2000" i="1">
                        <a:latin typeface="Cambria Math"/>
                      </a:rPr>
                      <m:t>𝑘</m:t>
                    </m:r>
                  </m:oMath>
                </a14:m>
                <a:r>
                  <a:rPr lang="ru-RU" sz="2000" i="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дискретная случайная величина, принимающая целочисленные значения: </a:t>
                </a:r>
                <a14:m>
                  <m:oMath xmlns:m="http://schemas.openxmlformats.org/officeDocument/2006/math">
                    <m:r>
                      <a:rPr lang="en-US" sz="2000" b="1" i="1">
                        <a:latin typeface="Cambria Math"/>
                      </a:rPr>
                      <m:t>𝒌</m:t>
                    </m:r>
                    <m:r>
                      <a:rPr lang="ru-RU" sz="2000" b="0" i="1" smtClean="0">
                        <a:latin typeface="Cambria Math"/>
                      </a:rPr>
                      <m:t>=0,1,2,…, а </m:t>
                    </m:r>
                    <m:r>
                      <a:rPr lang="en-US" sz="2000" b="1" i="1" smtClean="0">
                        <a:latin typeface="Cambria Math"/>
                      </a:rPr>
                      <m:t>𝒕</m:t>
                    </m:r>
                    <m:r>
                      <a:rPr lang="en-US" sz="2000" b="0" i="1" smtClean="0">
                        <a:latin typeface="Cambria Math"/>
                      </a:rPr>
                      <m:t>&gt;0 </m:t>
                    </m:r>
                    <m:r>
                      <a:rPr lang="ru-RU" sz="2000" b="0" i="1" smtClean="0">
                        <a:latin typeface="Cambria Math"/>
                      </a:rPr>
                      <m:t>и </m:t>
                    </m:r>
                    <m:r>
                      <a:rPr lang="ru-RU" sz="2000" b="1" i="1" smtClean="0">
                        <a:latin typeface="Cambria Math"/>
                        <a:ea typeface="Cambria Math"/>
                      </a:rPr>
                      <m:t>𝝀</m:t>
                    </m:r>
                    <m:r>
                      <a:rPr lang="en-US" sz="2000" b="0" i="1" smtClean="0">
                        <a:latin typeface="Cambria Math"/>
                        <a:ea typeface="Cambria Math"/>
                      </a:rPr>
                      <m:t>&gt;0</m:t>
                    </m:r>
                    <m:r>
                      <a:rPr lang="ru-RU" sz="2000" b="0" i="1" smtClean="0">
                        <a:latin typeface="Cambria Math"/>
                      </a:rPr>
                      <m:t> </m:t>
                    </m:r>
                  </m:oMath>
                </a14:m>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параметры закона Пуассона. </a:t>
                </a:r>
              </a:p>
            </p:txBody>
          </p:sp>
        </mc:Choice>
        <mc:Fallback>
          <p:sp>
            <p:nvSpPr>
              <p:cNvPr id="6" name="Прямоугольник 5"/>
              <p:cNvSpPr>
                <a:spLocks noRot="1" noChangeAspect="1" noMove="1" noResize="1" noEditPoints="1" noAdjustHandles="1" noChangeArrowheads="1" noChangeShapeType="1" noTextEdit="1"/>
              </p:cNvSpPr>
              <p:nvPr/>
            </p:nvSpPr>
            <p:spPr>
              <a:xfrm>
                <a:off x="207924" y="5373216"/>
                <a:ext cx="8784976" cy="707886"/>
              </a:xfrm>
              <a:prstGeom prst="rect">
                <a:avLst/>
              </a:prstGeom>
              <a:blipFill rotWithShape="1">
                <a:blip r:embed="rId5"/>
                <a:stretch>
                  <a:fillRect l="-694" t="-4274" b="-13675"/>
                </a:stretch>
              </a:blipFill>
            </p:spPr>
            <p:txBody>
              <a:bodyPr/>
              <a:lstStyle/>
              <a:p>
                <a:r>
                  <a:rPr lang="ru-RU">
                    <a:noFill/>
                  </a:rPr>
                  <a:t> </a:t>
                </a:r>
              </a:p>
            </p:txBody>
          </p:sp>
        </mc:Fallback>
      </mc:AlternateContent>
    </p:spTree>
    <p:extLst>
      <p:ext uri="{BB962C8B-B14F-4D97-AF65-F5344CB8AC3E}">
        <p14:creationId xmlns:p14="http://schemas.microsoft.com/office/powerpoint/2010/main" val="1563999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7504" y="123597"/>
                <a:ext cx="8928992" cy="4093428"/>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Следует </a:t>
                </a:r>
                <a:r>
                  <a:rPr lang="ru-RU" sz="2000" dirty="0">
                    <a:latin typeface="Times New Roman" panose="02020603050405020304" pitchFamily="18" charset="0"/>
                    <a:cs typeface="Times New Roman" panose="02020603050405020304" pitchFamily="18" charset="0"/>
                  </a:rPr>
                  <a:t>отметить, что пуассоновский поток, в отличие от простейшего, может быть</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i="1" dirty="0" smtClean="0">
                    <a:latin typeface="Times New Roman" panose="02020603050405020304" pitchFamily="18" charset="0"/>
                    <a:cs typeface="Times New Roman" panose="02020603050405020304" pitchFamily="18" charset="0"/>
                  </a:rPr>
                  <a:t>стационарным</a:t>
                </a:r>
                <a:r>
                  <a:rPr lang="ru-RU" sz="2000" dirty="0">
                    <a:latin typeface="Times New Roman" panose="02020603050405020304" pitchFamily="18" charset="0"/>
                    <a:cs typeface="Times New Roman" panose="02020603050405020304" pitchFamily="18" charset="0"/>
                  </a:rPr>
                  <a:t>, если </a:t>
                </a:r>
                <a:r>
                  <a:rPr lang="ru-RU" sz="2000" dirty="0" smtClean="0">
                    <a:latin typeface="Times New Roman" panose="02020603050405020304" pitchFamily="18" charset="0"/>
                    <a:cs typeface="Times New Roman" panose="02020603050405020304" pitchFamily="18" charset="0"/>
                  </a:rPr>
                  <a:t>интенсивность</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r>
                      <a:rPr lang="ru-RU" sz="2000" b="1" i="1">
                        <a:latin typeface="Cambria Math"/>
                        <a:ea typeface="Cambria Math"/>
                      </a:rPr>
                      <m:t>𝝀</m:t>
                    </m:r>
                  </m:oMath>
                </a14:m>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не меняется со временем; </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i="1" dirty="0" smtClean="0">
                    <a:latin typeface="Times New Roman" panose="02020603050405020304" pitchFamily="18" charset="0"/>
                    <a:cs typeface="Times New Roman" panose="02020603050405020304" pitchFamily="18" charset="0"/>
                  </a:rPr>
                  <a:t>нестационарным</a:t>
                </a:r>
                <a:r>
                  <a:rPr lang="ru-RU" sz="2000" dirty="0">
                    <a:latin typeface="Times New Roman" panose="02020603050405020304" pitchFamily="18" charset="0"/>
                    <a:cs typeface="Times New Roman" panose="02020603050405020304" pitchFamily="18" charset="0"/>
                  </a:rPr>
                  <a:t>, если интенсивность потока зависит от времени: </a:t>
                </a:r>
                <a14:m>
                  <m:oMath xmlns:m="http://schemas.openxmlformats.org/officeDocument/2006/math">
                    <m:r>
                      <a:rPr lang="ru-RU" sz="2000" b="1" i="1">
                        <a:latin typeface="Cambria Math"/>
                        <a:ea typeface="Cambria Math"/>
                      </a:rPr>
                      <m:t>𝝀</m:t>
                    </m:r>
                  </m:oMath>
                </a14:m>
                <a:r>
                  <a:rPr lang="ru-RU" sz="2000" i="1"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a:t>
                </a:r>
                <a:r>
                  <a:rPr lang="ru-RU" sz="2000" i="1" dirty="0">
                    <a:latin typeface="Times New Roman" panose="02020603050405020304" pitchFamily="18" charset="0"/>
                    <a:cs typeface="Times New Roman" panose="02020603050405020304" pitchFamily="18" charset="0"/>
                  </a:rPr>
                  <a:t> </a:t>
                </a:r>
                <a14:m>
                  <m:oMath xmlns:m="http://schemas.openxmlformats.org/officeDocument/2006/math">
                    <m:r>
                      <a:rPr lang="ru-RU" sz="2000" b="1" i="1">
                        <a:latin typeface="Cambria Math"/>
                        <a:ea typeface="Cambria Math"/>
                      </a:rPr>
                      <m:t>𝝀</m:t>
                    </m:r>
                    <m:r>
                      <a:rPr lang="en-US" sz="2000" b="1" i="1" smtClean="0">
                        <a:latin typeface="Cambria Math"/>
                        <a:ea typeface="Cambria Math"/>
                      </a:rPr>
                      <m:t>(</m:t>
                    </m:r>
                    <m:r>
                      <a:rPr lang="en-US" sz="2000" b="1" i="1" smtClean="0">
                        <a:latin typeface="Cambria Math"/>
                        <a:ea typeface="Cambria Math"/>
                      </a:rPr>
                      <m:t>𝒕</m:t>
                    </m:r>
                    <m:r>
                      <a:rPr lang="en-US" sz="2000" b="1" i="1" smtClean="0">
                        <a:latin typeface="Cambria Math"/>
                        <a:ea typeface="Cambria Math"/>
                      </a:rPr>
                      <m:t>)</m:t>
                    </m:r>
                  </m:oMath>
                </a14:m>
                <a:r>
                  <a:rPr lang="ru-RU"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В то же время, простейший поток, по определению, всегда является </a:t>
                </a:r>
                <a:r>
                  <a:rPr lang="ru-RU" sz="2000" dirty="0" smtClean="0">
                    <a:latin typeface="Times New Roman" panose="02020603050405020304" pitchFamily="18" charset="0"/>
                    <a:cs typeface="Times New Roman" panose="02020603050405020304" pitchFamily="18" charset="0"/>
                  </a:rPr>
                  <a:t>стационарным.</a:t>
                </a:r>
                <a:endParaRPr lang="en-US" sz="2000" dirty="0" smtClean="0">
                  <a:latin typeface="Times New Roman" panose="02020603050405020304" pitchFamily="18" charset="0"/>
                  <a:cs typeface="Times New Roman" panose="02020603050405020304" pitchFamily="18" charset="0"/>
                </a:endParaRPr>
              </a:p>
              <a:p>
                <a:pPr indent="355600" algn="just"/>
                <a:endParaRPr lang="en-US" sz="2000" dirty="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Аналитические </a:t>
                </a:r>
                <a:r>
                  <a:rPr lang="ru-RU" sz="2000" dirty="0">
                    <a:latin typeface="Times New Roman" panose="02020603050405020304" pitchFamily="18" charset="0"/>
                    <a:cs typeface="Times New Roman" panose="02020603050405020304" pitchFamily="18" charset="0"/>
                  </a:rPr>
                  <a:t>исследования моделей массового обслуживания часто проводятся в предположении о простейшем потоке заявок, что обусловлено рядом присущих ему замечательных особенностей.</a:t>
                </a:r>
              </a:p>
            </p:txBody>
          </p:sp>
        </mc:Choice>
        <mc:Fallback>
          <p:sp>
            <p:nvSpPr>
              <p:cNvPr id="2" name="Прямоугольник 1"/>
              <p:cNvSpPr>
                <a:spLocks noRot="1" noChangeAspect="1" noMove="1" noResize="1" noEditPoints="1" noAdjustHandles="1" noChangeArrowheads="1" noChangeShapeType="1" noTextEdit="1"/>
              </p:cNvSpPr>
              <p:nvPr/>
            </p:nvSpPr>
            <p:spPr>
              <a:xfrm>
                <a:off x="107504" y="123597"/>
                <a:ext cx="8928992" cy="4093428"/>
              </a:xfrm>
              <a:prstGeom prst="rect">
                <a:avLst/>
              </a:prstGeom>
              <a:blipFill rotWithShape="1">
                <a:blip r:embed="rId2"/>
                <a:stretch>
                  <a:fillRect l="-751" t="-744" r="-751" b="-1637"/>
                </a:stretch>
              </a:blipFill>
            </p:spPr>
            <p:txBody>
              <a:bodyPr/>
              <a:lstStyle/>
              <a:p>
                <a:r>
                  <a:rPr lang="ru-RU">
                    <a:noFill/>
                  </a:rPr>
                  <a:t> </a:t>
                </a:r>
              </a:p>
            </p:txBody>
          </p:sp>
        </mc:Fallback>
      </mc:AlternateContent>
    </p:spTree>
    <p:extLst>
      <p:ext uri="{BB962C8B-B14F-4D97-AF65-F5344CB8AC3E}">
        <p14:creationId xmlns:p14="http://schemas.microsoft.com/office/powerpoint/2010/main" val="1631332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7504" y="548680"/>
                <a:ext cx="8928992" cy="3420039"/>
              </a:xfrm>
              <a:prstGeom prst="rect">
                <a:avLst/>
              </a:prstGeom>
            </p:spPr>
            <p:txBody>
              <a:bodyPr wrap="square">
                <a:spAutoFit/>
              </a:bodyPr>
              <a:lstStyle/>
              <a:p>
                <a:pPr lvl="0" indent="355600" algn="just"/>
                <a:r>
                  <a:rPr lang="ru-RU" sz="2000" dirty="0" smtClean="0">
                    <a:latin typeface="Times New Roman" panose="02020603050405020304" pitchFamily="18" charset="0"/>
                    <a:cs typeface="Times New Roman" panose="02020603050405020304" pitchFamily="18" charset="0"/>
                  </a:rPr>
                  <a:t>Сумма</a:t>
                </a:r>
                <a14:m>
                  <m:oMath xmlns:m="http://schemas.openxmlformats.org/officeDocument/2006/math">
                    <m:r>
                      <a:rPr lang="en-US" sz="2000" i="1" dirty="0" smtClean="0">
                        <a:latin typeface="Cambria Math"/>
                      </a:rPr>
                      <m:t>𝐻</m:t>
                    </m:r>
                  </m:oMath>
                </a14:m>
                <a:r>
                  <a:rPr lang="ru-RU" sz="2000" dirty="0" smtClean="0">
                    <a:latin typeface="Times New Roman" panose="02020603050405020304" pitchFamily="18" charset="0"/>
                    <a:cs typeface="Times New Roman" panose="02020603050405020304" pitchFamily="18" charset="0"/>
                  </a:rPr>
                  <a:t>независимых</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стационарных </a:t>
                </a:r>
                <a:r>
                  <a:rPr lang="ru-RU" sz="2000" dirty="0">
                    <a:latin typeface="Times New Roman" panose="02020603050405020304" pitchFamily="18" charset="0"/>
                    <a:cs typeface="Times New Roman" panose="02020603050405020304" pitchFamily="18" charset="0"/>
                  </a:rPr>
                  <a:t>ординарных потоков с </a:t>
                </a:r>
                <a:r>
                  <a:rPr lang="ru-RU" sz="2000" dirty="0" smtClean="0">
                    <a:latin typeface="Times New Roman" panose="02020603050405020304" pitchFamily="18" charset="0"/>
                    <a:cs typeface="Times New Roman" panose="02020603050405020304" pitchFamily="18" charset="0"/>
                  </a:rPr>
                  <a:t>интенсивностями</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a:rPr>
                        </m:ctrlPr>
                      </m:sSubPr>
                      <m:e>
                        <m:r>
                          <a:rPr lang="en-US" sz="2000" i="1">
                            <a:latin typeface="Cambria Math"/>
                            <a:ea typeface="Cambria Math"/>
                          </a:rPr>
                          <m:t>𝜆</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i="1">
                            <a:latin typeface="Cambria Math"/>
                            <a:ea typeface="Cambria Math"/>
                          </a:rPr>
                          <m:t>𝜆</m:t>
                        </m:r>
                      </m:e>
                      <m:sub>
                        <m:r>
                          <a:rPr lang="en-US" sz="2000" b="0" i="1" smtClean="0">
                            <a:latin typeface="Cambria Math"/>
                            <a:ea typeface="Cambria Math"/>
                          </a:rPr>
                          <m:t>2</m:t>
                        </m:r>
                      </m:sub>
                    </m:sSub>
                    <m:r>
                      <a:rPr lang="en-US" sz="2000" b="0" i="1" smtClean="0">
                        <a:latin typeface="Cambria Math"/>
                      </a:rPr>
                      <m:t>,… </m:t>
                    </m:r>
                  </m:oMath>
                </a14:m>
                <a:r>
                  <a:rPr lang="ru-RU" sz="2000" dirty="0" smtClean="0">
                    <a:latin typeface="Times New Roman" panose="02020603050405020304" pitchFamily="18" charset="0"/>
                    <a:cs typeface="Times New Roman" panose="02020603050405020304" pitchFamily="18" charset="0"/>
                  </a:rPr>
                  <a:t>образует</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простейший </a:t>
                </a:r>
                <a:r>
                  <a:rPr lang="ru-RU" sz="2000" dirty="0">
                    <a:latin typeface="Times New Roman" panose="02020603050405020304" pitchFamily="18" charset="0"/>
                    <a:cs typeface="Times New Roman" panose="02020603050405020304" pitchFamily="18" charset="0"/>
                  </a:rPr>
                  <a:t>поток с </a:t>
                </a:r>
                <a:r>
                  <a:rPr lang="ru-RU" sz="2000" dirty="0" smtClean="0">
                    <a:latin typeface="Times New Roman" panose="02020603050405020304" pitchFamily="18" charset="0"/>
                    <a:cs typeface="Times New Roman" panose="02020603050405020304" pitchFamily="18" charset="0"/>
                  </a:rPr>
                  <a:t>интенсивностью</a:t>
                </a:r>
                <a:endParaRPr lang="en-US" sz="2000" dirty="0" smtClean="0">
                  <a:latin typeface="Times New Roman" panose="02020603050405020304" pitchFamily="18" charset="0"/>
                  <a:cs typeface="Times New Roman" panose="02020603050405020304" pitchFamily="18" charset="0"/>
                </a:endParaRPr>
              </a:p>
              <a:p>
                <a:pPr lvl="0" indent="355600" algn="just"/>
                <a14:m>
                  <m:oMathPara xmlns:m="http://schemas.openxmlformats.org/officeDocument/2006/math">
                    <m:oMathParaPr>
                      <m:jc m:val="centerGroup"/>
                    </m:oMathParaPr>
                    <m:oMath xmlns:m="http://schemas.openxmlformats.org/officeDocument/2006/math">
                      <m:r>
                        <m:rPr>
                          <m:sty m:val="p"/>
                        </m:rPr>
                        <a:rPr lang="el-GR" sz="2000" b="0" i="1" smtClean="0">
                          <a:latin typeface="Cambria Math"/>
                          <a:ea typeface="Cambria Math"/>
                        </a:rPr>
                        <m:t>Λ</m:t>
                      </m:r>
                      <m:r>
                        <a:rPr lang="en-US" sz="2000" b="0" i="1" smtClean="0">
                          <a:latin typeface="Cambria Math"/>
                        </a:rPr>
                        <m:t>=</m:t>
                      </m:r>
                      <m:nary>
                        <m:naryPr>
                          <m:chr m:val="∑"/>
                          <m:ctrlPr>
                            <a:rPr lang="en-US" sz="2000" b="0" i="1" smtClean="0">
                              <a:latin typeface="Cambria Math"/>
                            </a:rPr>
                          </m:ctrlPr>
                        </m:naryPr>
                        <m:sub>
                          <m:r>
                            <m:rPr>
                              <m:brk m:alnAt="23"/>
                            </m:rPr>
                            <a:rPr lang="en-US" sz="2000" b="0" i="1" smtClean="0">
                              <a:latin typeface="Cambria Math"/>
                            </a:rPr>
                            <m:t>𝑘</m:t>
                          </m:r>
                          <m:r>
                            <a:rPr lang="en-US" sz="2000" b="0" i="1" smtClean="0">
                              <a:latin typeface="Cambria Math"/>
                            </a:rPr>
                            <m:t>=1</m:t>
                          </m:r>
                        </m:sub>
                        <m:sup>
                          <m:r>
                            <a:rPr lang="en-US" sz="2000" b="0" i="1" smtClean="0">
                              <a:latin typeface="Cambria Math"/>
                            </a:rPr>
                            <m:t>𝐻</m:t>
                          </m:r>
                        </m:sup>
                        <m:e>
                          <m:sSub>
                            <m:sSubPr>
                              <m:ctrlPr>
                                <a:rPr lang="en-US" sz="2000" i="1">
                                  <a:latin typeface="Cambria Math"/>
                                </a:rPr>
                              </m:ctrlPr>
                            </m:sSubPr>
                            <m:e>
                              <m:r>
                                <a:rPr lang="en-US" sz="2000" i="1">
                                  <a:latin typeface="Cambria Math"/>
                                  <a:ea typeface="Cambria Math"/>
                                </a:rPr>
                                <m:t>𝜆</m:t>
                              </m:r>
                            </m:e>
                            <m:sub>
                              <m:r>
                                <a:rPr lang="en-US" sz="2000" b="0" i="1" smtClean="0">
                                  <a:latin typeface="Cambria Math"/>
                                  <a:ea typeface="Cambria Math"/>
                                </a:rPr>
                                <m:t>𝑘</m:t>
                              </m:r>
                            </m:sub>
                          </m:sSub>
                        </m:e>
                      </m:nary>
                    </m:oMath>
                  </m:oMathPara>
                </a14:m>
                <a:endParaRPr lang="ru-RU" sz="2000" dirty="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при </a:t>
                </a:r>
                <a:r>
                  <a:rPr lang="ru-RU" sz="2000" dirty="0">
                    <a:latin typeface="Times New Roman" panose="02020603050405020304" pitchFamily="18" charset="0"/>
                    <a:cs typeface="Times New Roman" panose="02020603050405020304" pitchFamily="18" charset="0"/>
                  </a:rPr>
                  <a:t>условии, что складываемые потоки оказывают более или менее одинаково малое влияние на суммарный поток. </a:t>
                </a:r>
                <a:endParaRPr lang="en-US" sz="2000" dirty="0" smtClean="0">
                  <a:latin typeface="Times New Roman" panose="02020603050405020304" pitchFamily="18" charset="0"/>
                  <a:cs typeface="Times New Roman" panose="02020603050405020304" pitchFamily="18" charset="0"/>
                </a:endParaRPr>
              </a:p>
              <a:p>
                <a:pPr indent="355600" algn="just"/>
                <a:endParaRPr lang="en-US" sz="2000" dirty="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На </a:t>
                </a:r>
                <a:r>
                  <a:rPr lang="ru-RU" sz="2000" dirty="0">
                    <a:latin typeface="Times New Roman" panose="02020603050405020304" pitchFamily="18" charset="0"/>
                    <a:cs typeface="Times New Roman" panose="02020603050405020304" pitchFamily="18" charset="0"/>
                  </a:rPr>
                  <a:t>практике суммарный поток близок к простейшему при </a:t>
                </a:r>
                <a14:m>
                  <m:oMath xmlns:m="http://schemas.openxmlformats.org/officeDocument/2006/math">
                    <m:r>
                      <a:rPr lang="en-US" sz="2000" i="1" dirty="0">
                        <a:latin typeface="Cambria Math"/>
                      </a:rPr>
                      <m:t>𝐻</m:t>
                    </m:r>
                    <m:r>
                      <a:rPr lang="en-US" sz="2000" i="1" dirty="0" smtClean="0">
                        <a:latin typeface="Cambria Math"/>
                        <a:ea typeface="Cambria Math"/>
                      </a:rPr>
                      <m:t>≥</m:t>
                    </m:r>
                    <m:r>
                      <a:rPr lang="en-US" sz="2000" b="0" i="1" dirty="0" smtClean="0">
                        <a:latin typeface="Cambria Math"/>
                        <a:ea typeface="Cambria Math"/>
                      </a:rPr>
                      <m:t>5</m:t>
                    </m:r>
                  </m:oMath>
                </a14:m>
                <a:r>
                  <a:rPr lang="ru-RU" sz="2000" i="1"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Очевидно, что </a:t>
                </a:r>
                <a:r>
                  <a:rPr lang="ru-RU" sz="2000" i="1" dirty="0">
                    <a:latin typeface="Times New Roman" panose="02020603050405020304" pitchFamily="18" charset="0"/>
                    <a:cs typeface="Times New Roman" panose="02020603050405020304" pitchFamily="18" charset="0"/>
                  </a:rPr>
                  <a:t>при </a:t>
                </a:r>
                <a:r>
                  <a:rPr lang="ru-RU" sz="2000" i="1" dirty="0" smtClean="0">
                    <a:latin typeface="Times New Roman" panose="02020603050405020304" pitchFamily="18" charset="0"/>
                    <a:cs typeface="Times New Roman" panose="02020603050405020304" pitchFamily="18" charset="0"/>
                  </a:rPr>
                  <a:t>суммировании</a:t>
                </a:r>
                <a:r>
                  <a:rPr lang="en-US" sz="2000" dirty="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независимых </a:t>
                </a:r>
                <a:r>
                  <a:rPr lang="ru-RU" sz="2000" i="1" dirty="0">
                    <a:latin typeface="Times New Roman" panose="02020603050405020304" pitchFamily="18" charset="0"/>
                    <a:cs typeface="Times New Roman" panose="02020603050405020304" pitchFamily="18" charset="0"/>
                  </a:rPr>
                  <a:t>простейших потоков суммарный поток будет </a:t>
                </a:r>
                <a:r>
                  <a:rPr lang="ru-RU" sz="2000" i="1" dirty="0" smtClean="0">
                    <a:latin typeface="Times New Roman" panose="02020603050405020304" pitchFamily="18" charset="0"/>
                    <a:cs typeface="Times New Roman" panose="02020603050405020304" pitchFamily="18" charset="0"/>
                  </a:rPr>
                  <a:t>простейшим</a:t>
                </a:r>
                <a:r>
                  <a:rPr lang="en-US"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при </a:t>
                </a:r>
                <a:r>
                  <a:rPr lang="ru-RU" sz="2000" dirty="0">
                    <a:latin typeface="Times New Roman" panose="02020603050405020304" pitchFamily="18" charset="0"/>
                    <a:cs typeface="Times New Roman" panose="02020603050405020304" pitchFamily="18" charset="0"/>
                  </a:rPr>
                  <a:t>любом значении </a:t>
                </a:r>
                <a14:m>
                  <m:oMath xmlns:m="http://schemas.openxmlformats.org/officeDocument/2006/math">
                    <m:r>
                      <a:rPr lang="en-US" sz="2000" i="1" dirty="0">
                        <a:latin typeface="Cambria Math"/>
                      </a:rPr>
                      <m:t>𝐻</m:t>
                    </m:r>
                  </m:oMath>
                </a14:m>
                <a:r>
                  <a:rPr lang="en-US"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07504" y="548680"/>
                <a:ext cx="8928992" cy="3420039"/>
              </a:xfrm>
              <a:prstGeom prst="rect">
                <a:avLst/>
              </a:prstGeom>
              <a:blipFill rotWithShape="1">
                <a:blip r:embed="rId2"/>
                <a:stretch>
                  <a:fillRect l="-751" t="-891" r="-751" b="-2317"/>
                </a:stretch>
              </a:blipFill>
            </p:spPr>
            <p:txBody>
              <a:bodyPr/>
              <a:lstStyle/>
              <a:p>
                <a:r>
                  <a:rPr lang="ru-RU">
                    <a:noFill/>
                  </a:rPr>
                  <a:t> </a:t>
                </a:r>
              </a:p>
            </p:txBody>
          </p:sp>
        </mc:Fallback>
      </mc:AlternateContent>
      <p:sp>
        <p:nvSpPr>
          <p:cNvPr id="3" name="Прямоугольник 2"/>
          <p:cNvSpPr/>
          <p:nvPr/>
        </p:nvSpPr>
        <p:spPr>
          <a:xfrm>
            <a:off x="1165197" y="116632"/>
            <a:ext cx="6410281" cy="523220"/>
          </a:xfrm>
          <a:prstGeom prst="rect">
            <a:avLst/>
          </a:prstGeom>
        </p:spPr>
        <p:txBody>
          <a:bodyPr wrap="none">
            <a:spAutoFit/>
          </a:bodyPr>
          <a:lstStyle/>
          <a:p>
            <a:pPr lvl="0" indent="355600" algn="just"/>
            <a:r>
              <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Суммирование (объединение) потоков</a:t>
            </a: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Прямоугольник 3"/>
              <p:cNvSpPr/>
              <p:nvPr/>
            </p:nvSpPr>
            <p:spPr>
              <a:xfrm>
                <a:off x="107504" y="4437112"/>
                <a:ext cx="8928992" cy="2246769"/>
              </a:xfrm>
              <a:prstGeom prst="rect">
                <a:avLst/>
              </a:prstGeom>
            </p:spPr>
            <p:txBody>
              <a:bodyPr wrap="square">
                <a:spAutoFit/>
              </a:bodyPr>
              <a:lstStyle/>
              <a:p>
                <a:pPr lvl="0" indent="355600" algn="just"/>
                <a:r>
                  <a:rPr lang="ru-RU" sz="2000" i="1" dirty="0" smtClean="0">
                    <a:latin typeface="Times New Roman" panose="02020603050405020304" pitchFamily="18" charset="0"/>
                    <a:cs typeface="Times New Roman" panose="02020603050405020304" pitchFamily="18" charset="0"/>
                  </a:rPr>
                  <a:t>Вероятностное</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(но </a:t>
                </a:r>
                <a:r>
                  <a:rPr lang="ru-RU" sz="2000" i="1" dirty="0">
                    <a:latin typeface="Times New Roman" panose="02020603050405020304" pitchFamily="18" charset="0"/>
                    <a:cs typeface="Times New Roman" panose="02020603050405020304" pitchFamily="18" charset="0"/>
                  </a:rPr>
                  <a:t>не</a:t>
                </a:r>
                <a:r>
                  <a:rPr lang="en-US" sz="2000" dirty="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детерминированное</a:t>
                </a:r>
                <a:r>
                  <a:rPr lang="ru-RU" sz="2000" dirty="0">
                    <a:latin typeface="Times New Roman" panose="02020603050405020304" pitchFamily="18" charset="0"/>
                    <a:cs typeface="Times New Roman" panose="02020603050405020304" pitchFamily="18" charset="0"/>
                  </a:rPr>
                  <a:t>) разрежение </a:t>
                </a:r>
                <a:r>
                  <a:rPr lang="ru-RU" sz="2000" i="1" dirty="0">
                    <a:latin typeface="Times New Roman" panose="02020603050405020304" pitchFamily="18" charset="0"/>
                    <a:cs typeface="Times New Roman" panose="02020603050405020304" pitchFamily="18" charset="0"/>
                  </a:rPr>
                  <a:t>простейшего потока</a:t>
                </a:r>
                <a:r>
                  <a:rPr lang="ru-RU" sz="2000" dirty="0">
                    <a:latin typeface="Times New Roman" panose="02020603050405020304" pitchFamily="18" charset="0"/>
                    <a:cs typeface="Times New Roman" panose="02020603050405020304" pitchFamily="18" charset="0"/>
                  </a:rPr>
                  <a:t> заявок, при котором любая заявка случайным образом с некоторой вероятностью </a:t>
                </a:r>
                <a:r>
                  <a:rPr lang="en-US" sz="2000" i="1" dirty="0">
                    <a:latin typeface="Times New Roman" panose="02020603050405020304" pitchFamily="18" charset="0"/>
                    <a:cs typeface="Times New Roman" panose="02020603050405020304" pitchFamily="18" charset="0"/>
                  </a:rPr>
                  <a:t>p </a:t>
                </a:r>
                <a:r>
                  <a:rPr lang="ru-RU" sz="2000" dirty="0">
                    <a:latin typeface="Times New Roman" panose="02020603050405020304" pitchFamily="18" charset="0"/>
                    <a:cs typeface="Times New Roman" panose="02020603050405020304" pitchFamily="18" charset="0"/>
                  </a:rPr>
                  <a:t>исключается из потока независимо от того, исключены другие заявки или нет, приводит к образованию </a:t>
                </a:r>
                <a:r>
                  <a:rPr lang="ru-RU" sz="2000" i="1" dirty="0">
                    <a:latin typeface="Times New Roman" panose="02020603050405020304" pitchFamily="18" charset="0"/>
                    <a:cs typeface="Times New Roman" panose="02020603050405020304" pitchFamily="18" charset="0"/>
                  </a:rPr>
                  <a:t>простейшего потока</a:t>
                </a:r>
                <a:r>
                  <a:rPr lang="ru-RU" sz="2000" dirty="0">
                    <a:latin typeface="Times New Roman" panose="02020603050405020304" pitchFamily="18" charset="0"/>
                    <a:cs typeface="Times New Roman" panose="02020603050405020304" pitchFamily="18" charset="0"/>
                  </a:rPr>
                  <a:t> с интенсивностью</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a:ea typeface="Cambria Math"/>
                      </a:rPr>
                      <m:t>𝜆</m:t>
                    </m:r>
                    <m:r>
                      <a:rPr lang="en-US" sz="2000" i="1">
                        <a:latin typeface="Cambria Math"/>
                        <a:ea typeface="Cambria Math"/>
                      </a:rPr>
                      <m:t>′=</m:t>
                    </m:r>
                    <m:r>
                      <a:rPr lang="en-US" sz="2000" i="1">
                        <a:latin typeface="Cambria Math"/>
                        <a:ea typeface="Cambria Math"/>
                      </a:rPr>
                      <m:t>𝑝</m:t>
                    </m:r>
                    <m:r>
                      <a:rPr lang="en-US" sz="2000" i="1">
                        <a:latin typeface="Cambria Math"/>
                        <a:ea typeface="Cambria Math"/>
                      </a:rPr>
                      <m:t>𝜆</m:t>
                    </m:r>
                  </m:oMath>
                </a14:m>
                <a:r>
                  <a:rPr lang="ru-RU" sz="2000" dirty="0">
                    <a:latin typeface="Times New Roman" panose="02020603050405020304" pitchFamily="18" charset="0"/>
                    <a:cs typeface="Times New Roman" panose="02020603050405020304" pitchFamily="18" charset="0"/>
                  </a:rPr>
                  <a:t>, где </a:t>
                </a:r>
                <a14:m>
                  <m:oMath xmlns:m="http://schemas.openxmlformats.org/officeDocument/2006/math">
                    <m:r>
                      <a:rPr lang="en-US" sz="2000" i="1">
                        <a:latin typeface="Cambria Math"/>
                        <a:ea typeface="Cambria Math"/>
                      </a:rPr>
                      <m:t>𝜆</m:t>
                    </m:r>
                  </m:oMath>
                </a14:m>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интенсивность</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исходного потока. </a:t>
                </a:r>
                <a:endParaRPr lang="en-US" sz="2000" dirty="0">
                  <a:latin typeface="Times New Roman" panose="02020603050405020304" pitchFamily="18" charset="0"/>
                  <a:cs typeface="Times New Roman" panose="02020603050405020304" pitchFamily="18" charset="0"/>
                </a:endParaRPr>
              </a:p>
              <a:p>
                <a:pPr lvl="0" indent="355600" algn="just"/>
                <a:r>
                  <a:rPr lang="ru-RU" sz="2000" dirty="0">
                    <a:latin typeface="Times New Roman" panose="02020603050405020304" pitchFamily="18" charset="0"/>
                    <a:cs typeface="Times New Roman" panose="02020603050405020304" pitchFamily="18" charset="0"/>
                  </a:rPr>
                  <a:t>Поток исключенных заявок - тоже </a:t>
                </a:r>
                <a:r>
                  <a:rPr lang="ru-RU" sz="2000" i="1" dirty="0">
                    <a:latin typeface="Times New Roman" panose="02020603050405020304" pitchFamily="18" charset="0"/>
                    <a:cs typeface="Times New Roman" panose="02020603050405020304" pitchFamily="18" charset="0"/>
                  </a:rPr>
                  <a:t>простейший</a:t>
                </a:r>
                <a:r>
                  <a:rPr lang="ru-RU" sz="2000" dirty="0">
                    <a:latin typeface="Times New Roman" panose="02020603050405020304" pitchFamily="18" charset="0"/>
                    <a:cs typeface="Times New Roman" panose="02020603050405020304" pitchFamily="18" charset="0"/>
                  </a:rPr>
                  <a:t> с интенсивностью </a:t>
                </a:r>
                <a:r>
                  <a:rPr lang="ru-RU" sz="2000" dirty="0" smtClean="0">
                    <a:latin typeface="Times New Roman" panose="02020603050405020304" pitchFamily="18" charset="0"/>
                    <a:cs typeface="Times New Roman" panose="02020603050405020304" pitchFamily="18" charset="0"/>
                  </a:rPr>
                  <a:t/>
                </a:r>
                <a:br>
                  <a:rPr lang="ru-RU" sz="2000" dirty="0" smtClean="0">
                    <a:latin typeface="Times New Roman" panose="02020603050405020304" pitchFamily="18" charset="0"/>
                    <a:cs typeface="Times New Roman" panose="02020603050405020304" pitchFamily="18" charset="0"/>
                  </a:rPr>
                </a:br>
                <a14:m>
                  <m:oMath xmlns:m="http://schemas.openxmlformats.org/officeDocument/2006/math">
                    <m:r>
                      <a:rPr lang="en-US" sz="2000" i="1">
                        <a:latin typeface="Cambria Math"/>
                        <a:ea typeface="Cambria Math"/>
                      </a:rPr>
                      <m:t>𝜆</m:t>
                    </m:r>
                    <m:r>
                      <a:rPr lang="en-US" sz="2000" i="1">
                        <a:latin typeface="Cambria Math"/>
                        <a:ea typeface="Cambria Math"/>
                      </a:rPr>
                      <m:t>′′ =(1−</m:t>
                    </m:r>
                    <m:r>
                      <a:rPr lang="en-US" sz="2000" i="1">
                        <a:latin typeface="Cambria Math"/>
                        <a:ea typeface="Cambria Math"/>
                      </a:rPr>
                      <m:t>𝑝</m:t>
                    </m:r>
                    <m:r>
                      <a:rPr lang="en-US" sz="2000" i="1">
                        <a:latin typeface="Cambria Math"/>
                        <a:ea typeface="Cambria Math"/>
                      </a:rPr>
                      <m:t>)</m:t>
                    </m:r>
                    <m:r>
                      <a:rPr lang="en-US" sz="2000" i="1">
                        <a:latin typeface="Cambria Math"/>
                        <a:ea typeface="Cambria Math"/>
                      </a:rPr>
                      <m:t>𝜆</m:t>
                    </m:r>
                  </m:oMath>
                </a14:m>
                <a:r>
                  <a:rPr lang="ru-RU" sz="2000" dirty="0">
                    <a:latin typeface="Times New Roman" panose="02020603050405020304" pitchFamily="18" charset="0"/>
                    <a:cs typeface="Times New Roman" panose="02020603050405020304" pitchFamily="18" charset="0"/>
                  </a:rPr>
                  <a:t>.</a:t>
                </a:r>
              </a:p>
            </p:txBody>
          </p:sp>
        </mc:Choice>
        <mc:Fallback>
          <p:sp>
            <p:nvSpPr>
              <p:cNvPr id="4" name="Прямоугольник 3"/>
              <p:cNvSpPr>
                <a:spLocks noRot="1" noChangeAspect="1" noMove="1" noResize="1" noEditPoints="1" noAdjustHandles="1" noChangeArrowheads="1" noChangeShapeType="1" noTextEdit="1"/>
              </p:cNvSpPr>
              <p:nvPr/>
            </p:nvSpPr>
            <p:spPr>
              <a:xfrm>
                <a:off x="107504" y="4437112"/>
                <a:ext cx="8928992" cy="2246769"/>
              </a:xfrm>
              <a:prstGeom prst="rect">
                <a:avLst/>
              </a:prstGeom>
              <a:blipFill rotWithShape="1">
                <a:blip r:embed="rId3"/>
                <a:stretch>
                  <a:fillRect l="-751" t="-1359" r="-751" b="-4076"/>
                </a:stretch>
              </a:blipFill>
            </p:spPr>
            <p:txBody>
              <a:bodyPr/>
              <a:lstStyle/>
              <a:p>
                <a:r>
                  <a:rPr lang="ru-RU">
                    <a:noFill/>
                  </a:rPr>
                  <a:t> </a:t>
                </a:r>
              </a:p>
            </p:txBody>
          </p:sp>
        </mc:Fallback>
      </mc:AlternateContent>
      <p:sp>
        <p:nvSpPr>
          <p:cNvPr id="5" name="Прямоугольник 4"/>
          <p:cNvSpPr/>
          <p:nvPr/>
        </p:nvSpPr>
        <p:spPr>
          <a:xfrm>
            <a:off x="1416868" y="3880090"/>
            <a:ext cx="5906938" cy="523220"/>
          </a:xfrm>
          <a:prstGeom prst="rect">
            <a:avLst/>
          </a:prstGeom>
        </p:spPr>
        <p:txBody>
          <a:bodyPr wrap="none">
            <a:spAutoFit/>
          </a:bodyPr>
          <a:lstStyle/>
          <a:p>
            <a:pPr lvl="0" indent="355600" algn="just"/>
            <a:r>
              <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Вероятностное разрежение </a:t>
            </a:r>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 </a:t>
            </a: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91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5185" y="692696"/>
            <a:ext cx="8784976" cy="4093428"/>
          </a:xfrm>
          <a:prstGeom prst="rect">
            <a:avLst/>
          </a:prstGeom>
        </p:spPr>
        <p:txBody>
          <a:bodyPr wrap="square">
            <a:spAutoFit/>
          </a:bodyPr>
          <a:lstStyle/>
          <a:p>
            <a:pPr lvl="0" indent="355600" algn="just"/>
            <a:r>
              <a:rPr lang="ru-RU" sz="2000" dirty="0" smtClean="0">
                <a:latin typeface="Times New Roman" panose="02020603050405020304" pitchFamily="18" charset="0"/>
                <a:cs typeface="Times New Roman" panose="02020603050405020304" pitchFamily="18" charset="0"/>
              </a:rPr>
              <a:t>Предположение </a:t>
            </a:r>
            <a:r>
              <a:rPr lang="ru-RU" sz="2000" dirty="0">
                <a:latin typeface="Times New Roman" panose="02020603050405020304" pitchFamily="18" charset="0"/>
                <a:cs typeface="Times New Roman" panose="02020603050405020304" pitchFamily="18" charset="0"/>
              </a:rPr>
              <a:t>о простейшем потоке заявок позволяет для многих математических моделей сравнительно легко получить в явном виде зависимости характеристик от параметров. </a:t>
            </a:r>
            <a:endParaRPr lang="ru-RU" sz="2000" dirty="0" smtClean="0">
              <a:latin typeface="Times New Roman" panose="02020603050405020304" pitchFamily="18" charset="0"/>
              <a:cs typeface="Times New Roman" panose="02020603050405020304" pitchFamily="18" charset="0"/>
            </a:endParaRPr>
          </a:p>
          <a:p>
            <a:pPr lvl="0" indent="355600" algn="just"/>
            <a:endParaRPr lang="ru-RU" sz="2000" dirty="0">
              <a:latin typeface="Times New Roman" panose="02020603050405020304" pitchFamily="18" charset="0"/>
              <a:cs typeface="Times New Roman" panose="02020603050405020304" pitchFamily="18" charset="0"/>
            </a:endParaRPr>
          </a:p>
          <a:p>
            <a:pPr lvl="0" indent="355600" algn="just"/>
            <a:r>
              <a:rPr lang="ru-RU" sz="2000" dirty="0" smtClean="0">
                <a:latin typeface="Times New Roman" panose="02020603050405020304" pitchFamily="18" charset="0"/>
                <a:cs typeface="Times New Roman" panose="02020603050405020304" pitchFamily="18" charset="0"/>
              </a:rPr>
              <a:t>Наибольшее </a:t>
            </a:r>
            <a:r>
              <a:rPr lang="ru-RU" sz="2000" dirty="0">
                <a:latin typeface="Times New Roman" panose="02020603050405020304" pitchFamily="18" charset="0"/>
                <a:cs typeface="Times New Roman" panose="02020603050405020304" pitchFamily="18" charset="0"/>
              </a:rPr>
              <a:t>число аналитических результатов получено для простейшего потока заявок. </a:t>
            </a:r>
            <a:endParaRPr lang="ru-RU" sz="2000" dirty="0" smtClean="0">
              <a:latin typeface="Times New Roman" panose="02020603050405020304" pitchFamily="18" charset="0"/>
              <a:cs typeface="Times New Roman" panose="02020603050405020304" pitchFamily="18" charset="0"/>
            </a:endParaRPr>
          </a:p>
          <a:p>
            <a:pPr lvl="0" indent="355600" algn="just"/>
            <a:endParaRPr lang="ru-RU" sz="2000" dirty="0">
              <a:latin typeface="Times New Roman" panose="02020603050405020304" pitchFamily="18" charset="0"/>
              <a:cs typeface="Times New Roman" panose="02020603050405020304" pitchFamily="18" charset="0"/>
            </a:endParaRPr>
          </a:p>
          <a:p>
            <a:pPr lvl="0" indent="355600" algn="just"/>
            <a:r>
              <a:rPr lang="ru-RU" sz="2000" dirty="0" smtClean="0">
                <a:latin typeface="Times New Roman" panose="02020603050405020304" pitchFamily="18" charset="0"/>
                <a:cs typeface="Times New Roman" panose="02020603050405020304" pitchFamily="18" charset="0"/>
              </a:rPr>
              <a:t>Анализ </a:t>
            </a:r>
            <a:r>
              <a:rPr lang="ru-RU" sz="2000" dirty="0">
                <a:latin typeface="Times New Roman" panose="02020603050405020304" pitchFamily="18" charset="0"/>
                <a:cs typeface="Times New Roman" panose="02020603050405020304" pitchFamily="18" charset="0"/>
              </a:rPr>
              <a:t>моделей с потоками заявок, отличными от простейших, обычно усложняет математические </a:t>
            </a:r>
            <a:r>
              <a:rPr lang="ru-RU" sz="2000" dirty="0" smtClean="0">
                <a:latin typeface="Times New Roman" panose="02020603050405020304" pitchFamily="18" charset="0"/>
                <a:cs typeface="Times New Roman" panose="02020603050405020304" pitchFamily="18" charset="0"/>
              </a:rPr>
              <a:t>выкладки </a:t>
            </a:r>
            <a:r>
              <a:rPr lang="ru-RU" sz="2000" dirty="0">
                <a:latin typeface="Times New Roman" panose="02020603050405020304" pitchFamily="18" charset="0"/>
                <a:cs typeface="Times New Roman" panose="02020603050405020304" pitchFamily="18" charset="0"/>
              </a:rPr>
              <a:t>и не всегда позволяет получить аналитическое решение в явном виде. </a:t>
            </a:r>
            <a:endParaRPr lang="ru-RU" sz="2000" dirty="0" smtClean="0">
              <a:latin typeface="Times New Roman" panose="02020603050405020304" pitchFamily="18" charset="0"/>
              <a:cs typeface="Times New Roman" panose="02020603050405020304" pitchFamily="18" charset="0"/>
            </a:endParaRPr>
          </a:p>
          <a:p>
            <a:pPr lvl="0" indent="355600" algn="just"/>
            <a:endParaRPr lang="en-US" sz="2000" dirty="0" smtClean="0">
              <a:latin typeface="Times New Roman" panose="02020603050405020304" pitchFamily="18" charset="0"/>
              <a:cs typeface="Times New Roman" panose="02020603050405020304" pitchFamily="18" charset="0"/>
            </a:endParaRPr>
          </a:p>
          <a:p>
            <a:pPr lvl="0" indent="355600" algn="just"/>
            <a:r>
              <a:rPr lang="ru-RU" sz="2000" dirty="0" smtClean="0">
                <a:latin typeface="Times New Roman" panose="02020603050405020304" pitchFamily="18" charset="0"/>
                <a:cs typeface="Times New Roman" panose="02020603050405020304" pitchFamily="18" charset="0"/>
              </a:rPr>
              <a:t>Свое </a:t>
            </a:r>
            <a:r>
              <a:rPr lang="ru-RU" sz="2000" dirty="0">
                <a:latin typeface="Times New Roman" panose="02020603050405020304" pitchFamily="18" charset="0"/>
                <a:cs typeface="Times New Roman" panose="02020603050405020304" pitchFamily="18" charset="0"/>
              </a:rPr>
              <a:t>название «</a:t>
            </a:r>
            <a:r>
              <a:rPr lang="ru-RU" sz="2000" i="1" dirty="0">
                <a:latin typeface="Times New Roman" panose="02020603050405020304" pitchFamily="18" charset="0"/>
                <a:cs typeface="Times New Roman" panose="02020603050405020304" pitchFamily="18" charset="0"/>
              </a:rPr>
              <a:t>простейший</a:t>
            </a:r>
            <a:r>
              <a:rPr lang="ru-RU" sz="2000" dirty="0">
                <a:latin typeface="Times New Roman" panose="02020603050405020304" pitchFamily="18" charset="0"/>
                <a:cs typeface="Times New Roman" panose="02020603050405020304" pitchFamily="18" charset="0"/>
              </a:rPr>
              <a:t>» поток получил именно благодаря этой особенности.</a:t>
            </a:r>
          </a:p>
        </p:txBody>
      </p:sp>
      <p:sp>
        <p:nvSpPr>
          <p:cNvPr id="3" name="Прямоугольник 2"/>
          <p:cNvSpPr/>
          <p:nvPr/>
        </p:nvSpPr>
        <p:spPr>
          <a:xfrm>
            <a:off x="3230239" y="116632"/>
            <a:ext cx="1825756" cy="584775"/>
          </a:xfrm>
          <a:prstGeom prst="rect">
            <a:avLst/>
          </a:prstGeom>
        </p:spPr>
        <p:txBody>
          <a:bodyPr wrap="none">
            <a:spAutoFit/>
          </a:bodyPr>
          <a:lstStyle/>
          <a:p>
            <a:pPr lvl="0" algn="ctr"/>
            <a:r>
              <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Простота</a:t>
            </a: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8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7504" y="908720"/>
                <a:ext cx="8856984" cy="5632311"/>
              </a:xfrm>
              <a:prstGeom prst="rect">
                <a:avLst/>
              </a:prstGeom>
            </p:spPr>
            <p:txBody>
              <a:bodyPr wrap="square">
                <a:spAutoFit/>
              </a:bodyPr>
              <a:lstStyle/>
              <a:p>
                <a:pPr indent="355600" algn="just"/>
                <a:r>
                  <a:rPr lang="ru-RU" sz="2000" i="1" dirty="0" smtClean="0"/>
                  <a:t>Длительность </a:t>
                </a:r>
                <a:r>
                  <a:rPr lang="ru-RU" sz="2000" i="1" dirty="0"/>
                  <a:t>обслуживания</a:t>
                </a:r>
                <a:r>
                  <a:rPr lang="ru-RU" sz="2000" dirty="0"/>
                  <a:t> </a:t>
                </a:r>
                <a:r>
                  <a:rPr lang="ru-RU" sz="2000" dirty="0" smtClean="0"/>
                  <a:t>– время</a:t>
                </a:r>
                <a:r>
                  <a:rPr lang="en-US" sz="2000" dirty="0" smtClean="0"/>
                  <a:t> </a:t>
                </a:r>
                <a:r>
                  <a:rPr lang="ru-RU" sz="2000" dirty="0" smtClean="0"/>
                  <a:t> </a:t>
                </a:r>
                <a:r>
                  <a:rPr lang="ru-RU" sz="2000" dirty="0"/>
                  <a:t>нахождения заявки в приборе </a:t>
                </a:r>
                <a:r>
                  <a:rPr lang="ru-RU" sz="2000" dirty="0" smtClean="0"/>
                  <a:t>– в</a:t>
                </a:r>
                <a:r>
                  <a:rPr lang="en-US" sz="2000" dirty="0" smtClean="0"/>
                  <a:t> </a:t>
                </a:r>
                <a:r>
                  <a:rPr lang="ru-RU" sz="2000" dirty="0" smtClean="0"/>
                  <a:t> </a:t>
                </a:r>
                <a:r>
                  <a:rPr lang="ru-RU" sz="2000" dirty="0"/>
                  <a:t>общем случае величина случайная и описывается функцией </a:t>
                </a:r>
                <a14:m>
                  <m:oMath xmlns:m="http://schemas.openxmlformats.org/officeDocument/2006/math">
                    <m:r>
                      <a:rPr lang="en-US" sz="2000" i="1" dirty="0" smtClean="0">
                        <a:latin typeface="Cambria Math"/>
                      </a:rPr>
                      <m:t>𝐵</m:t>
                    </m:r>
                    <m:r>
                      <a:rPr lang="ru-RU" sz="2000" i="1" dirty="0">
                        <a:latin typeface="Cambria Math"/>
                      </a:rPr>
                      <m:t>(</m:t>
                    </m:r>
                    <m:r>
                      <a:rPr lang="en-US" sz="2000" i="1" dirty="0" smtClean="0">
                        <a:latin typeface="Cambria Math"/>
                        <a:ea typeface="Cambria Math"/>
                      </a:rPr>
                      <m:t>𝜏</m:t>
                    </m:r>
                    <m:r>
                      <a:rPr lang="ru-RU" sz="2000" i="1" dirty="0">
                        <a:latin typeface="Cambria Math"/>
                      </a:rPr>
                      <m:t>)</m:t>
                    </m:r>
                  </m:oMath>
                </a14:m>
                <a:r>
                  <a:rPr lang="ru-RU" sz="2000" dirty="0"/>
                  <a:t> </a:t>
                </a:r>
                <a:r>
                  <a:rPr lang="ru-RU" sz="2000" dirty="0" smtClean="0"/>
                  <a:t>или</a:t>
                </a:r>
                <a:r>
                  <a:rPr lang="en-US" sz="2000" dirty="0" smtClean="0"/>
                  <a:t> </a:t>
                </a:r>
                <a:r>
                  <a:rPr lang="ru-RU" sz="2000" dirty="0" smtClean="0"/>
                  <a:t>плотностью </a:t>
                </a:r>
                <a14:m>
                  <m:oMath xmlns:m="http://schemas.openxmlformats.org/officeDocument/2006/math">
                    <m:r>
                      <a:rPr lang="en-US" sz="2000" i="1" dirty="0" smtClean="0">
                        <a:latin typeface="Cambria Math"/>
                      </a:rPr>
                      <m:t>𝑏</m:t>
                    </m:r>
                    <m:r>
                      <a:rPr lang="ru-RU" sz="2000" i="1" dirty="0">
                        <a:latin typeface="Cambria Math"/>
                      </a:rPr>
                      <m:t>(</m:t>
                    </m:r>
                    <m:r>
                      <a:rPr lang="en-US" sz="2000" i="1" dirty="0">
                        <a:latin typeface="Cambria Math"/>
                        <a:ea typeface="Cambria Math"/>
                      </a:rPr>
                      <m:t>𝜏</m:t>
                    </m:r>
                    <m:r>
                      <a:rPr lang="ru-RU" sz="2000" i="1" dirty="0">
                        <a:latin typeface="Cambria Math"/>
                      </a:rPr>
                      <m:t>)= </m:t>
                    </m:r>
                    <m:r>
                      <a:rPr lang="en-US" sz="2000" i="1" dirty="0">
                        <a:latin typeface="Cambria Math"/>
                      </a:rPr>
                      <m:t>𝐵</m:t>
                    </m:r>
                    <m:r>
                      <a:rPr lang="ru-RU" sz="2000" i="1" baseline="30000" dirty="0">
                        <a:latin typeface="Cambria Math"/>
                      </a:rPr>
                      <m:t>′</m:t>
                    </m:r>
                    <m:r>
                      <a:rPr lang="ru-RU" sz="2000" i="1" dirty="0">
                        <a:latin typeface="Cambria Math"/>
                      </a:rPr>
                      <m:t>(</m:t>
                    </m:r>
                    <m:r>
                      <a:rPr lang="en-US" sz="2000" i="1" dirty="0">
                        <a:latin typeface="Cambria Math"/>
                        <a:ea typeface="Cambria Math"/>
                      </a:rPr>
                      <m:t>𝜏</m:t>
                    </m:r>
                    <m:r>
                      <a:rPr lang="ru-RU" sz="2000" i="1" dirty="0">
                        <a:latin typeface="Cambria Math"/>
                      </a:rPr>
                      <m:t>) </m:t>
                    </m:r>
                  </m:oMath>
                </a14:m>
                <a:r>
                  <a:rPr lang="ru-RU" sz="2000" dirty="0"/>
                  <a:t>распределения. </a:t>
                </a:r>
                <a:endParaRPr lang="en-US" sz="2000" dirty="0" smtClean="0"/>
              </a:p>
              <a:p>
                <a:pPr indent="355600" algn="just"/>
                <a:endParaRPr lang="en-US" sz="2000" dirty="0" smtClean="0"/>
              </a:p>
              <a:p>
                <a:pPr indent="355600" algn="just"/>
                <a:r>
                  <a:rPr lang="ru-RU" sz="2000" dirty="0" smtClean="0"/>
                  <a:t>В </a:t>
                </a:r>
                <a:r>
                  <a:rPr lang="ru-RU" sz="2000" dirty="0"/>
                  <a:t>случае неоднородной нагрузки длительности обслуживания заявок разных классов могут различаться законами распределений или только средними значениями. При этом обычно предполагается независимость длительностей обслуживания заявок каждого класса.</a:t>
                </a:r>
              </a:p>
              <a:p>
                <a:pPr indent="355600" algn="just"/>
                <a:endParaRPr lang="en-US" sz="2000" dirty="0" smtClean="0"/>
              </a:p>
              <a:p>
                <a:pPr indent="355600" algn="just"/>
                <a:r>
                  <a:rPr lang="ru-RU" sz="2000" dirty="0" smtClean="0"/>
                  <a:t>Часто </a:t>
                </a:r>
                <a:r>
                  <a:rPr lang="ru-RU" sz="2000" dirty="0"/>
                  <a:t>длительность обслуживания заявок предполагается распределенной по </a:t>
                </a:r>
                <a:r>
                  <a:rPr lang="ru-RU" sz="2000" i="1" dirty="0"/>
                  <a:t>экспоненциальному закону</a:t>
                </a:r>
                <a:r>
                  <a:rPr lang="ru-RU" sz="2000" dirty="0"/>
                  <a:t>, что существенно упрощает аналитические выкладки. Это обусловлено тем, что процессы, протекающие в системах с экспоненциальным распределением интервалов времени, являются </a:t>
                </a:r>
                <a:r>
                  <a:rPr lang="ru-RU" sz="2000" i="1" dirty="0" err="1" smtClean="0"/>
                  <a:t>марковскими</a:t>
                </a:r>
                <a:r>
                  <a:rPr lang="ru-RU" sz="2000" dirty="0" smtClean="0"/>
                  <a:t>.</a:t>
                </a:r>
                <a:endParaRPr lang="ru-RU" sz="2000" dirty="0"/>
              </a:p>
              <a:p>
                <a:pPr indent="355600" algn="just"/>
                <a:endParaRPr lang="en-US" sz="2000" dirty="0" smtClean="0"/>
              </a:p>
              <a:p>
                <a:pPr indent="355600" algn="just"/>
                <a:r>
                  <a:rPr lang="ru-RU" sz="2000" dirty="0" smtClean="0"/>
                  <a:t>Величина</a:t>
                </a:r>
                <a:r>
                  <a:rPr lang="ru-RU" sz="2000" dirty="0"/>
                  <a:t>, обратная средней длительности обслуживания </a:t>
                </a:r>
                <a14:m>
                  <m:oMath xmlns:m="http://schemas.openxmlformats.org/officeDocument/2006/math">
                    <m:r>
                      <a:rPr lang="en-US" sz="2000" i="1" dirty="0">
                        <a:latin typeface="Cambria Math"/>
                      </a:rPr>
                      <m:t>𝑏</m:t>
                    </m:r>
                  </m:oMath>
                </a14:m>
                <a:r>
                  <a:rPr lang="ru-RU" sz="2000" dirty="0"/>
                  <a:t>, харак­теризует среднее число заявок, которое может быть обслужено за единицу времени, и называется </a:t>
                </a:r>
                <a:r>
                  <a:rPr lang="ru-RU" sz="2000" b="1" i="1" dirty="0"/>
                  <a:t>интенсивностью обслуживания</a:t>
                </a:r>
                <a:r>
                  <a:rPr lang="ru-RU" sz="2000" b="1" dirty="0"/>
                  <a:t>: </a:t>
                </a:r>
                <a14:m>
                  <m:oMath xmlns:m="http://schemas.openxmlformats.org/officeDocument/2006/math">
                    <m:r>
                      <a:rPr lang="en-US" sz="2000" i="1" dirty="0" smtClean="0">
                        <a:latin typeface="Cambria Math"/>
                        <a:ea typeface="Cambria Math"/>
                      </a:rPr>
                      <m:t>𝜇</m:t>
                    </m:r>
                    <m:r>
                      <a:rPr lang="ru-RU" sz="2000" i="1" dirty="0">
                        <a:latin typeface="Cambria Math"/>
                      </a:rPr>
                      <m:t>=1/</m:t>
                    </m:r>
                    <m:r>
                      <a:rPr lang="en-US" sz="2000" i="1" dirty="0">
                        <a:latin typeface="Cambria Math"/>
                      </a:rPr>
                      <m:t>𝑏</m:t>
                    </m:r>
                    <m:r>
                      <a:rPr lang="ru-RU" sz="2000" i="1" dirty="0">
                        <a:latin typeface="Cambria Math"/>
                      </a:rPr>
                      <m:t>.</m:t>
                    </m:r>
                  </m:oMath>
                </a14:m>
                <a:endParaRPr lang="ru-RU" sz="2000" dirty="0"/>
              </a:p>
            </p:txBody>
          </p:sp>
        </mc:Choice>
        <mc:Fallback>
          <p:sp>
            <p:nvSpPr>
              <p:cNvPr id="2" name="Прямоугольник 1"/>
              <p:cNvSpPr>
                <a:spLocks noRot="1" noChangeAspect="1" noMove="1" noResize="1" noEditPoints="1" noAdjustHandles="1" noChangeArrowheads="1" noChangeShapeType="1" noTextEdit="1"/>
              </p:cNvSpPr>
              <p:nvPr/>
            </p:nvSpPr>
            <p:spPr>
              <a:xfrm>
                <a:off x="107504" y="908720"/>
                <a:ext cx="8856984" cy="5632311"/>
              </a:xfrm>
              <a:prstGeom prst="rect">
                <a:avLst/>
              </a:prstGeom>
              <a:blipFill rotWithShape="1">
                <a:blip r:embed="rId2"/>
                <a:stretch>
                  <a:fillRect l="-757" t="-541" r="-688" b="-974"/>
                </a:stretch>
              </a:blipFill>
            </p:spPr>
            <p:txBody>
              <a:bodyPr/>
              <a:lstStyle/>
              <a:p>
                <a:r>
                  <a:rPr lang="ru-RU">
                    <a:noFill/>
                  </a:rPr>
                  <a:t> </a:t>
                </a:r>
              </a:p>
            </p:txBody>
          </p:sp>
        </mc:Fallback>
      </mc:AlternateContent>
      <p:sp>
        <p:nvSpPr>
          <p:cNvPr id="3" name="Прямоугольник 2"/>
          <p:cNvSpPr/>
          <p:nvPr/>
        </p:nvSpPr>
        <p:spPr>
          <a:xfrm>
            <a:off x="1330626" y="116632"/>
            <a:ext cx="6035819" cy="523220"/>
          </a:xfrm>
          <a:prstGeom prst="rect">
            <a:avLst/>
          </a:prstGeom>
        </p:spPr>
        <p:txBody>
          <a:bodyPr wrap="none">
            <a:spAutoFit/>
          </a:bodyPr>
          <a:lstStyle/>
          <a:p>
            <a:pPr lvl="0" indent="355600" algn="ctr"/>
            <a:r>
              <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Длительность обслуживания заявок</a:t>
            </a:r>
          </a:p>
        </p:txBody>
      </p:sp>
    </p:spTree>
    <p:extLst>
      <p:ext uri="{BB962C8B-B14F-4D97-AF65-F5344CB8AC3E}">
        <p14:creationId xmlns:p14="http://schemas.microsoft.com/office/powerpoint/2010/main" val="49895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7504" y="250770"/>
                <a:ext cx="8928992" cy="4678204"/>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Во многих случаях аналитические зависимости могут быть получены для произвольного закона распределения длительности обслуживания заявок. При этом для определения средних значений характеристик обслуживания, зачастую, как будет показано ниже, достаточно задать, кроме математического ожидания </a:t>
                </a:r>
                <a:r>
                  <a:rPr lang="en-US" sz="2000" i="1" dirty="0">
                    <a:latin typeface="Times New Roman" panose="02020603050405020304" pitchFamily="18" charset="0"/>
                    <a:cs typeface="Times New Roman" panose="02020603050405020304" pitchFamily="18" charset="0"/>
                  </a:rPr>
                  <a:t>b</a:t>
                </a:r>
                <a:r>
                  <a:rPr lang="ru-RU" sz="2000" dirty="0">
                    <a:latin typeface="Times New Roman" panose="02020603050405020304" pitchFamily="18" charset="0"/>
                    <a:cs typeface="Times New Roman" panose="02020603050405020304" pitchFamily="18" charset="0"/>
                  </a:rPr>
                  <a:t>, второй момент распределения (дисперсию) или коэффициент вариации </a:t>
                </a:r>
                <a14:m>
                  <m:oMath xmlns:m="http://schemas.openxmlformats.org/officeDocument/2006/math">
                    <m:r>
                      <a:rPr lang="en-US" sz="2000" i="1" dirty="0" smtClean="0">
                        <a:latin typeface="Cambria Math"/>
                      </a:rPr>
                      <m:t>𝑛</m:t>
                    </m:r>
                    <m:r>
                      <a:rPr lang="en-US" sz="2000" i="1" baseline="-25000" dirty="0" err="1">
                        <a:latin typeface="Cambria Math"/>
                      </a:rPr>
                      <m:t>𝑏</m:t>
                    </m:r>
                  </m:oMath>
                </a14:m>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длительности обслуживания.</a:t>
                </a: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Время </a:t>
                </a:r>
                <a14:m>
                  <m:oMath xmlns:m="http://schemas.openxmlformats.org/officeDocument/2006/math">
                    <m:sSub>
                      <m:sSubPr>
                        <m:ctrlPr>
                          <a:rPr lang="en-US" sz="2000" i="1" dirty="0" smtClean="0">
                            <a:latin typeface="Cambria Math"/>
                          </a:rPr>
                        </m:ctrlPr>
                      </m:sSubPr>
                      <m:e>
                        <m:r>
                          <a:rPr lang="en-US" sz="2000" b="0" i="1" dirty="0" smtClean="0">
                            <a:latin typeface="Cambria Math"/>
                          </a:rPr>
                          <m:t>𝑇</m:t>
                        </m:r>
                      </m:e>
                      <m:sub>
                        <m:r>
                          <a:rPr lang="en-US" sz="2000" b="0" i="1" dirty="0" smtClean="0">
                            <a:latin typeface="Cambria Math"/>
                          </a:rPr>
                          <m:t>0</m:t>
                        </m:r>
                      </m:sub>
                    </m:sSub>
                  </m:oMath>
                </a14:m>
                <a:r>
                  <a:rPr lang="ru-RU" sz="2000" dirty="0">
                    <a:latin typeface="Times New Roman" panose="02020603050405020304" pitchFamily="18" charset="0"/>
                    <a:cs typeface="Times New Roman" panose="02020603050405020304" pitchFamily="18" charset="0"/>
                  </a:rPr>
                  <a:t>, оставшееся до завершения обслуживания заявки, находящейся в приборе, от момента поступления некоторой заявки в систему, и учитывающее, что на момент поступления в системе может и не оказаться заявок, то есть учитывающее простои системы, называется </a:t>
                </a:r>
                <a:r>
                  <a:rPr lang="ru-RU" sz="2000" b="1" i="1" dirty="0">
                    <a:latin typeface="Times New Roman" panose="02020603050405020304" pitchFamily="18" charset="0"/>
                    <a:cs typeface="Times New Roman" panose="02020603050405020304" pitchFamily="18" charset="0"/>
                  </a:rPr>
                  <a:t>временем дообслуживания</a:t>
                </a:r>
                <a:r>
                  <a:rPr lang="ru-RU" sz="2000" dirty="0">
                    <a:latin typeface="Times New Roman" panose="02020603050405020304" pitchFamily="18" charset="0"/>
                    <a:cs typeface="Times New Roman" panose="02020603050405020304" pitchFamily="18" charset="0"/>
                  </a:rPr>
                  <a:t>. Математическое ожидание этого времени </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indent="355600" algn="just"/>
                <a14:m>
                  <m:oMathPara xmlns:m="http://schemas.openxmlformats.org/officeDocument/2006/math">
                    <m:oMathParaPr>
                      <m:jc m:val="centerGroup"/>
                    </m:oMathParaPr>
                    <m:oMath xmlns:m="http://schemas.openxmlformats.org/officeDocument/2006/math">
                      <m:r>
                        <a:rPr lang="en-US" sz="2000" b="0" i="1" smtClean="0">
                          <a:latin typeface="Cambria Math"/>
                        </a:rPr>
                        <m:t>𝑀</m:t>
                      </m:r>
                      <m:d>
                        <m:dPr>
                          <m:begChr m:val="["/>
                          <m:endChr m:val="]"/>
                          <m:ctrlPr>
                            <a:rPr lang="en-US" sz="2000" b="0" i="1" smtClean="0">
                              <a:latin typeface="Cambria Math"/>
                            </a:rPr>
                          </m:ctrlPr>
                        </m:dPr>
                        <m:e>
                          <m:sSub>
                            <m:sSubPr>
                              <m:ctrlPr>
                                <a:rPr lang="en-US" sz="2000" b="0" i="1" smtClean="0">
                                  <a:latin typeface="Cambria Math"/>
                                </a:rPr>
                              </m:ctrlPr>
                            </m:sSubPr>
                            <m:e>
                              <m:r>
                                <a:rPr lang="en-US" sz="2000" b="0" i="1" smtClean="0">
                                  <a:latin typeface="Cambria Math"/>
                                </a:rPr>
                                <m:t>𝑇</m:t>
                              </m:r>
                            </m:e>
                            <m:sub>
                              <m:r>
                                <a:rPr lang="en-US" sz="2000" b="0" i="1" smtClean="0">
                                  <a:latin typeface="Cambria Math"/>
                                </a:rPr>
                                <m:t>0</m:t>
                              </m:r>
                            </m:sub>
                          </m:sSub>
                        </m:e>
                      </m:d>
                      <m:r>
                        <a:rPr lang="en-US" sz="2000" b="0" i="1" smtClean="0">
                          <a:latin typeface="Cambria Math"/>
                        </a:rPr>
                        <m:t>=</m:t>
                      </m:r>
                      <m:f>
                        <m:fPr>
                          <m:ctrlPr>
                            <a:rPr lang="en-US" sz="2000" b="0" i="1" smtClean="0">
                              <a:latin typeface="Cambria Math"/>
                            </a:rPr>
                          </m:ctrlPr>
                        </m:fPr>
                        <m:num>
                          <m:r>
                            <a:rPr lang="en-US" sz="2000" i="1">
                              <a:latin typeface="Cambria Math"/>
                              <a:ea typeface="Cambria Math"/>
                            </a:rPr>
                            <m:t>𝜆</m:t>
                          </m:r>
                          <m:sSup>
                            <m:sSupPr>
                              <m:ctrlPr>
                                <a:rPr lang="en-US" sz="2000" i="1">
                                  <a:latin typeface="Cambria Math"/>
                                  <a:ea typeface="Cambria Math"/>
                                </a:rPr>
                              </m:ctrlPr>
                            </m:sSupPr>
                            <m:e>
                              <m:r>
                                <a:rPr lang="en-US" sz="2000" i="1">
                                  <a:latin typeface="Cambria Math"/>
                                  <a:ea typeface="Cambria Math"/>
                                </a:rPr>
                                <m:t>𝑏</m:t>
                              </m:r>
                            </m:e>
                            <m:sup>
                              <m:r>
                                <a:rPr lang="en-US" sz="2000" i="1">
                                  <a:latin typeface="Cambria Math"/>
                                  <a:ea typeface="Cambria Math"/>
                                </a:rPr>
                                <m:t>2</m:t>
                              </m:r>
                            </m:sup>
                          </m:sSup>
                          <m:r>
                            <a:rPr lang="en-US" sz="2000" i="1">
                              <a:latin typeface="Cambria Math"/>
                              <a:ea typeface="Cambria Math"/>
                            </a:rPr>
                            <m:t>(1+</m:t>
                          </m:r>
                          <m:sSup>
                            <m:sSupPr>
                              <m:ctrlPr>
                                <a:rPr lang="en-US" sz="2000" i="1">
                                  <a:latin typeface="Cambria Math"/>
                                  <a:ea typeface="Cambria Math"/>
                                </a:rPr>
                              </m:ctrlPr>
                            </m:sSupPr>
                            <m:e>
                              <m:sSubSup>
                                <m:sSubSupPr>
                                  <m:ctrlPr>
                                    <a:rPr lang="en-US" sz="2000" i="1">
                                      <a:latin typeface="Cambria Math"/>
                                      <a:ea typeface="Cambria Math"/>
                                    </a:rPr>
                                  </m:ctrlPr>
                                </m:sSubSupPr>
                                <m:e>
                                  <m:r>
                                    <a:rPr lang="en-US" sz="2000" i="1">
                                      <a:latin typeface="Cambria Math"/>
                                      <a:ea typeface="Cambria Math"/>
                                    </a:rPr>
                                    <m:t>𝜈</m:t>
                                  </m:r>
                                </m:e>
                                <m:sub>
                                  <m:r>
                                    <a:rPr lang="en-US" sz="2000" i="1">
                                      <a:latin typeface="Cambria Math"/>
                                      <a:ea typeface="Cambria Math"/>
                                    </a:rPr>
                                    <m:t>𝑏</m:t>
                                  </m:r>
                                </m:sub>
                                <m:sup/>
                              </m:sSubSup>
                            </m:e>
                            <m:sup>
                              <m:r>
                                <a:rPr lang="en-US" sz="2000" i="1">
                                  <a:latin typeface="Cambria Math"/>
                                  <a:ea typeface="Cambria Math"/>
                                </a:rPr>
                                <m:t>2</m:t>
                              </m:r>
                            </m:sup>
                          </m:sSup>
                          <m:r>
                            <a:rPr lang="en-US" sz="2000" i="1">
                              <a:latin typeface="Cambria Math"/>
                              <a:ea typeface="Cambria Math"/>
                            </a:rPr>
                            <m:t>)</m:t>
                          </m:r>
                        </m:num>
                        <m:den>
                          <m:r>
                            <a:rPr lang="en-US" sz="2000" b="0" i="1" smtClean="0">
                              <a:latin typeface="Cambria Math"/>
                            </a:rPr>
                            <m:t>2</m:t>
                          </m:r>
                        </m:den>
                      </m:f>
                    </m:oMath>
                  </m:oMathPara>
                </a14:m>
                <a:endParaRPr lang="ru-RU" sz="2000" dirty="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где </a:t>
                </a:r>
                <a14:m>
                  <m:oMath xmlns:m="http://schemas.openxmlformats.org/officeDocument/2006/math">
                    <m:r>
                      <a:rPr lang="ru-RU" sz="2000" i="1" smtClean="0">
                        <a:latin typeface="Cambria Math"/>
                        <a:ea typeface="Cambria Math"/>
                      </a:rPr>
                      <m:t>𝜆</m:t>
                    </m:r>
                  </m:oMath>
                </a14:m>
                <a:r>
                  <a:rPr lang="en-US"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интенсивность </a:t>
                </a:r>
                <a:r>
                  <a:rPr lang="ru-RU" sz="2000" i="1" dirty="0">
                    <a:latin typeface="Times New Roman" panose="02020603050405020304" pitchFamily="18" charset="0"/>
                    <a:cs typeface="Times New Roman" panose="02020603050405020304" pitchFamily="18" charset="0"/>
                  </a:rPr>
                  <a:t>простейшего</a:t>
                </a:r>
                <a:r>
                  <a:rPr lang="ru-RU" sz="2000" dirty="0">
                    <a:latin typeface="Times New Roman" panose="02020603050405020304" pitchFamily="18" charset="0"/>
                    <a:cs typeface="Times New Roman" panose="02020603050405020304" pitchFamily="18" charset="0"/>
                  </a:rPr>
                  <a:t> потока заявок, поступающих в систему.</a:t>
                </a:r>
              </a:p>
            </p:txBody>
          </p:sp>
        </mc:Choice>
        <mc:Fallback>
          <p:sp>
            <p:nvSpPr>
              <p:cNvPr id="2" name="Прямоугольник 1"/>
              <p:cNvSpPr>
                <a:spLocks noRot="1" noChangeAspect="1" noMove="1" noResize="1" noEditPoints="1" noAdjustHandles="1" noChangeArrowheads="1" noChangeShapeType="1" noTextEdit="1"/>
              </p:cNvSpPr>
              <p:nvPr/>
            </p:nvSpPr>
            <p:spPr>
              <a:xfrm>
                <a:off x="107504" y="250770"/>
                <a:ext cx="8928992" cy="4678204"/>
              </a:xfrm>
              <a:prstGeom prst="rect">
                <a:avLst/>
              </a:prstGeom>
              <a:blipFill rotWithShape="1">
                <a:blip r:embed="rId2"/>
                <a:stretch>
                  <a:fillRect l="-751" t="-651" r="-751" b="-1953"/>
                </a:stretch>
              </a:blipFill>
            </p:spPr>
            <p:txBody>
              <a:bodyPr/>
              <a:lstStyle/>
              <a:p>
                <a:r>
                  <a:rPr lang="ru-RU">
                    <a:noFill/>
                  </a:rPr>
                  <a:t> </a:t>
                </a:r>
              </a:p>
            </p:txBody>
          </p:sp>
        </mc:Fallback>
      </mc:AlternateContent>
    </p:spTree>
    <p:extLst>
      <p:ext uri="{BB962C8B-B14F-4D97-AF65-F5344CB8AC3E}">
        <p14:creationId xmlns:p14="http://schemas.microsoft.com/office/powerpoint/2010/main" val="1405054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12845"/>
            <a:ext cx="8928992" cy="3785652"/>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Стратегия </a:t>
            </a:r>
            <a:r>
              <a:rPr lang="ru-RU" sz="2000" dirty="0">
                <a:latin typeface="Times New Roman" panose="02020603050405020304" pitchFamily="18" charset="0"/>
                <a:cs typeface="Times New Roman" panose="02020603050405020304" pitchFamily="18" charset="0"/>
              </a:rPr>
              <a:t>управления потоками заявок в моделях массового обслуживания задается в виде:</a:t>
            </a:r>
          </a:p>
          <a:p>
            <a:pPr marL="742950" lvl="1"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Дисциплины буферизации (ДБ);</a:t>
            </a:r>
            <a:endParaRPr lang="ru-RU" sz="2000" b="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Дисциплины обслуживания (ДО</a:t>
            </a:r>
            <a:r>
              <a:rPr lang="ru-RU" sz="2000" b="1" i="1" dirty="0" smtClean="0">
                <a:latin typeface="Times New Roman" panose="02020603050405020304" pitchFamily="18" charset="0"/>
                <a:cs typeface="Times New Roman" panose="02020603050405020304" pitchFamily="18" charset="0"/>
              </a:rPr>
              <a:t>).</a:t>
            </a:r>
            <a:endParaRPr lang="en-US" sz="2000" b="1" i="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ДБ и ДО могут быть классифицированы по следующим признакам</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наличие </a:t>
            </a:r>
            <a:r>
              <a:rPr lang="ru-RU" sz="2000" b="1" i="1" dirty="0">
                <a:latin typeface="Times New Roman" panose="02020603050405020304" pitchFamily="18" charset="0"/>
                <a:cs typeface="Times New Roman" panose="02020603050405020304" pitchFamily="18" charset="0"/>
              </a:rPr>
              <a:t>приоритетов</a:t>
            </a:r>
            <a:r>
              <a:rPr lang="ru-RU" sz="2000" dirty="0">
                <a:latin typeface="Times New Roman" panose="02020603050405020304" pitchFamily="18" charset="0"/>
                <a:cs typeface="Times New Roman" panose="02020603050405020304" pitchFamily="18" charset="0"/>
              </a:rPr>
              <a:t> между заявками разных классов;</a:t>
            </a:r>
          </a:p>
          <a:p>
            <a:pPr marL="1200150" lvl="2"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способ </a:t>
            </a:r>
            <a:r>
              <a:rPr lang="ru-RU" sz="2000" i="1" dirty="0">
                <a:latin typeface="Times New Roman" panose="02020603050405020304" pitchFamily="18" charset="0"/>
                <a:cs typeface="Times New Roman" panose="02020603050405020304" pitchFamily="18" charset="0"/>
              </a:rPr>
              <a:t>(режим) </a:t>
            </a:r>
            <a:r>
              <a:rPr lang="ru-RU" sz="2000" b="1" i="1" dirty="0">
                <a:latin typeface="Times New Roman" panose="02020603050405020304" pitchFamily="18" charset="0"/>
                <a:cs typeface="Times New Roman" panose="02020603050405020304" pitchFamily="18" charset="0"/>
              </a:rPr>
              <a:t>вытеснения заявок из очереди</a:t>
            </a:r>
            <a:r>
              <a:rPr lang="ru-RU" sz="2000" i="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(для ДБ) и </a:t>
            </a:r>
            <a:r>
              <a:rPr lang="ru-RU" sz="2000" b="1" i="1" dirty="0">
                <a:latin typeface="Times New Roman" panose="02020603050405020304" pitchFamily="18" charset="0"/>
                <a:cs typeface="Times New Roman" panose="02020603050405020304" pitchFamily="18" charset="0"/>
              </a:rPr>
              <a:t>назначения заявок на обслуживание</a:t>
            </a:r>
            <a:r>
              <a:rPr lang="ru-RU" sz="2000" b="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(для ДО);</a:t>
            </a:r>
          </a:p>
          <a:p>
            <a:pPr marL="1200150" lvl="2"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правило вытеснения</a:t>
            </a:r>
            <a:r>
              <a:rPr lang="ru-RU" sz="2000" i="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или </a:t>
            </a:r>
            <a:r>
              <a:rPr lang="ru-RU" sz="2000" b="1" i="1" dirty="0">
                <a:latin typeface="Times New Roman" panose="02020603050405020304" pitchFamily="18" charset="0"/>
                <a:cs typeface="Times New Roman" panose="02020603050405020304" pitchFamily="18" charset="0"/>
              </a:rPr>
              <a:t>выбора</a:t>
            </a:r>
            <a:r>
              <a:rPr lang="ru-RU" sz="2000" dirty="0">
                <a:latin typeface="Times New Roman" panose="02020603050405020304" pitchFamily="18" charset="0"/>
                <a:cs typeface="Times New Roman" panose="02020603050405020304" pitchFamily="18" charset="0"/>
              </a:rPr>
              <a:t> заявок на обслуживание;</a:t>
            </a:r>
          </a:p>
          <a:p>
            <a:pPr marL="1200150" lvl="2"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возможность </a:t>
            </a:r>
            <a:r>
              <a:rPr lang="ru-RU" sz="2000" b="1" i="1" dirty="0">
                <a:latin typeface="Times New Roman" panose="02020603050405020304" pitchFamily="18" charset="0"/>
                <a:cs typeface="Times New Roman" panose="02020603050405020304" pitchFamily="18" charset="0"/>
              </a:rPr>
              <a:t>изменения</a:t>
            </a:r>
            <a:r>
              <a:rPr lang="ru-RU" sz="2000" dirty="0">
                <a:latin typeface="Times New Roman" panose="02020603050405020304" pitchFamily="18" charset="0"/>
                <a:cs typeface="Times New Roman" panose="02020603050405020304" pitchFamily="18" charset="0"/>
              </a:rPr>
              <a:t> приоритетов</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051720" y="116632"/>
            <a:ext cx="6223435" cy="523220"/>
          </a:xfrm>
          <a:prstGeom prst="rect">
            <a:avLst/>
          </a:prstGeom>
        </p:spPr>
        <p:txBody>
          <a:bodyPr wrap="none">
            <a:spAutoFit/>
          </a:bodyPr>
          <a:lstStyle/>
          <a:p>
            <a:pPr lvl="0"/>
            <a:r>
              <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Стратегии управления потоками заявок</a:t>
            </a:r>
          </a:p>
        </p:txBody>
      </p:sp>
    </p:spTree>
    <p:extLst>
      <p:ext uri="{BB962C8B-B14F-4D97-AF65-F5344CB8AC3E}">
        <p14:creationId xmlns:p14="http://schemas.microsoft.com/office/powerpoint/2010/main" val="884007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utre 318"/>
          <p:cNvPicPr/>
          <p:nvPr/>
        </p:nvPicPr>
        <p:blipFill rotWithShape="1">
          <a:blip r:embed="rId2"/>
          <a:srcRect l="1501" t="1861" r="2160" b="12258"/>
          <a:stretch/>
        </p:blipFill>
        <p:spPr>
          <a:xfrm>
            <a:off x="539552" y="404664"/>
            <a:ext cx="8136904" cy="5040560"/>
          </a:xfrm>
          <a:prstGeom prst="rect">
            <a:avLst/>
          </a:prstGeom>
        </p:spPr>
      </p:pic>
      <p:sp>
        <p:nvSpPr>
          <p:cNvPr id="3" name="TextBox 2"/>
          <p:cNvSpPr txBox="1"/>
          <p:nvPr/>
        </p:nvSpPr>
        <p:spPr>
          <a:xfrm>
            <a:off x="1950554" y="5723964"/>
            <a:ext cx="5285742" cy="369332"/>
          </a:xfrm>
          <a:prstGeom prst="rect">
            <a:avLst/>
          </a:prstGeom>
          <a:noFill/>
        </p:spPr>
        <p:txBody>
          <a:bodyPr wrap="none" rtlCol="0">
            <a:spAutoFit/>
          </a:bodyPr>
          <a:lstStyle/>
          <a:p>
            <a:r>
              <a:rPr lang="ru-RU" b="1" i="1" dirty="0" smtClean="0"/>
              <a:t>Рисунок 4.</a:t>
            </a:r>
            <a:r>
              <a:rPr lang="ru-RU" i="1" dirty="0" smtClean="0"/>
              <a:t> Классификация дисциплин буферизации</a:t>
            </a:r>
            <a:endParaRPr lang="ru-RU" i="1" dirty="0"/>
          </a:p>
        </p:txBody>
      </p:sp>
    </p:spTree>
    <p:extLst>
      <p:ext uri="{BB962C8B-B14F-4D97-AF65-F5344CB8AC3E}">
        <p14:creationId xmlns:p14="http://schemas.microsoft.com/office/powerpoint/2010/main" val="75519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Прямоугольник 3"/>
              <p:cNvSpPr/>
              <p:nvPr/>
            </p:nvSpPr>
            <p:spPr>
              <a:xfrm>
                <a:off x="107504" y="620688"/>
                <a:ext cx="8964488" cy="2308324"/>
              </a:xfrm>
              <a:prstGeom prst="rect">
                <a:avLst/>
              </a:prstGeom>
            </p:spPr>
            <p:txBody>
              <a:bodyPr wrap="square">
                <a:spAutoFit/>
              </a:bodyPr>
              <a:lstStyle/>
              <a:p>
                <a:pPr lvl="0" indent="355600" algn="just" eaLnBrk="0" fontAlgn="base" hangingPunct="0">
                  <a:spcBef>
                    <a:spcPct val="0"/>
                  </a:spcBef>
                  <a:spcAft>
                    <a:spcPct val="0"/>
                  </a:spcAft>
                  <a:tabLst>
                    <a:tab pos="3382963" algn="l"/>
                    <a:tab pos="3816350" algn="l"/>
                    <a:tab pos="4254500" algn="l"/>
                    <a:tab pos="5114925" algn="l"/>
                  </a:tabLst>
                </a:pP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Закон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распределения дискретной случайной величины </a:t>
                </a:r>
                <a:r>
                  <a:rPr lang="en-US" altLang="ru-RU" i="1" dirty="0">
                    <a:solidFill>
                      <a:srgbClr val="000000"/>
                    </a:solidFill>
                    <a:latin typeface="Times New Roman" panose="02020603050405020304" pitchFamily="18" charset="0"/>
                    <a:ea typeface="Times New Roman" pitchFamily="18" charset="0"/>
                    <a:cs typeface="Times New Roman" panose="02020603050405020304" pitchFamily="18" charset="0"/>
                  </a:rPr>
                  <a:t>X</a:t>
                </a:r>
                <a:r>
                  <a:rPr lang="en-US" altLang="ru-RU" dirty="0">
                    <a:solidFill>
                      <a:srgbClr val="000000"/>
                    </a:solidFill>
                    <a:latin typeface="Times New Roman" panose="02020603050405020304" pitchFamily="18" charset="0"/>
                    <a:ea typeface="Times New Roman" pitchFamily="18" charset="0"/>
                    <a:cs typeface="Times New Roman" panose="02020603050405020304" pitchFamily="18" charset="0"/>
                  </a:rPr>
                  <a:t>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(дискрет­ный закон распределения), принимающей значения </a:t>
                </a:r>
                <a14:m>
                  <m:oMath xmlns:m="http://schemas.openxmlformats.org/officeDocument/2006/math">
                    <m:r>
                      <a:rPr lang="en-US" altLang="ru-RU" i="1" dirty="0" smtClean="0">
                        <a:solidFill>
                          <a:srgbClr val="000000"/>
                        </a:solidFill>
                        <a:latin typeface="Cambria Math"/>
                        <a:ea typeface="Times New Roman" pitchFamily="18" charset="0"/>
                        <a:cs typeface="Arial" pitchFamily="34" charset="0"/>
                      </a:rPr>
                      <m:t>𝑥</m:t>
                    </m:r>
                    <m:r>
                      <a:rPr lang="ru-RU" altLang="ru-RU" i="1" baseline="-30000" dirty="0">
                        <a:solidFill>
                          <a:srgbClr val="000000"/>
                        </a:solidFill>
                        <a:latin typeface="Cambria Math"/>
                        <a:ea typeface="Times New Roman" pitchFamily="18" charset="0"/>
                        <a:cs typeface="Arial" pitchFamily="34" charset="0"/>
                      </a:rPr>
                      <m:t>1</m:t>
                    </m:r>
                    <m:r>
                      <a:rPr lang="ru-RU" altLang="ru-RU" i="1" dirty="0">
                        <a:solidFill>
                          <a:srgbClr val="000000"/>
                        </a:solidFill>
                        <a:latin typeface="Cambria Math"/>
                        <a:ea typeface="Times New Roman" pitchFamily="18" charset="0"/>
                        <a:cs typeface="Arial" pitchFamily="34" charset="0"/>
                      </a:rPr>
                      <m:t>,</m:t>
                    </m:r>
                    <m:r>
                      <a:rPr lang="en-US" altLang="ru-RU" i="1" dirty="0">
                        <a:solidFill>
                          <a:srgbClr val="000000"/>
                        </a:solidFill>
                        <a:latin typeface="Cambria Math"/>
                        <a:ea typeface="Times New Roman" pitchFamily="18" charset="0"/>
                        <a:cs typeface="Arial" pitchFamily="34" charset="0"/>
                      </a:rPr>
                      <m:t>𝑥</m:t>
                    </m:r>
                    <m:r>
                      <a:rPr lang="ru-RU" altLang="ru-RU" i="1" baseline="-30000" dirty="0">
                        <a:solidFill>
                          <a:srgbClr val="000000"/>
                        </a:solidFill>
                        <a:latin typeface="Cambria Math"/>
                        <a:ea typeface="Times New Roman" pitchFamily="18" charset="0"/>
                        <a:cs typeface="Arial" pitchFamily="34" charset="0"/>
                      </a:rPr>
                      <m:t>2</m:t>
                    </m:r>
                    <m:r>
                      <a:rPr lang="ru-RU" altLang="ru-RU" i="1" dirty="0">
                        <a:solidFill>
                          <a:srgbClr val="000000"/>
                        </a:solidFill>
                        <a:latin typeface="Cambria Math"/>
                        <a:ea typeface="Times New Roman" pitchFamily="18" charset="0"/>
                        <a:cs typeface="Arial" pitchFamily="34" charset="0"/>
                      </a:rPr>
                      <m:t>,…,</m:t>
                    </m:r>
                    <m:r>
                      <a:rPr lang="en-US" altLang="ru-RU" i="1" dirty="0" err="1">
                        <a:solidFill>
                          <a:srgbClr val="000000"/>
                        </a:solidFill>
                        <a:latin typeface="Cambria Math"/>
                        <a:ea typeface="Times New Roman" pitchFamily="18" charset="0"/>
                        <a:cs typeface="Arial" pitchFamily="34" charset="0"/>
                      </a:rPr>
                      <m:t>𝑥</m:t>
                    </m:r>
                    <m:r>
                      <a:rPr lang="en-US" altLang="ru-RU" i="1" baseline="-30000" dirty="0" err="1">
                        <a:solidFill>
                          <a:srgbClr val="000000"/>
                        </a:solidFill>
                        <a:latin typeface="Cambria Math"/>
                        <a:ea typeface="Times New Roman" pitchFamily="18" charset="0"/>
                        <a:cs typeface="Arial" pitchFamily="34" charset="0"/>
                      </a:rPr>
                      <m:t>𝑛</m:t>
                    </m:r>
                    <m:r>
                      <a:rPr lang="en-US" altLang="ru-RU" i="1" dirty="0">
                        <a:solidFill>
                          <a:srgbClr val="000000"/>
                        </a:solidFill>
                        <a:latin typeface="Cambria Math"/>
                        <a:ea typeface="Times New Roman" pitchFamily="18" charset="0"/>
                        <a:cs typeface="Arial" pitchFamily="34" charset="0"/>
                      </a:rPr>
                      <m:t> </m:t>
                    </m:r>
                  </m:oMath>
                </a14:m>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может</a:t>
                </a:r>
                <a:r>
                  <a:rPr lang="ru-RU" altLang="ru-RU" dirty="0" smtClean="0">
                    <a:latin typeface="Times New Roman" panose="02020603050405020304" pitchFamily="18" charset="0"/>
                    <a:cs typeface="Times New Roman" panose="02020603050405020304" pitchFamily="18" charset="0"/>
                  </a:rPr>
                  <a:t>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быть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задан одним из следующих способов:</a:t>
                </a:r>
                <a:endParaRPr lang="ru-RU" altLang="ru-RU" dirty="0">
                  <a:latin typeface="Times New Roman" panose="02020603050405020304" pitchFamily="18" charset="0"/>
                  <a:cs typeface="Times New Roman" panose="02020603050405020304" pitchFamily="18" charset="0"/>
                </a:endParaRPr>
              </a:p>
              <a:p>
                <a:pPr lvl="1" indent="254000" algn="just" eaLnBrk="0" fontAlgn="base" hangingPunct="0">
                  <a:spcBef>
                    <a:spcPct val="0"/>
                  </a:spcBef>
                  <a:spcAft>
                    <a:spcPct val="0"/>
                  </a:spcAft>
                  <a:buFontTx/>
                  <a:buChar char="•"/>
                  <a:tabLst>
                    <a:tab pos="3382963" algn="l"/>
                    <a:tab pos="3816350" algn="l"/>
                    <a:tab pos="4254500" algn="l"/>
                    <a:tab pos="5114925" algn="l"/>
                  </a:tabLst>
                </a:pPr>
                <a:r>
                  <a:rPr lang="ru-RU" altLang="ru-RU" b="1" i="1" dirty="0">
                    <a:solidFill>
                      <a:srgbClr val="000000"/>
                    </a:solidFill>
                    <a:latin typeface="Times New Roman" panose="02020603050405020304" pitchFamily="18" charset="0"/>
                    <a:ea typeface="Times New Roman" pitchFamily="18" charset="0"/>
                    <a:cs typeface="Times New Roman" panose="02020603050405020304" pitchFamily="18" charset="0"/>
                  </a:rPr>
                  <a:t>аналитически</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 в виде </a:t>
                </a:r>
                <a:r>
                  <a:rPr lang="ru-RU" altLang="ru-RU" i="1" dirty="0">
                    <a:solidFill>
                      <a:srgbClr val="000000"/>
                    </a:solidFill>
                    <a:latin typeface="Times New Roman" panose="02020603050405020304" pitchFamily="18" charset="0"/>
                    <a:ea typeface="Times New Roman" pitchFamily="18" charset="0"/>
                    <a:cs typeface="Times New Roman" panose="02020603050405020304" pitchFamily="18" charset="0"/>
                  </a:rPr>
                  <a:t>математического выражения,</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отражающего</a:t>
                </a:r>
                <a:r>
                  <a:rPr lang="ru-RU" altLang="ru-RU" dirty="0" smtClean="0">
                    <a:latin typeface="Times New Roman" panose="02020603050405020304" pitchFamily="18" charset="0"/>
                    <a:cs typeface="Times New Roman" panose="02020603050405020304" pitchFamily="18" charset="0"/>
                  </a:rPr>
                  <a:t>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зависимость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вероятности от значения случайной величины</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a:t>
                </a:r>
                <a:r>
                  <a:rPr lang="en-US"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 </a:t>
                </a:r>
                <a14:m>
                  <m:oMath xmlns:m="http://schemas.openxmlformats.org/officeDocument/2006/math">
                    <m:sSub>
                      <m:sSubPr>
                        <m:ctrlPr>
                          <a:rPr lang="ru-RU" altLang="ru-RU" i="1" smtClean="0">
                            <a:latin typeface="Cambria Math"/>
                            <a:cs typeface="Arial" pitchFamily="34" charset="0"/>
                          </a:rPr>
                        </m:ctrlPr>
                      </m:sSubPr>
                      <m:e>
                        <m:r>
                          <a:rPr lang="en-US" altLang="ru-RU" b="0" i="1" smtClean="0">
                            <a:latin typeface="Cambria Math"/>
                            <a:cs typeface="Arial" pitchFamily="34" charset="0"/>
                          </a:rPr>
                          <m:t>𝑝</m:t>
                        </m:r>
                      </m:e>
                      <m:sub>
                        <m:r>
                          <a:rPr lang="en-US" altLang="ru-RU" b="0" i="1" smtClean="0">
                            <a:latin typeface="Cambria Math"/>
                            <a:cs typeface="Arial" pitchFamily="34" charset="0"/>
                          </a:rPr>
                          <m:t>𝑖</m:t>
                        </m:r>
                      </m:sub>
                    </m:sSub>
                    <m:r>
                      <a:rPr lang="en-US" altLang="ru-RU" b="0" i="1" smtClean="0">
                        <a:latin typeface="Cambria Math"/>
                        <a:cs typeface="Arial" pitchFamily="34" charset="0"/>
                      </a:rPr>
                      <m:t>=</m:t>
                    </m:r>
                    <m:r>
                      <a:rPr lang="en-US" altLang="ru-RU" b="0" i="1" smtClean="0">
                        <a:latin typeface="Cambria Math"/>
                        <a:cs typeface="Arial" pitchFamily="34" charset="0"/>
                      </a:rPr>
                      <m:t>𝑓</m:t>
                    </m:r>
                    <m:d>
                      <m:dPr>
                        <m:ctrlPr>
                          <a:rPr lang="en-US" altLang="ru-RU" b="0" i="1" smtClean="0">
                            <a:latin typeface="Cambria Math"/>
                            <a:cs typeface="Arial" pitchFamily="34" charset="0"/>
                          </a:rPr>
                        </m:ctrlPr>
                      </m:dPr>
                      <m:e>
                        <m:sSub>
                          <m:sSubPr>
                            <m:ctrlPr>
                              <a:rPr lang="en-US" altLang="ru-RU" b="0" i="1" smtClean="0">
                                <a:latin typeface="Cambria Math"/>
                                <a:cs typeface="Arial" pitchFamily="34" charset="0"/>
                              </a:rPr>
                            </m:ctrlPr>
                          </m:sSubPr>
                          <m:e>
                            <m:r>
                              <a:rPr lang="en-US" altLang="ru-RU" b="0" i="1" smtClean="0">
                                <a:latin typeface="Cambria Math"/>
                                <a:cs typeface="Arial" pitchFamily="34" charset="0"/>
                              </a:rPr>
                              <m:t>𝑥</m:t>
                            </m:r>
                          </m:e>
                          <m:sub>
                            <m:r>
                              <a:rPr lang="en-US" altLang="ru-RU" b="0" i="1" smtClean="0">
                                <a:latin typeface="Cambria Math"/>
                                <a:cs typeface="Arial" pitchFamily="34" charset="0"/>
                              </a:rPr>
                              <m:t>𝑖</m:t>
                            </m:r>
                          </m:sub>
                        </m:sSub>
                      </m:e>
                    </m:d>
                    <m:r>
                      <a:rPr lang="en-US" altLang="ru-RU" b="0" i="1" smtClean="0">
                        <a:latin typeface="Cambria Math"/>
                        <a:cs typeface="Arial" pitchFamily="34" charset="0"/>
                      </a:rPr>
                      <m:t> </m:t>
                    </m:r>
                    <m:r>
                      <a:rPr lang="en-US" altLang="ru-RU" b="0" i="1" smtClean="0">
                        <a:latin typeface="Cambria Math"/>
                        <a:cs typeface="Arial" pitchFamily="34" charset="0"/>
                      </a:rPr>
                      <m:t>𝑖</m:t>
                    </m:r>
                    <m:r>
                      <a:rPr lang="en-US" altLang="ru-RU" b="0" i="1" smtClean="0">
                        <a:latin typeface="Cambria Math"/>
                        <a:cs typeface="Arial" pitchFamily="34" charset="0"/>
                      </a:rPr>
                      <m:t>=1,2,…,</m:t>
                    </m:r>
                    <m:r>
                      <a:rPr lang="en-US" altLang="ru-RU" b="0" i="1" smtClean="0">
                        <a:latin typeface="Cambria Math"/>
                        <a:cs typeface="Arial" pitchFamily="34" charset="0"/>
                      </a:rPr>
                      <m:t>𝑛</m:t>
                    </m:r>
                  </m:oMath>
                </a14:m>
                <a:r>
                  <a:rPr lang="en-US" altLang="ru-RU" dirty="0" smtClean="0">
                    <a:latin typeface="Times New Roman" panose="02020603050405020304" pitchFamily="18" charset="0"/>
                    <a:cs typeface="Times New Roman" panose="02020603050405020304" pitchFamily="18" charset="0"/>
                  </a:rPr>
                  <a:t>.</a:t>
                </a:r>
              </a:p>
              <a:p>
                <a:pPr lvl="1" indent="254000" algn="just" eaLnBrk="0" fontAlgn="base" hangingPunct="0">
                  <a:spcBef>
                    <a:spcPct val="0"/>
                  </a:spcBef>
                  <a:spcAft>
                    <a:spcPct val="0"/>
                  </a:spcAft>
                  <a:buFontTx/>
                  <a:buChar char="•"/>
                  <a:tabLst>
                    <a:tab pos="3382963" algn="l"/>
                    <a:tab pos="3816350" algn="l"/>
                    <a:tab pos="4254500" algn="l"/>
                    <a:tab pos="5114925" algn="l"/>
                  </a:tabLst>
                </a:pPr>
                <a:r>
                  <a:rPr lang="ru-RU" altLang="ru-RU" b="1" i="1" dirty="0" smtClean="0">
                    <a:solidFill>
                      <a:srgbClr val="000000"/>
                    </a:solidFill>
                    <a:latin typeface="Times New Roman" panose="02020603050405020304" pitchFamily="18" charset="0"/>
                    <a:ea typeface="Times New Roman" pitchFamily="18" charset="0"/>
                    <a:cs typeface="Times New Roman" panose="02020603050405020304" pitchFamily="18" charset="0"/>
                  </a:rPr>
                  <a:t>таблично</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в виде </a:t>
                </a:r>
                <a:r>
                  <a:rPr lang="ru-RU" altLang="ru-RU" i="1" dirty="0">
                    <a:solidFill>
                      <a:srgbClr val="000000"/>
                    </a:solidFill>
                    <a:latin typeface="Times New Roman" panose="02020603050405020304" pitchFamily="18" charset="0"/>
                    <a:ea typeface="Times New Roman" pitchFamily="18" charset="0"/>
                    <a:cs typeface="Times New Roman" panose="02020603050405020304" pitchFamily="18" charset="0"/>
                  </a:rPr>
                  <a:t>ряда распределения</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 случайной величины,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в</a:t>
                </a:r>
                <a:r>
                  <a:rPr lang="en-US" altLang="ru-RU" dirty="0" smtClean="0">
                    <a:latin typeface="Times New Roman" panose="02020603050405020304" pitchFamily="18" charset="0"/>
                    <a:cs typeface="Times New Roman" panose="02020603050405020304" pitchFamily="18" charset="0"/>
                  </a:rPr>
                  <a:t>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котором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перечислены возможные значения случайной величины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и</a:t>
                </a:r>
                <a:r>
                  <a:rPr lang="en-US" altLang="ru-RU" dirty="0" smtClean="0">
                    <a:latin typeface="Times New Roman" panose="02020603050405020304" pitchFamily="18" charset="0"/>
                    <a:cs typeface="Times New Roman" panose="02020603050405020304" pitchFamily="18" charset="0"/>
                  </a:rPr>
                  <a:t>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соответствующие </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им </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вероятности:</a:t>
                </a:r>
                <a:endParaRPr lang="en-US"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07504" y="620688"/>
                <a:ext cx="8964488" cy="2308324"/>
              </a:xfrm>
              <a:prstGeom prst="rect">
                <a:avLst/>
              </a:prstGeom>
              <a:blipFill rotWithShape="1">
                <a:blip r:embed="rId2"/>
                <a:stretch>
                  <a:fillRect l="-612" t="-1323" r="-544" b="-3439"/>
                </a:stretch>
              </a:blipFill>
            </p:spPr>
            <p:txBody>
              <a:bodyPr/>
              <a:lstStyle/>
              <a:p>
                <a:r>
                  <a:rPr lang="ru-RU">
                    <a:noFill/>
                  </a:rPr>
                  <a:t> </a:t>
                </a:r>
              </a:p>
            </p:txBody>
          </p:sp>
        </mc:Fallback>
      </mc:AlternateContent>
      <p:sp>
        <p:nvSpPr>
          <p:cNvPr id="5" name="Прямоугольник 4"/>
          <p:cNvSpPr/>
          <p:nvPr/>
        </p:nvSpPr>
        <p:spPr>
          <a:xfrm>
            <a:off x="395536" y="116632"/>
            <a:ext cx="8640960" cy="400110"/>
          </a:xfrm>
          <a:prstGeom prst="rect">
            <a:avLst/>
          </a:prstGeom>
        </p:spPr>
        <p:txBody>
          <a:bodyPr wrap="square">
            <a:spAutoFit/>
          </a:bodyPr>
          <a:lstStyle/>
          <a:p>
            <a:pPr lvl="0" algn="ctr" fontAlgn="base">
              <a:spcBef>
                <a:spcPct val="0"/>
              </a:spcBef>
              <a:spcAft>
                <a:spcPct val="0"/>
              </a:spcAft>
              <a:tabLst>
                <a:tab pos="3382963" algn="l"/>
                <a:tab pos="3816350" algn="l"/>
                <a:tab pos="4254500" algn="l"/>
                <a:tab pos="5114925" algn="l"/>
              </a:tabLst>
            </a:pPr>
            <a:r>
              <a:rPr lang="ru-RU" altLang="ru-RU" sz="2000" b="1" dirty="0">
                <a:solidFill>
                  <a:srgbClr val="000000"/>
                </a:solidFill>
                <a:latin typeface="Times New Roman" panose="02020603050405020304" pitchFamily="18" charset="0"/>
                <a:ea typeface="Courier New" pitchFamily="49" charset="0"/>
                <a:cs typeface="Times New Roman" panose="02020603050405020304" pitchFamily="18" charset="0"/>
              </a:rPr>
              <a:t>З</a:t>
            </a:r>
            <a:r>
              <a:rPr lang="ru-RU" altLang="ru-RU" sz="2000" b="1" dirty="0" bmk="">
                <a:solidFill>
                  <a:srgbClr val="000000"/>
                </a:solidFill>
                <a:latin typeface="Times New Roman" panose="02020603050405020304" pitchFamily="18" charset="0"/>
                <a:ea typeface="Courier New" pitchFamily="49" charset="0"/>
                <a:cs typeface="Times New Roman" panose="02020603050405020304" pitchFamily="18" charset="0"/>
              </a:rPr>
              <a:t>акон распределения дискретной случайной величины</a:t>
            </a:r>
            <a:endParaRPr lang="ru-RU" altLang="ru-RU" sz="1050"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39008" y="4038806"/>
            <a:ext cx="8964488" cy="646331"/>
          </a:xfrm>
          <a:prstGeom prst="rect">
            <a:avLst/>
          </a:prstGeom>
        </p:spPr>
        <p:txBody>
          <a:bodyPr wrap="square">
            <a:spAutoFit/>
          </a:bodyPr>
          <a:lstStyle/>
          <a:p>
            <a:pPr lvl="0" indent="254000" algn="just" eaLnBrk="0" fontAlgn="base" hangingPunct="0">
              <a:spcBef>
                <a:spcPct val="0"/>
              </a:spcBef>
              <a:spcAft>
                <a:spcPct val="0"/>
              </a:spcAft>
              <a:buFontTx/>
              <a:buChar char="•"/>
              <a:tabLst>
                <a:tab pos="3382963" algn="l"/>
                <a:tab pos="3816350" algn="l"/>
                <a:tab pos="4254500" algn="l"/>
                <a:tab pos="5114925" algn="l"/>
              </a:tabLst>
            </a:pPr>
            <a:r>
              <a:rPr lang="ru-RU" altLang="ru-RU" b="1" i="1" dirty="0">
                <a:solidFill>
                  <a:srgbClr val="000000"/>
                </a:solidFill>
                <a:latin typeface="Times New Roman" panose="02020603050405020304" pitchFamily="18" charset="0"/>
                <a:ea typeface="Times New Roman" pitchFamily="18" charset="0"/>
                <a:cs typeface="Times New Roman" panose="02020603050405020304" pitchFamily="18" charset="0"/>
              </a:rPr>
              <a:t>графически</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 в виде </a:t>
            </a:r>
            <a:r>
              <a:rPr lang="ru-RU" altLang="ru-RU" i="1" dirty="0">
                <a:solidFill>
                  <a:srgbClr val="000000"/>
                </a:solidFill>
                <a:latin typeface="Times New Roman" panose="02020603050405020304" pitchFamily="18" charset="0"/>
                <a:ea typeface="Times New Roman" pitchFamily="18" charset="0"/>
                <a:cs typeface="Times New Roman" panose="02020603050405020304" pitchFamily="18" charset="0"/>
              </a:rPr>
              <a:t>многоугольника распределения</a:t>
            </a:r>
            <a:r>
              <a:rPr lang="ru-RU" altLang="ru-RU" dirty="0">
                <a:solidFill>
                  <a:srgbClr val="000000"/>
                </a:solidFill>
                <a:latin typeface="Times New Roman" panose="02020603050405020304" pitchFamily="18" charset="0"/>
                <a:ea typeface="Times New Roman" pitchFamily="18" charset="0"/>
                <a:cs typeface="Times New Roman" panose="02020603050405020304" pitchFamily="18" charset="0"/>
              </a:rPr>
              <a:t>, где по оси абсцисс откладываются возможные значения случайной величины, а по оси ординат - вероятности этих значений</a:t>
            </a:r>
            <a:r>
              <a:rPr lang="ru-RU" altLang="ru-RU" dirty="0" smtClean="0">
                <a:solidFill>
                  <a:srgbClr val="000000"/>
                </a:solidFill>
                <a:latin typeface="Times New Roman" panose="02020603050405020304" pitchFamily="18" charset="0"/>
                <a:ea typeface="Times New Roman" pitchFamily="18" charset="0"/>
                <a:cs typeface="Times New Roman" panose="02020603050405020304" pitchFamily="18" charset="0"/>
              </a:rPr>
              <a:t>.</a:t>
            </a:r>
            <a:endParaRPr lang="ru-RU" alt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ext uri="{D42A27DB-BD31-4B8C-83A1-F6EECF244321}">
                    <p14:modId xmlns:p14="http://schemas.microsoft.com/office/powerpoint/2010/main" val="4107243494"/>
                  </p:ext>
                </p:extLst>
              </p:nvPr>
            </p:nvGraphicFramePr>
            <p:xfrm>
              <a:off x="251520" y="3070686"/>
              <a:ext cx="8407210" cy="741680"/>
            </p:xfrm>
            <a:graphic>
              <a:graphicData uri="http://schemas.openxmlformats.org/drawingml/2006/table">
                <a:tbl>
                  <a:tblPr firstRow="1" bandRow="1">
                    <a:tableStyleId>{5C22544A-7EE6-4342-B048-85BDC9FD1C3A}</a:tableStyleId>
                  </a:tblPr>
                  <a:tblGrid>
                    <a:gridCol w="3327210"/>
                    <a:gridCol w="1016000"/>
                    <a:gridCol w="1016000"/>
                    <a:gridCol w="1016000"/>
                    <a:gridCol w="1016000"/>
                    <a:gridCol w="1016000"/>
                  </a:tblGrid>
                  <a:tr h="370840">
                    <a:tc>
                      <a:txBody>
                        <a:bodyPr/>
                        <a:lstStyle/>
                        <a:p>
                          <a:pPr algn="ctr"/>
                          <a:r>
                            <a:rPr lang="ru-RU" i="1" dirty="0" smtClean="0"/>
                            <a:t>Значения</a:t>
                          </a:r>
                          <a:r>
                            <a:rPr lang="ru-RU" i="1" baseline="0" dirty="0" smtClean="0"/>
                            <a:t> случайной величины</a:t>
                          </a:r>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𝒙</m:t>
                                    </m:r>
                                  </m:e>
                                  <m:sub>
                                    <m:r>
                                      <a:rPr lang="en-US" b="1" i="1" smtClean="0">
                                        <a:latin typeface="Cambria Math"/>
                                      </a:rPr>
                                      <m:t>𝟏</m:t>
                                    </m:r>
                                  </m:sub>
                                </m:sSub>
                              </m:oMath>
                            </m:oMathPara>
                          </a14:m>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𝒙</m:t>
                                    </m:r>
                                  </m:e>
                                  <m:sub>
                                    <m:r>
                                      <a:rPr lang="en-US" b="1" i="1" smtClean="0">
                                        <a:latin typeface="Cambria Math"/>
                                      </a:rPr>
                                      <m:t>𝟐</m:t>
                                    </m:r>
                                  </m:sub>
                                </m:sSub>
                              </m:oMath>
                            </m:oMathPara>
                          </a14:m>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𝒙</m:t>
                                    </m:r>
                                  </m:e>
                                  <m:sub>
                                    <m:r>
                                      <a:rPr lang="en-US" b="1" i="1" smtClean="0">
                                        <a:latin typeface="Cambria Math"/>
                                      </a:rPr>
                                      <m:t>𝟑</m:t>
                                    </m:r>
                                  </m:sub>
                                </m:sSub>
                              </m:oMath>
                            </m:oMathPara>
                          </a14:m>
                          <a:endParaRPr lang="ru-RU" i="1" dirty="0"/>
                        </a:p>
                      </a:txBody>
                      <a:tcPr/>
                    </a:tc>
                    <a:tc>
                      <a:txBody>
                        <a:bodyPr/>
                        <a:lstStyle/>
                        <a:p>
                          <a:pPr algn="ctr"/>
                          <a:r>
                            <a:rPr lang="en-US" i="1" dirty="0" smtClean="0"/>
                            <a:t>…</a:t>
                          </a:r>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𝒙</m:t>
                                    </m:r>
                                  </m:e>
                                  <m:sub>
                                    <m:r>
                                      <a:rPr lang="en-US" b="1" i="1" smtClean="0">
                                        <a:latin typeface="Cambria Math"/>
                                      </a:rPr>
                                      <m:t>𝒏</m:t>
                                    </m:r>
                                  </m:sub>
                                </m:sSub>
                              </m:oMath>
                            </m:oMathPara>
                          </a14:m>
                          <a:endParaRPr lang="ru-RU" i="1" dirty="0"/>
                        </a:p>
                      </a:txBody>
                      <a:tcPr/>
                    </a:tc>
                  </a:tr>
                  <a:tr h="370840">
                    <a:tc>
                      <a:txBody>
                        <a:bodyPr/>
                        <a:lstStyle/>
                        <a:p>
                          <a:pPr algn="ctr"/>
                          <a:r>
                            <a:rPr lang="ru-RU" i="1" dirty="0" smtClean="0"/>
                            <a:t>Вероятности</a:t>
                          </a:r>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𝒑</m:t>
                                    </m:r>
                                  </m:e>
                                  <m:sub>
                                    <m:r>
                                      <a:rPr lang="en-US" b="1" i="1" smtClean="0">
                                        <a:latin typeface="Cambria Math"/>
                                      </a:rPr>
                                      <m:t>𝟏</m:t>
                                    </m:r>
                                  </m:sub>
                                </m:sSub>
                              </m:oMath>
                            </m:oMathPara>
                          </a14:m>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𝒑</m:t>
                                    </m:r>
                                  </m:e>
                                  <m:sub>
                                    <m:r>
                                      <a:rPr lang="en-US" b="1" i="1" smtClean="0">
                                        <a:latin typeface="Cambria Math"/>
                                      </a:rPr>
                                      <m:t>𝟐</m:t>
                                    </m:r>
                                  </m:sub>
                                </m:sSub>
                              </m:oMath>
                            </m:oMathPara>
                          </a14:m>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𝒑</m:t>
                                    </m:r>
                                  </m:e>
                                  <m:sub>
                                    <m:r>
                                      <a:rPr lang="en-US" b="1" i="1" smtClean="0">
                                        <a:latin typeface="Cambria Math"/>
                                      </a:rPr>
                                      <m:t>𝟑</m:t>
                                    </m:r>
                                  </m:sub>
                                </m:sSub>
                              </m:oMath>
                            </m:oMathPara>
                          </a14:m>
                          <a:endParaRPr lang="ru-RU" i="1" dirty="0"/>
                        </a:p>
                      </a:txBody>
                      <a:tcPr/>
                    </a:tc>
                    <a:tc>
                      <a:txBody>
                        <a:bodyPr/>
                        <a:lstStyle/>
                        <a:p>
                          <a:pPr algn="ctr"/>
                          <a:r>
                            <a:rPr lang="en-US" i="1" dirty="0" smtClean="0"/>
                            <a:t>…</a:t>
                          </a:r>
                          <a:endParaRPr lang="ru-RU"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1" i="1" smtClean="0">
                                        <a:latin typeface="Cambria Math"/>
                                      </a:rPr>
                                      <m:t>𝒑</m:t>
                                    </m:r>
                                  </m:e>
                                  <m:sub>
                                    <m:r>
                                      <a:rPr lang="en-US" b="1" i="1" smtClean="0">
                                        <a:latin typeface="Cambria Math"/>
                                      </a:rPr>
                                      <m:t>𝒏</m:t>
                                    </m:r>
                                  </m:sub>
                                </m:sSub>
                              </m:oMath>
                            </m:oMathPara>
                          </a14:m>
                          <a:endParaRPr lang="ru-RU" i="1" dirty="0"/>
                        </a:p>
                      </a:txBody>
                      <a:tcPr/>
                    </a:tc>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4107243494"/>
                  </p:ext>
                </p:extLst>
              </p:nvPr>
            </p:nvGraphicFramePr>
            <p:xfrm>
              <a:off x="251520" y="3070686"/>
              <a:ext cx="8407210" cy="741680"/>
            </p:xfrm>
            <a:graphic>
              <a:graphicData uri="http://schemas.openxmlformats.org/drawingml/2006/table">
                <a:tbl>
                  <a:tblPr firstRow="1" bandRow="1">
                    <a:tableStyleId>{5C22544A-7EE6-4342-B048-85BDC9FD1C3A}</a:tableStyleId>
                  </a:tblPr>
                  <a:tblGrid>
                    <a:gridCol w="3327210"/>
                    <a:gridCol w="1016000"/>
                    <a:gridCol w="1016000"/>
                    <a:gridCol w="1016000"/>
                    <a:gridCol w="1016000"/>
                    <a:gridCol w="1016000"/>
                  </a:tblGrid>
                  <a:tr h="370840">
                    <a:tc>
                      <a:txBody>
                        <a:bodyPr/>
                        <a:lstStyle/>
                        <a:p>
                          <a:pPr algn="ctr"/>
                          <a:r>
                            <a:rPr lang="ru-RU" i="1" dirty="0" smtClean="0"/>
                            <a:t>Значения</a:t>
                          </a:r>
                          <a:r>
                            <a:rPr lang="ru-RU" i="1" baseline="0" dirty="0" smtClean="0"/>
                            <a:t> случайной величины</a:t>
                          </a:r>
                          <a:endParaRPr lang="ru-RU" i="1" dirty="0"/>
                        </a:p>
                      </a:txBody>
                      <a:tcPr/>
                    </a:tc>
                    <a:tc>
                      <a:txBody>
                        <a:bodyPr/>
                        <a:lstStyle/>
                        <a:p>
                          <a:endParaRPr lang="ru-RU"/>
                        </a:p>
                      </a:txBody>
                      <a:tcPr>
                        <a:blipFill rotWithShape="1">
                          <a:blip r:embed="rId3"/>
                          <a:stretch>
                            <a:fillRect l="-328916" t="-8197" r="-402410" b="-124590"/>
                          </a:stretch>
                        </a:blipFill>
                      </a:tcPr>
                    </a:tc>
                    <a:tc>
                      <a:txBody>
                        <a:bodyPr/>
                        <a:lstStyle/>
                        <a:p>
                          <a:endParaRPr lang="ru-RU"/>
                        </a:p>
                      </a:txBody>
                      <a:tcPr>
                        <a:blipFill rotWithShape="1">
                          <a:blip r:embed="rId3"/>
                          <a:stretch>
                            <a:fillRect l="-426347" t="-8197" r="-300000" b="-124590"/>
                          </a:stretch>
                        </a:blipFill>
                      </a:tcPr>
                    </a:tc>
                    <a:tc>
                      <a:txBody>
                        <a:bodyPr/>
                        <a:lstStyle/>
                        <a:p>
                          <a:endParaRPr lang="ru-RU"/>
                        </a:p>
                      </a:txBody>
                      <a:tcPr>
                        <a:blipFill rotWithShape="1">
                          <a:blip r:embed="rId3"/>
                          <a:stretch>
                            <a:fillRect l="-526347" t="-8197" r="-200000" b="-124590"/>
                          </a:stretch>
                        </a:blipFill>
                      </a:tcPr>
                    </a:tc>
                    <a:tc>
                      <a:txBody>
                        <a:bodyPr/>
                        <a:lstStyle/>
                        <a:p>
                          <a:pPr algn="ctr"/>
                          <a:r>
                            <a:rPr lang="en-US" i="1" dirty="0" smtClean="0"/>
                            <a:t>…</a:t>
                          </a:r>
                          <a:endParaRPr lang="ru-RU" i="1" dirty="0"/>
                        </a:p>
                      </a:txBody>
                      <a:tcPr/>
                    </a:tc>
                    <a:tc>
                      <a:txBody>
                        <a:bodyPr/>
                        <a:lstStyle/>
                        <a:p>
                          <a:endParaRPr lang="ru-RU"/>
                        </a:p>
                      </a:txBody>
                      <a:tcPr>
                        <a:blipFill rotWithShape="1">
                          <a:blip r:embed="rId3"/>
                          <a:stretch>
                            <a:fillRect l="-725749" t="-8197" r="-599" b="-124590"/>
                          </a:stretch>
                        </a:blipFill>
                      </a:tcPr>
                    </a:tc>
                  </a:tr>
                  <a:tr h="370840">
                    <a:tc>
                      <a:txBody>
                        <a:bodyPr/>
                        <a:lstStyle/>
                        <a:p>
                          <a:pPr algn="ctr"/>
                          <a:r>
                            <a:rPr lang="ru-RU" i="1" dirty="0" smtClean="0"/>
                            <a:t>Вероятности</a:t>
                          </a:r>
                          <a:endParaRPr lang="ru-RU" i="1" dirty="0"/>
                        </a:p>
                      </a:txBody>
                      <a:tcPr/>
                    </a:tc>
                    <a:tc>
                      <a:txBody>
                        <a:bodyPr/>
                        <a:lstStyle/>
                        <a:p>
                          <a:endParaRPr lang="ru-RU"/>
                        </a:p>
                      </a:txBody>
                      <a:tcPr>
                        <a:blipFill rotWithShape="1">
                          <a:blip r:embed="rId3"/>
                          <a:stretch>
                            <a:fillRect l="-328916" t="-110000" r="-402410" b="-26667"/>
                          </a:stretch>
                        </a:blipFill>
                      </a:tcPr>
                    </a:tc>
                    <a:tc>
                      <a:txBody>
                        <a:bodyPr/>
                        <a:lstStyle/>
                        <a:p>
                          <a:endParaRPr lang="ru-RU"/>
                        </a:p>
                      </a:txBody>
                      <a:tcPr>
                        <a:blipFill rotWithShape="1">
                          <a:blip r:embed="rId3"/>
                          <a:stretch>
                            <a:fillRect l="-426347" t="-110000" r="-300000" b="-26667"/>
                          </a:stretch>
                        </a:blipFill>
                      </a:tcPr>
                    </a:tc>
                    <a:tc>
                      <a:txBody>
                        <a:bodyPr/>
                        <a:lstStyle/>
                        <a:p>
                          <a:endParaRPr lang="ru-RU"/>
                        </a:p>
                      </a:txBody>
                      <a:tcPr>
                        <a:blipFill rotWithShape="1">
                          <a:blip r:embed="rId3"/>
                          <a:stretch>
                            <a:fillRect l="-526347" t="-110000" r="-200000" b="-26667"/>
                          </a:stretch>
                        </a:blipFill>
                      </a:tcPr>
                    </a:tc>
                    <a:tc>
                      <a:txBody>
                        <a:bodyPr/>
                        <a:lstStyle/>
                        <a:p>
                          <a:pPr algn="ctr"/>
                          <a:r>
                            <a:rPr lang="en-US" i="1" dirty="0" smtClean="0"/>
                            <a:t>…</a:t>
                          </a:r>
                          <a:endParaRPr lang="ru-RU" i="1" dirty="0"/>
                        </a:p>
                      </a:txBody>
                      <a:tcPr/>
                    </a:tc>
                    <a:tc>
                      <a:txBody>
                        <a:bodyPr/>
                        <a:lstStyle/>
                        <a:p>
                          <a:endParaRPr lang="ru-RU"/>
                        </a:p>
                      </a:txBody>
                      <a:tcPr>
                        <a:blipFill rotWithShape="1">
                          <a:blip r:embed="rId3"/>
                          <a:stretch>
                            <a:fillRect l="-725749" t="-110000" r="-599" b="-26667"/>
                          </a:stretch>
                        </a:blipFill>
                      </a:tcPr>
                    </a:tc>
                  </a:tr>
                </a:tbl>
              </a:graphicData>
            </a:graphic>
          </p:graphicFrame>
        </mc:Fallback>
      </mc:AlternateContent>
      <p:pic>
        <p:nvPicPr>
          <p:cNvPr id="8" name="Shape 28"/>
          <p:cNvPicPr/>
          <p:nvPr/>
        </p:nvPicPr>
        <p:blipFill>
          <a:blip r:embed="rId4"/>
          <a:stretch/>
        </p:blipFill>
        <p:spPr>
          <a:xfrm>
            <a:off x="2771800" y="4806399"/>
            <a:ext cx="2743200" cy="1718945"/>
          </a:xfrm>
          <a:prstGeom prst="rect">
            <a:avLst/>
          </a:prstGeom>
        </p:spPr>
      </p:pic>
    </p:spTree>
    <p:extLst>
      <p:ext uri="{BB962C8B-B14F-4D97-AF65-F5344CB8AC3E}">
        <p14:creationId xmlns:p14="http://schemas.microsoft.com/office/powerpoint/2010/main" val="222838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4624"/>
            <a:ext cx="9001000" cy="6555641"/>
          </a:xfrm>
          <a:prstGeom prst="rect">
            <a:avLst/>
          </a:prstGeom>
        </p:spPr>
        <p:txBody>
          <a:bodyPr wrap="square">
            <a:spAutoFit/>
          </a:bodyPr>
          <a:lstStyle/>
          <a:p>
            <a:pPr indent="355600" algn="just"/>
            <a:r>
              <a:rPr lang="ru-RU" sz="2000" dirty="0">
                <a:latin typeface="Times New Roman" panose="02020603050405020304" pitchFamily="18" charset="0"/>
                <a:cs typeface="Times New Roman" panose="02020603050405020304" pitchFamily="18" charset="0"/>
              </a:rPr>
              <a:t>В зависимости от </a:t>
            </a:r>
            <a:r>
              <a:rPr lang="ru-RU" sz="2000" i="1" dirty="0">
                <a:latin typeface="Times New Roman" panose="02020603050405020304" pitchFamily="18" charset="0"/>
                <a:cs typeface="Times New Roman" panose="02020603050405020304" pitchFamily="18" charset="0"/>
              </a:rPr>
              <a:t>наличия или отсутствия приоритетов</a:t>
            </a:r>
            <a:r>
              <a:rPr lang="ru-RU" sz="2000" dirty="0">
                <a:latin typeface="Times New Roman" panose="02020603050405020304" pitchFamily="18" charset="0"/>
                <a:cs typeface="Times New Roman" panose="02020603050405020304" pitchFamily="18" charset="0"/>
              </a:rPr>
              <a:t> между заявками разных классов все ДБ могут быть разбиты на две группы:</a:t>
            </a:r>
          </a:p>
          <a:p>
            <a:pPr marL="742950" lvl="1" indent="-285750" algn="just">
              <a:buFont typeface="Arial" panose="020B0604020202020204" pitchFamily="34" charset="0"/>
              <a:buChar char="•"/>
            </a:pPr>
            <a:r>
              <a:rPr lang="ru-RU" sz="2000" b="1" i="1" dirty="0" err="1">
                <a:latin typeface="Times New Roman" panose="02020603050405020304" pitchFamily="18" charset="0"/>
                <a:cs typeface="Times New Roman" panose="02020603050405020304" pitchFamily="18" charset="0"/>
              </a:rPr>
              <a:t>бесприоритетные</a:t>
            </a:r>
            <a:r>
              <a:rPr lang="ru-RU" sz="2000" b="1" i="1"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приоритетные</a:t>
            </a:r>
            <a:r>
              <a:rPr lang="ru-RU" sz="2000" dirty="0">
                <a:latin typeface="Times New Roman" panose="02020603050405020304" pitchFamily="18" charset="0"/>
                <a:cs typeface="Times New Roman" panose="02020603050405020304" pitchFamily="18" charset="0"/>
              </a:rPr>
              <a:t>.</a:t>
            </a: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По </a:t>
            </a:r>
            <a:r>
              <a:rPr lang="ru-RU" sz="2000" i="1" dirty="0">
                <a:latin typeface="Times New Roman" panose="02020603050405020304" pitchFamily="18" charset="0"/>
                <a:cs typeface="Times New Roman" panose="02020603050405020304" pitchFamily="18" charset="0"/>
              </a:rPr>
              <a:t>способу вытеснения заявок из накопителя</a:t>
            </a:r>
            <a:r>
              <a:rPr lang="ru-RU" sz="2000" dirty="0">
                <a:latin typeface="Times New Roman" panose="02020603050405020304" pitchFamily="18" charset="0"/>
                <a:cs typeface="Times New Roman" panose="02020603050405020304" pitchFamily="18" charset="0"/>
              </a:rPr>
              <a:t> можно выделить следующие классы ДБ:</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без вытеснения заявок (БВЗ) - заявки, поступившие в систему и заставшие накопитель заполненным до конца, теряются;</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 вытеснением заявки данного класса (ВЗДК), то есть такого же класса, что и поступившая;</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 вытеснением заявки самого низкоприоритетного класса (ВЗНК);</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 вытеснением заявки, принадлежащей группе низкоприори­тетных классов (ВЗГК).</a:t>
            </a:r>
          </a:p>
          <a:p>
            <a:pPr indent="355600" algn="just"/>
            <a:r>
              <a:rPr lang="ru-RU" sz="2000" dirty="0" smtClean="0">
                <a:latin typeface="Times New Roman" panose="02020603050405020304" pitchFamily="18" charset="0"/>
                <a:cs typeface="Times New Roman" panose="02020603050405020304" pitchFamily="18" charset="0"/>
              </a:rPr>
              <a:t>ДБ </a:t>
            </a:r>
            <a:r>
              <a:rPr lang="ru-RU" sz="2000" dirty="0">
                <a:latin typeface="Times New Roman" panose="02020603050405020304" pitchFamily="18" charset="0"/>
                <a:cs typeface="Times New Roman" panose="02020603050405020304" pitchFamily="18" charset="0"/>
              </a:rPr>
              <a:t>могут использовать следующие </a:t>
            </a:r>
            <a:r>
              <a:rPr lang="ru-RU" sz="2000" i="1" dirty="0">
                <a:latin typeface="Times New Roman" panose="02020603050405020304" pitchFamily="18" charset="0"/>
                <a:cs typeface="Times New Roman" panose="02020603050405020304" pitchFamily="18" charset="0"/>
              </a:rPr>
              <a:t>правила вытеснения заявок из накопителя</a:t>
            </a:r>
            <a:r>
              <a:rPr lang="ru-RU"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вытеснение случайное (ВСЛ);</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вытеснение последней заявки (ВПЗ), то есть поступившей в систему позже всех;</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вытеснение «долгой» заявки (ВДЗ), то есть находящейся в накопителе дольше всех.</a:t>
            </a:r>
          </a:p>
        </p:txBody>
      </p:sp>
    </p:spTree>
    <p:extLst>
      <p:ext uri="{BB962C8B-B14F-4D97-AF65-F5344CB8AC3E}">
        <p14:creationId xmlns:p14="http://schemas.microsoft.com/office/powerpoint/2010/main" val="93745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332656"/>
            <a:ext cx="8640960" cy="1938992"/>
          </a:xfrm>
          <a:prstGeom prst="rect">
            <a:avLst/>
          </a:prstGeom>
        </p:spPr>
        <p:txBody>
          <a:bodyPr wrap="square">
            <a:spAutoFit/>
          </a:bodyPr>
          <a:lstStyle/>
          <a:p>
            <a:pPr indent="365125" algn="just"/>
            <a:r>
              <a:rPr lang="ru-RU" sz="2000" dirty="0">
                <a:latin typeface="Times New Roman" panose="02020603050405020304" pitchFamily="18" charset="0"/>
                <a:cs typeface="Times New Roman" panose="02020603050405020304" pitchFamily="18" charset="0"/>
              </a:rPr>
              <a:t>Часто ёмкость накопителя в моделях предполагается неограничен­ной, несмотря на то, что в реальной системе соответствующая ёмкость ограничена. Такое предположение оправдано в тех случаях, когда вероят­ность потери заявки в реальной системе из-за переполнения ограниченной ёмкости накопителя меньше 10</a:t>
            </a:r>
            <a:r>
              <a:rPr lang="ru-RU" sz="2000" baseline="30000" dirty="0">
                <a:latin typeface="Times New Roman" panose="02020603050405020304" pitchFamily="18" charset="0"/>
                <a:cs typeface="Times New Roman" panose="02020603050405020304" pitchFamily="18" charset="0"/>
              </a:rPr>
              <a:t>-3</a:t>
            </a:r>
            <a:r>
              <a:rPr lang="ru-RU" sz="2000" dirty="0">
                <a:latin typeface="Times New Roman" panose="02020603050405020304" pitchFamily="18" charset="0"/>
                <a:cs typeface="Times New Roman" panose="02020603050405020304" pitchFamily="18" charset="0"/>
              </a:rPr>
              <a:t>, поскольку в этом случае ДБ практически не влияет на характеристики обслуживания заявок</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782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utre 319"/>
          <p:cNvPicPr/>
          <p:nvPr/>
        </p:nvPicPr>
        <p:blipFill rotWithShape="1">
          <a:blip r:embed="rId2"/>
          <a:srcRect l="1497" t="2509" r="1326" b="11922"/>
          <a:stretch/>
        </p:blipFill>
        <p:spPr>
          <a:xfrm>
            <a:off x="827584" y="764704"/>
            <a:ext cx="7704856" cy="3951675"/>
          </a:xfrm>
          <a:prstGeom prst="rect">
            <a:avLst/>
          </a:prstGeom>
        </p:spPr>
      </p:pic>
      <p:sp>
        <p:nvSpPr>
          <p:cNvPr id="3" name="TextBox 2"/>
          <p:cNvSpPr txBox="1"/>
          <p:nvPr/>
        </p:nvSpPr>
        <p:spPr>
          <a:xfrm>
            <a:off x="1950554" y="5723964"/>
            <a:ext cx="5978560" cy="400110"/>
          </a:xfrm>
          <a:prstGeom prst="rect">
            <a:avLst/>
          </a:prstGeom>
          <a:noFill/>
        </p:spPr>
        <p:txBody>
          <a:bodyPr wrap="none" rtlCol="0">
            <a:spAutoFit/>
          </a:bodyPr>
          <a:lstStyle/>
          <a:p>
            <a:r>
              <a:rPr lang="ru-RU" sz="2000" b="1" i="1" dirty="0" smtClean="0"/>
              <a:t>Рисунок 5.</a:t>
            </a:r>
            <a:r>
              <a:rPr lang="ru-RU" sz="2000" i="1" dirty="0" smtClean="0"/>
              <a:t> Классификация дисциплин обслуживания</a:t>
            </a:r>
            <a:endParaRPr lang="ru-RU" sz="2000" i="1" dirty="0"/>
          </a:p>
        </p:txBody>
      </p:sp>
    </p:spTree>
    <p:extLst>
      <p:ext uri="{BB962C8B-B14F-4D97-AF65-F5344CB8AC3E}">
        <p14:creationId xmlns:p14="http://schemas.microsoft.com/office/powerpoint/2010/main" val="2210089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496" y="116632"/>
            <a:ext cx="9036496" cy="6463308"/>
          </a:xfrm>
          <a:prstGeom prst="rect">
            <a:avLst/>
          </a:prstGeom>
        </p:spPr>
        <p:txBody>
          <a:bodyPr wrap="square">
            <a:spAutoFit/>
          </a:bodyPr>
          <a:lstStyle/>
          <a:p>
            <a:pPr indent="441325" algn="just"/>
            <a:r>
              <a:rPr lang="ru-RU" dirty="0">
                <a:latin typeface="Times New Roman" panose="02020603050405020304" pitchFamily="18" charset="0"/>
                <a:cs typeface="Times New Roman" panose="02020603050405020304" pitchFamily="18" charset="0"/>
              </a:rPr>
              <a:t>В зависимости от </a:t>
            </a:r>
            <a:r>
              <a:rPr lang="ru-RU" i="1" dirty="0">
                <a:latin typeface="Times New Roman" panose="02020603050405020304" pitchFamily="18" charset="0"/>
                <a:cs typeface="Times New Roman" panose="02020603050405020304" pitchFamily="18" charset="0"/>
              </a:rPr>
              <a:t>наличия или отсутствия приоритетов</a:t>
            </a:r>
            <a:r>
              <a:rPr lang="ru-RU" dirty="0">
                <a:latin typeface="Times New Roman" panose="02020603050405020304" pitchFamily="18" charset="0"/>
                <a:cs typeface="Times New Roman" panose="02020603050405020304" pitchFamily="18" charset="0"/>
              </a:rPr>
              <a:t> между заявками разных классов все ДО, как и ДБ, могут быть разбиты на две группы:</a:t>
            </a:r>
          </a:p>
          <a:p>
            <a:pPr marL="742950" lvl="1" indent="-285750" algn="just">
              <a:buFont typeface="Arial" panose="020B0604020202020204" pitchFamily="34" charset="0"/>
              <a:buChar char="•"/>
            </a:pPr>
            <a:r>
              <a:rPr lang="ru-RU" b="1" i="1" dirty="0" err="1">
                <a:latin typeface="Times New Roman" panose="02020603050405020304" pitchFamily="18" charset="0"/>
                <a:cs typeface="Times New Roman" panose="02020603050405020304" pitchFamily="18" charset="0"/>
              </a:rPr>
              <a:t>бесприоритетные</a:t>
            </a:r>
            <a:r>
              <a:rPr lang="ru-RU" b="1" i="1"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приоритетные.</a:t>
            </a:r>
          </a:p>
          <a:p>
            <a:pPr indent="441325" algn="just"/>
            <a:r>
              <a:rPr lang="ru-RU" dirty="0">
                <a:latin typeface="Times New Roman" panose="02020603050405020304" pitchFamily="18" charset="0"/>
                <a:cs typeface="Times New Roman" panose="02020603050405020304" pitchFamily="18" charset="0"/>
              </a:rPr>
              <a:t>По </a:t>
            </a:r>
            <a:r>
              <a:rPr lang="ru-RU" i="1" dirty="0">
                <a:latin typeface="Times New Roman" panose="02020603050405020304" pitchFamily="18" charset="0"/>
                <a:cs typeface="Times New Roman" panose="02020603050405020304" pitchFamily="18" charset="0"/>
              </a:rPr>
              <a:t>способу назначения заявок на обслуживание</a:t>
            </a:r>
            <a:r>
              <a:rPr lang="ru-RU" dirty="0">
                <a:latin typeface="Times New Roman" panose="02020603050405020304" pitchFamily="18" charset="0"/>
                <a:cs typeface="Times New Roman" panose="02020603050405020304" pitchFamily="18" charset="0"/>
              </a:rPr>
              <a:t> ДО могут быть разделены на дисциплины:</a:t>
            </a:r>
          </a:p>
          <a:p>
            <a:pPr marL="742950" lvl="1" indent="-28575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одиночного режима;</a:t>
            </a:r>
          </a:p>
          <a:p>
            <a:pPr marL="742950" lvl="1" indent="-28575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группового режима;</a:t>
            </a:r>
          </a:p>
          <a:p>
            <a:pPr marL="742950" lvl="1" indent="-28575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комбинированного режима.</a:t>
            </a:r>
          </a:p>
          <a:p>
            <a:pPr indent="441325" algn="just"/>
            <a:endParaRPr lang="ru-RU" dirty="0" smtClean="0">
              <a:latin typeface="Times New Roman" panose="02020603050405020304" pitchFamily="18" charset="0"/>
              <a:cs typeface="Times New Roman" panose="02020603050405020304" pitchFamily="18" charset="0"/>
            </a:endParaRPr>
          </a:p>
          <a:p>
            <a:pPr indent="441325"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ДО </a:t>
            </a:r>
            <a:r>
              <a:rPr lang="ru-RU" b="1" dirty="0">
                <a:latin typeface="Times New Roman" panose="02020603050405020304" pitchFamily="18" charset="0"/>
                <a:cs typeface="Times New Roman" panose="02020603050405020304" pitchFamily="18" charset="0"/>
              </a:rPr>
              <a:t>одиночного режима </a:t>
            </a:r>
            <a:r>
              <a:rPr lang="ru-RU" dirty="0">
                <a:latin typeface="Times New Roman" panose="02020603050405020304" pitchFamily="18" charset="0"/>
                <a:cs typeface="Times New Roman" panose="02020603050405020304" pitchFamily="18" charset="0"/>
              </a:rPr>
              <a:t>всякий раз на обслуживание </a:t>
            </a:r>
            <a:r>
              <a:rPr lang="ru-RU" i="1" dirty="0">
                <a:latin typeface="Times New Roman" panose="02020603050405020304" pitchFamily="18" charset="0"/>
                <a:cs typeface="Times New Roman" panose="02020603050405020304" pitchFamily="18" charset="0"/>
              </a:rPr>
              <a:t>назначается только одна заявка</a:t>
            </a:r>
            <a:r>
              <a:rPr lang="ru-RU" dirty="0">
                <a:latin typeface="Times New Roman" panose="02020603050405020304" pitchFamily="18" charset="0"/>
                <a:cs typeface="Times New Roman" panose="02020603050405020304" pitchFamily="18" charset="0"/>
              </a:rPr>
              <a:t> (просмотр очередей с целью назначения на обслуживание в приборе очередной заявки выполняется после обслуживания каждой заявки).</a:t>
            </a:r>
          </a:p>
          <a:p>
            <a:pPr indent="441325" algn="just"/>
            <a:r>
              <a:rPr lang="ru-RU" dirty="0">
                <a:latin typeface="Times New Roman" panose="02020603050405020304" pitchFamily="18" charset="0"/>
                <a:cs typeface="Times New Roman" panose="02020603050405020304" pitchFamily="18" charset="0"/>
              </a:rPr>
              <a:t>В ДО </a:t>
            </a:r>
            <a:r>
              <a:rPr lang="ru-RU" b="1" dirty="0">
                <a:latin typeface="Times New Roman" panose="02020603050405020304" pitchFamily="18" charset="0"/>
                <a:cs typeface="Times New Roman" panose="02020603050405020304" pitchFamily="18" charset="0"/>
              </a:rPr>
              <a:t>группового режима </a:t>
            </a:r>
            <a:r>
              <a:rPr lang="ru-RU" dirty="0">
                <a:latin typeface="Times New Roman" panose="02020603050405020304" pitchFamily="18" charset="0"/>
                <a:cs typeface="Times New Roman" panose="02020603050405020304" pitchFamily="18" charset="0"/>
              </a:rPr>
              <a:t>всякий раз на обслуживание </a:t>
            </a:r>
            <a:r>
              <a:rPr lang="ru-RU" i="1" dirty="0">
                <a:latin typeface="Times New Roman" panose="02020603050405020304" pitchFamily="18" charset="0"/>
                <a:cs typeface="Times New Roman" panose="02020603050405020304" pitchFamily="18" charset="0"/>
              </a:rPr>
              <a:t>назначается группа заявок</a:t>
            </a:r>
            <a:r>
              <a:rPr lang="ru-RU" dirty="0">
                <a:latin typeface="Times New Roman" panose="02020603050405020304" pitchFamily="18" charset="0"/>
                <a:cs typeface="Times New Roman" panose="02020603050405020304" pitchFamily="18" charset="0"/>
              </a:rPr>
              <a:t> одной очереди (просмотр очередей с целью очередного назначения на обслуживание выполняется только после обслуживания всех заявок ранее назначенной группы). В предельном случае назначаемая на обслуживание группа заявок может включать в себя все заявки данной очереди. Заявки назначенной на обслуживание группы </a:t>
            </a:r>
            <a:r>
              <a:rPr lang="ru-RU" i="1" dirty="0">
                <a:latin typeface="Times New Roman" panose="02020603050405020304" pitchFamily="18" charset="0"/>
                <a:cs typeface="Times New Roman" panose="02020603050405020304" pitchFamily="18" charset="0"/>
              </a:rPr>
              <a:t>последовательно выбираются из очереди</a:t>
            </a:r>
            <a:r>
              <a:rPr lang="ru-RU" dirty="0">
                <a:latin typeface="Times New Roman" panose="02020603050405020304" pitchFamily="18" charset="0"/>
                <a:cs typeface="Times New Roman" panose="02020603050405020304" pitchFamily="18" charset="0"/>
              </a:rPr>
              <a:t> и обслуживаются прибором, после чего на обслуживание назначается следующая группа заявок другой очереди в соответствии с заданной ДО.</a:t>
            </a:r>
          </a:p>
          <a:p>
            <a:pPr indent="441325" algn="just"/>
            <a:r>
              <a:rPr lang="ru-RU" b="1" dirty="0">
                <a:latin typeface="Times New Roman" panose="02020603050405020304" pitchFamily="18" charset="0"/>
                <a:cs typeface="Times New Roman" panose="02020603050405020304" pitchFamily="18" charset="0"/>
              </a:rPr>
              <a:t>Комбинированный режим </a:t>
            </a:r>
            <a:r>
              <a:rPr lang="ru-RU" dirty="0">
                <a:latin typeface="Times New Roman" panose="02020603050405020304" pitchFamily="18" charset="0"/>
                <a:cs typeface="Times New Roman" panose="02020603050405020304" pitchFamily="18" charset="0"/>
              </a:rPr>
              <a:t>- комбинация одиночного и группового режимов, когда часть очередей заявок обрабатывается в одиночном режиме, а другая часть - в групповом.</a:t>
            </a:r>
          </a:p>
        </p:txBody>
      </p:sp>
    </p:spTree>
    <p:extLst>
      <p:ext uri="{BB962C8B-B14F-4D97-AF65-F5344CB8AC3E}">
        <p14:creationId xmlns:p14="http://schemas.microsoft.com/office/powerpoint/2010/main" val="352331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74345"/>
            <a:ext cx="8784976" cy="5016758"/>
          </a:xfrm>
          <a:prstGeom prst="rect">
            <a:avLst/>
          </a:prstGeom>
        </p:spPr>
        <p:txBody>
          <a:bodyPr wrap="square">
            <a:spAutoFit/>
          </a:bodyPr>
          <a:lstStyle/>
          <a:p>
            <a:pPr indent="365125"/>
            <a:r>
              <a:rPr lang="ru-RU" sz="2000" dirty="0">
                <a:latin typeface="Times New Roman" panose="02020603050405020304" pitchFamily="18" charset="0"/>
                <a:cs typeface="Times New Roman" panose="02020603050405020304" pitchFamily="18" charset="0"/>
              </a:rPr>
              <a:t>ДО могут использовать следующие </a:t>
            </a:r>
            <a:r>
              <a:rPr lang="ru-RU" sz="2000" i="1" dirty="0">
                <a:latin typeface="Times New Roman" panose="02020603050405020304" pitchFamily="18" charset="0"/>
                <a:cs typeface="Times New Roman" panose="02020603050405020304" pitchFamily="18" charset="0"/>
              </a:rPr>
              <a:t>правила выбора заявок на обслуживание</a:t>
            </a:r>
            <a:r>
              <a:rPr lang="ru-RU" sz="2000" dirty="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ru-RU" sz="2000" dirty="0" err="1">
                <a:latin typeface="Times New Roman" panose="02020603050405020304" pitchFamily="18" charset="0"/>
                <a:cs typeface="Times New Roman" panose="02020603050405020304" pitchFamily="18" charset="0"/>
              </a:rPr>
              <a:t>бесприоритетные</a:t>
            </a:r>
            <a:r>
              <a:rPr lang="ru-RU" sz="2000" dirty="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обслуживание в порядке поступления </a:t>
            </a:r>
            <a:r>
              <a:rPr lang="ru-RU" sz="2000" dirty="0">
                <a:latin typeface="Times New Roman" panose="02020603050405020304" pitchFamily="18" charset="0"/>
                <a:cs typeface="Times New Roman" panose="02020603050405020304" pitchFamily="18" charset="0"/>
              </a:rPr>
              <a:t>(ОПП или </a:t>
            </a:r>
            <a:r>
              <a:rPr lang="en-US" sz="2000" dirty="0">
                <a:latin typeface="Times New Roman" panose="02020603050405020304" pitchFamily="18" charset="0"/>
                <a:cs typeface="Times New Roman" panose="02020603050405020304" pitchFamily="18" charset="0"/>
              </a:rPr>
              <a:t>FIFO </a:t>
            </a:r>
            <a:r>
              <a:rPr lang="ru-RU"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 In First Out</a:t>
            </a:r>
            <a:r>
              <a:rPr lang="ru-RU" sz="2000" dirty="0">
                <a:latin typeface="Times New Roman" panose="02020603050405020304" pitchFamily="18" charset="0"/>
                <a:cs typeface="Times New Roman" panose="02020603050405020304" pitchFamily="18" charset="0"/>
              </a:rPr>
              <a:t>), когда на обслуживание выбирается заявка, поступившая в систему раньше других;</a:t>
            </a:r>
          </a:p>
          <a:p>
            <a:pPr marL="1200150" lvl="2" indent="-285750">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обслуживание в обратном порядке </a:t>
            </a:r>
            <a:r>
              <a:rPr lang="ru-RU" sz="2000" dirty="0">
                <a:latin typeface="Times New Roman" panose="02020603050405020304" pitchFamily="18" charset="0"/>
                <a:cs typeface="Times New Roman" panose="02020603050405020304" pitchFamily="18" charset="0"/>
              </a:rPr>
              <a:t>(ООП или </a:t>
            </a:r>
            <a:r>
              <a:rPr lang="en-US" sz="2000" dirty="0">
                <a:latin typeface="Times New Roman" panose="02020603050405020304" pitchFamily="18" charset="0"/>
                <a:cs typeface="Times New Roman" panose="02020603050405020304" pitchFamily="18" charset="0"/>
              </a:rPr>
              <a:t>LIFO </a:t>
            </a:r>
            <a:r>
              <a:rPr lang="ru-RU"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Last In First Out</a:t>
            </a:r>
            <a:r>
              <a:rPr lang="ru-RU" sz="2000" dirty="0">
                <a:latin typeface="Times New Roman" panose="02020603050405020304" pitchFamily="18" charset="0"/>
                <a:cs typeface="Times New Roman" panose="02020603050405020304" pitchFamily="18" charset="0"/>
              </a:rPr>
              <a:t>) когда на обслуживание выбирается заявка, поступившая в систему позже других;</a:t>
            </a:r>
          </a:p>
          <a:p>
            <a:pPr marL="1200150" lvl="2" indent="-285750">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обслуживание в случайном порядке </a:t>
            </a:r>
            <a:r>
              <a:rPr lang="ru-RU" sz="2000" dirty="0">
                <a:latin typeface="Times New Roman" panose="02020603050405020304" pitchFamily="18" charset="0"/>
                <a:cs typeface="Times New Roman" panose="02020603050405020304" pitchFamily="18" charset="0"/>
              </a:rPr>
              <a:t>(ОСП), когда на обслуживание заявка выбирается случайным образом;</a:t>
            </a:r>
          </a:p>
          <a:p>
            <a:pPr marL="1200150" lvl="2" indent="-285750">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обслуживание в циклическом порядке </a:t>
            </a:r>
            <a:r>
              <a:rPr lang="ru-RU" sz="2000" dirty="0">
                <a:latin typeface="Times New Roman" panose="02020603050405020304" pitchFamily="18" charset="0"/>
                <a:cs typeface="Times New Roman" panose="02020603050405020304" pitchFamily="18" charset="0"/>
              </a:rPr>
              <a:t>(ОЦП), когда на обслуживание заявки выбираются в процессе циклического опроса накопителей в последовательности 1,2,..., </a:t>
            </a:r>
            <a:r>
              <a:rPr lang="en-US" sz="2000" i="1" dirty="0">
                <a:latin typeface="Times New Roman" panose="02020603050405020304" pitchFamily="18" charset="0"/>
                <a:cs typeface="Times New Roman" panose="02020603050405020304" pitchFamily="18" charset="0"/>
              </a:rPr>
              <a:t>H</a:t>
            </a:r>
            <a:r>
              <a:rPr lang="ru-RU"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коли­чество накопителей), после чего указанная последовательность повторяется;</a:t>
            </a:r>
          </a:p>
        </p:txBody>
      </p:sp>
    </p:spTree>
    <p:extLst>
      <p:ext uri="{BB962C8B-B14F-4D97-AF65-F5344CB8AC3E}">
        <p14:creationId xmlns:p14="http://schemas.microsoft.com/office/powerpoint/2010/main" val="681362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4624"/>
            <a:ext cx="8856984" cy="6740307"/>
          </a:xfrm>
          <a:prstGeom prst="rect">
            <a:avLst/>
          </a:prstGeom>
        </p:spPr>
        <p:txBody>
          <a:bodyPr wrap="square">
            <a:spAutoFit/>
          </a:bodyPr>
          <a:lstStyle/>
          <a:p>
            <a:pPr lvl="0"/>
            <a:r>
              <a:rPr lang="en-US" dirty="0" smtClean="0">
                <a:latin typeface="Times New Roman" panose="02020603050405020304" pitchFamily="18" charset="0"/>
                <a:cs typeface="Times New Roman" panose="02020603050405020304" pitchFamily="18" charset="0"/>
              </a:rPr>
              <a:t>2. </a:t>
            </a:r>
            <a:r>
              <a:rPr lang="ru-RU" dirty="0" smtClean="0">
                <a:latin typeface="Times New Roman" panose="02020603050405020304" pitchFamily="18" charset="0"/>
                <a:cs typeface="Times New Roman" panose="02020603050405020304" pitchFamily="18" charset="0"/>
              </a:rPr>
              <a:t>приоритетные</a:t>
            </a:r>
            <a:r>
              <a:rPr lang="ru-RU"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с </a:t>
            </a:r>
            <a:r>
              <a:rPr lang="ru-RU" b="1" dirty="0">
                <a:latin typeface="Times New Roman" panose="02020603050405020304" pitchFamily="18" charset="0"/>
                <a:cs typeface="Times New Roman" panose="02020603050405020304" pitchFamily="18" charset="0"/>
              </a:rPr>
              <a:t>относительными приоритетами </a:t>
            </a:r>
            <a:r>
              <a:rPr lang="ru-RU" dirty="0">
                <a:latin typeface="Times New Roman" panose="02020603050405020304" pitchFamily="18" charset="0"/>
                <a:cs typeface="Times New Roman" panose="02020603050405020304" pitchFamily="18" charset="0"/>
              </a:rPr>
              <a:t>(ОП), означающими, что приоритеты учитываются только в моменты завершения обслу­живания заявок при выборе новой заявки на обслуживание и не влияют на процесс обслуживания низкоприоритетной заявки в приборе; другими словами, поступление в систему заявки с более высоким приоритетом по сравнению с обслуживаемой в приборе не приводит к прерыванию обслуживаемой заявки;</a:t>
            </a:r>
          </a:p>
          <a:p>
            <a:pPr marL="742950" lvl="1"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 </a:t>
            </a:r>
            <a:r>
              <a:rPr lang="ru-RU" b="1" dirty="0">
                <a:latin typeface="Times New Roman" panose="02020603050405020304" pitchFamily="18" charset="0"/>
                <a:cs typeface="Times New Roman" panose="02020603050405020304" pitchFamily="18" charset="0"/>
              </a:rPr>
              <a:t>абсолютными приоритетами </a:t>
            </a:r>
            <a:r>
              <a:rPr lang="ru-RU" dirty="0">
                <a:latin typeface="Times New Roman" panose="02020603050405020304" pitchFamily="18" charset="0"/>
                <a:cs typeface="Times New Roman" panose="02020603050405020304" pitchFamily="18" charset="0"/>
              </a:rPr>
              <a:t>(АП), означающими, что, в отличие от ОП, при поступлении высокоприоритетной заявки обслуживание заявки с низким приоритетом прерывается и на обслуживание принимается поступившая высокоприоритетная заявка; при этом прерванная заявка может быть возвращена в накопитель или удалена из системы; если заявка возвращена в накопитель, то её дальнейшее обслуживание может быть продолжено с прерванного места или начато заново, то есть с самого начала;</a:t>
            </a:r>
          </a:p>
          <a:p>
            <a:pPr marL="742950" lvl="1"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со </a:t>
            </a:r>
            <a:r>
              <a:rPr lang="ru-RU" b="1" dirty="0">
                <a:latin typeface="Times New Roman" panose="02020603050405020304" pitchFamily="18" charset="0"/>
                <a:cs typeface="Times New Roman" panose="02020603050405020304" pitchFamily="18" charset="0"/>
              </a:rPr>
              <a:t>смешанными приоритетами </a:t>
            </a:r>
            <a:r>
              <a:rPr lang="ru-RU" dirty="0">
                <a:latin typeface="Times New Roman" panose="02020603050405020304" pitchFamily="18" charset="0"/>
                <a:cs typeface="Times New Roman" panose="02020603050405020304" pitchFamily="18" charset="0"/>
              </a:rPr>
              <a:t>(СП), представляющими собой любую комбинацию </a:t>
            </a:r>
            <a:r>
              <a:rPr lang="ru-RU" dirty="0" err="1">
                <a:latin typeface="Times New Roman" panose="02020603050405020304" pitchFamily="18" charset="0"/>
                <a:cs typeface="Times New Roman" panose="02020603050405020304" pitchFamily="18" charset="0"/>
              </a:rPr>
              <a:t>бесприоритетного</a:t>
            </a:r>
            <a:r>
              <a:rPr lang="ru-RU" dirty="0">
                <a:latin typeface="Times New Roman" panose="02020603050405020304" pitchFamily="18" charset="0"/>
                <a:cs typeface="Times New Roman" panose="02020603050405020304" pitchFamily="18" charset="0"/>
              </a:rPr>
              <a:t> обслуживания, ОП и АП;</a:t>
            </a:r>
          </a:p>
          <a:p>
            <a:pPr marL="742950" lvl="1"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 </a:t>
            </a:r>
            <a:r>
              <a:rPr lang="ru-RU" b="1" dirty="0">
                <a:latin typeface="Times New Roman" panose="02020603050405020304" pitchFamily="18" charset="0"/>
                <a:cs typeface="Times New Roman" panose="02020603050405020304" pitchFamily="18" charset="0"/>
              </a:rPr>
              <a:t>чередующимися приоритетами </a:t>
            </a:r>
            <a:r>
              <a:rPr lang="ru-RU" dirty="0">
                <a:latin typeface="Times New Roman" panose="02020603050405020304" pitchFamily="18" charset="0"/>
                <a:cs typeface="Times New Roman" panose="02020603050405020304" pitchFamily="18" charset="0"/>
              </a:rPr>
              <a:t>(ЧП), являющимися аналогом ОП и проявляющимися только в моменты завершения обслуживания группы заявок одной очереди и назначения новой группы;</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обслуживание по расписанию </a:t>
            </a:r>
            <a:r>
              <a:rPr lang="ru-RU" dirty="0">
                <a:latin typeface="Times New Roman" panose="02020603050405020304" pitchFamily="18" charset="0"/>
                <a:cs typeface="Times New Roman" panose="02020603050405020304" pitchFamily="18" charset="0"/>
              </a:rPr>
              <a:t>(ОР), когда заявки разных классов (находящиеся в разных накопителях) выбираются на обслуживание в соответствии с некоторым расписанием (планом), задающим последовательность опроса очередей заявок, например, в случае трех классов заявок (накопителей) расписание может иметь вид: {1, 2, 1, 3, 1, 2}.</a:t>
            </a:r>
          </a:p>
        </p:txBody>
      </p:sp>
    </p:spTree>
    <p:extLst>
      <p:ext uri="{BB962C8B-B14F-4D97-AF65-F5344CB8AC3E}">
        <p14:creationId xmlns:p14="http://schemas.microsoft.com/office/powerpoint/2010/main" val="350695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4624"/>
            <a:ext cx="8928992" cy="2862322"/>
          </a:xfrm>
          <a:prstGeom prst="rect">
            <a:avLst/>
          </a:prstGeom>
        </p:spPr>
        <p:txBody>
          <a:bodyPr wrap="square">
            <a:spAutoFit/>
          </a:bodyPr>
          <a:lstStyle/>
          <a:p>
            <a:pPr indent="365125" algn="just"/>
            <a:r>
              <a:rPr lang="ru-RU" sz="2000" dirty="0" smtClean="0">
                <a:latin typeface="Times New Roman" panose="02020603050405020304" pitchFamily="18" charset="0"/>
                <a:cs typeface="Times New Roman" panose="02020603050405020304" pitchFamily="18" charset="0"/>
              </a:rPr>
              <a:t>Дисциплины ОПП, ООП, ОП, АП и СП относятся к дисциплинам </a:t>
            </a:r>
            <a:r>
              <a:rPr lang="ru-RU" sz="2000" i="1" dirty="0" smtClean="0">
                <a:latin typeface="Times New Roman" panose="02020603050405020304" pitchFamily="18" charset="0"/>
                <a:cs typeface="Times New Roman" panose="02020603050405020304" pitchFamily="18" charset="0"/>
              </a:rPr>
              <a:t>о</a:t>
            </a:r>
            <a:r>
              <a:rPr lang="ru-RU" sz="2000" i="1" dirty="0">
                <a:latin typeface="Times New Roman" panose="02020603050405020304" pitchFamily="18" charset="0"/>
                <a:cs typeface="Times New Roman" panose="02020603050405020304" pitchFamily="18" charset="0"/>
              </a:rPr>
              <a:t>д</a:t>
            </a:r>
            <a:r>
              <a:rPr lang="ru-RU" sz="2000" i="1" dirty="0" smtClean="0">
                <a:latin typeface="Times New Roman" panose="02020603050405020304" pitchFamily="18" charset="0"/>
                <a:cs typeface="Times New Roman" panose="02020603050405020304" pitchFamily="18" charset="0"/>
              </a:rPr>
              <a:t>иночного </a:t>
            </a:r>
            <a:r>
              <a:rPr lang="ru-RU" sz="2000" i="1" dirty="0">
                <a:latin typeface="Times New Roman" panose="02020603050405020304" pitchFamily="18" charset="0"/>
                <a:cs typeface="Times New Roman" panose="02020603050405020304" pitchFamily="18" charset="0"/>
              </a:rPr>
              <a:t>режима</a:t>
            </a:r>
            <a:r>
              <a:rPr lang="ru-RU" sz="2000" dirty="0">
                <a:latin typeface="Times New Roman" panose="02020603050405020304" pitchFamily="18" charset="0"/>
                <a:cs typeface="Times New Roman" panose="02020603050405020304" pitchFamily="18" charset="0"/>
              </a:rPr>
              <a:t>. Очевидно, что дисциплины </a:t>
            </a:r>
            <a:r>
              <a:rPr lang="ru-RU" sz="2000" i="1" dirty="0">
                <a:latin typeface="Times New Roman" panose="02020603050405020304" pitchFamily="18" charset="0"/>
                <a:cs typeface="Times New Roman" panose="02020603050405020304" pitchFamily="18" charset="0"/>
              </a:rPr>
              <a:t>группового режима</a:t>
            </a:r>
            <a:r>
              <a:rPr lang="ru-RU" sz="2000" dirty="0">
                <a:latin typeface="Times New Roman" panose="02020603050405020304" pitchFamily="18" charset="0"/>
                <a:cs typeface="Times New Roman" panose="02020603050405020304" pitchFamily="18" charset="0"/>
              </a:rPr>
              <a:t> ОЦП, ЧП и ОР, в частном случае могут быть реализованы как ДО одиночного режима, если размер назначаемой на обслуживание группы равен 1, при этом ДО ЧП вырождается в ДО ОП</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indent="365125" algn="just"/>
            <a:endParaRPr lang="ru-RU" sz="2000" dirty="0">
              <a:latin typeface="Times New Roman" panose="02020603050405020304" pitchFamily="18" charset="0"/>
              <a:cs typeface="Times New Roman" panose="02020603050405020304" pitchFamily="18" charset="0"/>
            </a:endParaRPr>
          </a:p>
          <a:p>
            <a:pPr indent="365125" algn="just"/>
            <a:r>
              <a:rPr lang="ru-RU" sz="2000" dirty="0">
                <a:latin typeface="Times New Roman" panose="02020603050405020304" pitchFamily="18" charset="0"/>
                <a:cs typeface="Times New Roman" panose="02020603050405020304" pitchFamily="18" charset="0"/>
              </a:rPr>
              <a:t>Среди представленных ДО особое место занимают дисциплины со смешанными приоритетами (СП), обладающие общностью по отношению к перечисленным ДО одиночного </a:t>
            </a:r>
            <a:r>
              <a:rPr lang="ru-RU" sz="2000" dirty="0" smtClean="0">
                <a:latin typeface="Times New Roman" panose="02020603050405020304" pitchFamily="18" charset="0"/>
                <a:cs typeface="Times New Roman" panose="02020603050405020304" pitchFamily="18" charset="0"/>
              </a:rPr>
              <a:t>режима.</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89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847745"/>
            <a:ext cx="8856984" cy="2585323"/>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Системы массового обслуживания (СМО) с неоднородным потоком заявок широко применяются в качестве моделей систем различного назначения, включая вычислительные системы и компьютерные </a:t>
            </a:r>
            <a:r>
              <a:rPr lang="ru-RU" dirty="0" smtClean="0">
                <a:latin typeface="Times New Roman" panose="02020603050405020304" pitchFamily="18" charset="0"/>
                <a:cs typeface="Times New Roman" panose="02020603050405020304" pitchFamily="18" charset="0"/>
              </a:rPr>
              <a:t>сети. </a:t>
            </a:r>
            <a:r>
              <a:rPr lang="ru-RU" dirty="0">
                <a:latin typeface="Times New Roman" panose="02020603050405020304" pitchFamily="18" charset="0"/>
                <a:cs typeface="Times New Roman" panose="02020603050405020304" pitchFamily="18" charset="0"/>
              </a:rPr>
              <a:t>Качество функционирования таких систем определяется значениями характеристик обслуживания заявок, таких как время пребывания и ожидания заявок, число заявок в системе. Для обеспечения требуемого качества функционирования используются различные стратегии управления поступающими в систему потоками заявок, задаваемые в виде дисциплин обслуживания (ДО). Важное место среди них занимают приоритетные дисциплины, в частности, с относительными (ОП) или с абсолютными (АП) </a:t>
            </a:r>
            <a:r>
              <a:rPr lang="ru-RU" dirty="0" smtClean="0">
                <a:latin typeface="Times New Roman" panose="02020603050405020304" pitchFamily="18" charset="0"/>
                <a:cs typeface="Times New Roman" panose="02020603050405020304" pitchFamily="18" charset="0"/>
              </a:rPr>
              <a:t>приоритетами</a:t>
            </a:r>
            <a:endParaRPr lang="ru-RU"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79512" y="3663022"/>
            <a:ext cx="8712968" cy="2862322"/>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Дисциплины обслуживания заявок с одним классом приоритетов (ОП или АП) не всегда позволяют достичь требуемого качества функционирования системы. Исходя из этого, в реальных системах часто используются ДО общего вида, в которых один и тот же класс заявок может иметь АП по отношению к одной группе классов заявок, ОП – к другой группе и не иметь приоритета к остальным классам заявок (обслуживание без приоритетов в порядке поступления, БП). </a:t>
            </a:r>
            <a:endParaRPr lang="ru-RU"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Такие </a:t>
            </a:r>
            <a:r>
              <a:rPr lang="ru-RU" dirty="0">
                <a:latin typeface="Times New Roman" panose="02020603050405020304" pitchFamily="18" charset="0"/>
                <a:cs typeface="Times New Roman" panose="02020603050405020304" pitchFamily="18" charset="0"/>
              </a:rPr>
              <a:t>ДО относятся к дисциплинам со смешанными приоритетами (ДО </a:t>
            </a:r>
            <a:r>
              <a:rPr lang="ru-RU" dirty="0" smtClean="0">
                <a:latin typeface="Times New Roman" panose="02020603050405020304" pitchFamily="18" charset="0"/>
                <a:cs typeface="Times New Roman" panose="02020603050405020304" pitchFamily="18" charset="0"/>
              </a:rPr>
              <a:t>СП), </a:t>
            </a:r>
            <a:r>
              <a:rPr lang="ru-RU" dirty="0">
                <a:latin typeface="Times New Roman" panose="02020603050405020304" pitchFamily="18" charset="0"/>
                <a:cs typeface="Times New Roman" panose="02020603050405020304" pitchFamily="18" charset="0"/>
              </a:rPr>
              <a:t>которые при наличии ограничений на время пребывания заявок в системе позволяют наилучшим образом обеспечить выполнение этих ограничений. </a:t>
            </a:r>
          </a:p>
        </p:txBody>
      </p:sp>
      <p:sp>
        <p:nvSpPr>
          <p:cNvPr id="4" name="Прямоугольник 3"/>
          <p:cNvSpPr/>
          <p:nvPr/>
        </p:nvSpPr>
        <p:spPr>
          <a:xfrm>
            <a:off x="0" y="188640"/>
            <a:ext cx="9144000" cy="707886"/>
          </a:xfrm>
          <a:prstGeom prst="rect">
            <a:avLst/>
          </a:prstGeom>
        </p:spPr>
        <p:txBody>
          <a:bodyPr wrap="square">
            <a:spAutoFit/>
          </a:bodyPr>
          <a:lstStyle/>
          <a:p>
            <a:pPr algn="ctr"/>
            <a:r>
              <a:rPr lang="ru-RU"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ДИСЦИПЛИНЫ ОБСЛУЖИВАНИЯ НА ОСНОВЕ МАТРИЦЫ ПРИОРИТЕТОВ</a:t>
            </a:r>
          </a:p>
        </p:txBody>
      </p:sp>
    </p:spTree>
    <p:extLst>
      <p:ext uri="{BB962C8B-B14F-4D97-AF65-F5344CB8AC3E}">
        <p14:creationId xmlns:p14="http://schemas.microsoft.com/office/powerpoint/2010/main" val="342329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88640"/>
            <a:ext cx="8928992" cy="5293757"/>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При </a:t>
            </a:r>
            <a:r>
              <a:rPr lang="ru-RU" sz="2000" dirty="0">
                <a:latin typeface="Times New Roman" panose="02020603050405020304" pitchFamily="18" charset="0"/>
                <a:cs typeface="Times New Roman" panose="02020603050405020304" pitchFamily="18" charset="0"/>
              </a:rPr>
              <a:t>построении математических зависимостей характеристик обслуживания заявок от параметров системы при использовании ДО СП возникает задача математического описания таких дисциплин. Ранее авторами для описания ДО СП было предложено использовать матрицу приоритетов (МП), отражающую вид приоритета между двумя любыми классами </a:t>
            </a:r>
            <a:r>
              <a:rPr lang="ru-RU" sz="2000" dirty="0" smtClean="0">
                <a:latin typeface="Times New Roman" panose="02020603050405020304" pitchFamily="18" charset="0"/>
                <a:cs typeface="Times New Roman" panose="02020603050405020304" pitchFamily="18" charset="0"/>
              </a:rPr>
              <a:t>заявок. </a:t>
            </a: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отличие от других подходов к описанию ДО с несколькими уровнями </a:t>
            </a:r>
            <a:r>
              <a:rPr lang="ru-RU" sz="2000" dirty="0" smtClean="0">
                <a:latin typeface="Times New Roman" panose="02020603050405020304" pitchFamily="18" charset="0"/>
                <a:cs typeface="Times New Roman" panose="02020603050405020304" pitchFamily="18" charset="0"/>
              </a:rPr>
              <a:t>приоритетов, </a:t>
            </a:r>
            <a:r>
              <a:rPr lang="ru-RU" sz="2000" dirty="0">
                <a:latin typeface="Times New Roman" panose="02020603050405020304" pitchFamily="18" charset="0"/>
                <a:cs typeface="Times New Roman" panose="02020603050405020304" pitchFamily="18" charset="0"/>
              </a:rPr>
              <a:t>рассматриваемое матричное представление позволяет ДИСЦИПЛИНЫ ОБСЛУЖИВАНИЯ НА ОСНОВЕ МАТРИЦЫ ПРИОРИТЕТОВ </a:t>
            </a:r>
            <a:r>
              <a:rPr lang="ru-RU" sz="2000" dirty="0" smtClean="0">
                <a:latin typeface="Times New Roman" panose="02020603050405020304" pitchFamily="18" charset="0"/>
                <a:cs typeface="Times New Roman" panose="02020603050405020304" pitchFamily="18" charset="0"/>
              </a:rPr>
              <a:t> назначать </a:t>
            </a:r>
            <a:r>
              <a:rPr lang="ru-RU" sz="2000" dirty="0">
                <a:latin typeface="Times New Roman" panose="02020603050405020304" pitchFamily="18" charset="0"/>
                <a:cs typeface="Times New Roman" panose="02020603050405020304" pitchFamily="18" charset="0"/>
              </a:rPr>
              <a:t>приоритеты классам заявок в произвольном порядке, что расширяет множество возможных ДО и охватывает большое количество различных ДО даже при небольшом числе классов </a:t>
            </a:r>
            <a:r>
              <a:rPr lang="ru-RU" sz="2000" dirty="0" smtClean="0">
                <a:latin typeface="Times New Roman" panose="02020603050405020304" pitchFamily="18" charset="0"/>
                <a:cs typeface="Times New Roman" panose="02020603050405020304" pitchFamily="18" charset="0"/>
              </a:rPr>
              <a:t>заявок</a:t>
            </a:r>
            <a:r>
              <a:rPr lang="ru-RU" sz="2000" dirty="0">
                <a:latin typeface="Times New Roman" panose="02020603050405020304" pitchFamily="18" charset="0"/>
                <a:cs typeface="Times New Roman" panose="02020603050405020304" pitchFamily="18" charset="0"/>
              </a:rPr>
              <a:t>. </a:t>
            </a:r>
            <a:endParaRPr lang="ru-RU"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Отметим</a:t>
            </a:r>
            <a:r>
              <a:rPr lang="ru-RU" sz="2000" dirty="0">
                <a:latin typeface="Times New Roman" panose="02020603050405020304" pitchFamily="18" charset="0"/>
                <a:cs typeface="Times New Roman" panose="02020603050405020304" pitchFamily="18" charset="0"/>
              </a:rPr>
              <a:t>, что математические зависимости для расчета характеристик функционирования СМО в </a:t>
            </a:r>
            <a:r>
              <a:rPr lang="ru-RU" sz="2000" dirty="0" smtClean="0">
                <a:latin typeface="Times New Roman" panose="02020603050405020304" pitchFamily="18" charset="0"/>
                <a:cs typeface="Times New Roman" panose="02020603050405020304" pitchFamily="18" charset="0"/>
              </a:rPr>
              <a:t>получены </a:t>
            </a:r>
            <a:r>
              <a:rPr lang="ru-RU" sz="2000" dirty="0">
                <a:latin typeface="Times New Roman" panose="02020603050405020304" pitchFamily="18" charset="0"/>
                <a:cs typeface="Times New Roman" panose="02020603050405020304" pitchFamily="18" charset="0"/>
              </a:rPr>
              <a:t>только для средних значений, в частности, для среднего времени ожидания заявок разных классов. </a:t>
            </a:r>
            <a:endParaRPr lang="ru-RU"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91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28211" y="260648"/>
                <a:ext cx="8856984" cy="5793894"/>
              </a:xfrm>
              <a:prstGeom prst="rect">
                <a:avLst/>
              </a:prstGeom>
            </p:spPr>
            <p:txBody>
              <a:bodyPr wrap="square">
                <a:spAutoFit/>
              </a:bodyPr>
              <a:lstStyle/>
              <a:p>
                <a:pPr indent="365125" algn="just"/>
                <a:r>
                  <a:rPr lang="ru-RU" sz="2000" dirty="0" smtClean="0">
                    <a:latin typeface="Times New Roman" panose="02020603050405020304" pitchFamily="18" charset="0"/>
                    <a:cs typeface="Times New Roman" panose="02020603050405020304" pitchFamily="18" charset="0"/>
                  </a:rPr>
                  <a:t>Для математического описания ДО СП используется </a:t>
                </a:r>
                <a:r>
                  <a:rPr lang="ru-RU" sz="2000" b="1" dirty="0">
                    <a:latin typeface="Times New Roman" panose="02020603050405020304" pitchFamily="18" charset="0"/>
                    <a:cs typeface="Times New Roman" panose="02020603050405020304" pitchFamily="18" charset="0"/>
                  </a:rPr>
                  <a:t>матрица приоритетов (МП)</a:t>
                </a:r>
                <a:r>
                  <a:rPr lang="ru-RU" sz="2000" dirty="0">
                    <a:latin typeface="Times New Roman" panose="02020603050405020304" pitchFamily="18" charset="0"/>
                    <a:cs typeface="Times New Roman" panose="02020603050405020304" pitchFamily="18" charset="0"/>
                  </a:rPr>
                  <a:t>, представляющая собой квадратную матрицу: </a:t>
                </a:r>
                <a14:m>
                  <m:oMath xmlns:m="http://schemas.openxmlformats.org/officeDocument/2006/math">
                    <m:r>
                      <a:rPr lang="en-US" sz="2000" b="1" i="1" dirty="0">
                        <a:latin typeface="Cambria Math"/>
                        <a:cs typeface="Times New Roman" panose="02020603050405020304" pitchFamily="18" charset="0"/>
                      </a:rPr>
                      <m:t>𝑸</m:t>
                    </m:r>
                    <m:r>
                      <a:rPr lang="en-US" sz="2000" b="1" i="1" dirty="0">
                        <a:latin typeface="Cambria Math"/>
                        <a:cs typeface="Times New Roman" panose="02020603050405020304" pitchFamily="18" charset="0"/>
                      </a:rPr>
                      <m:t> </m:t>
                    </m:r>
                    <m:r>
                      <a:rPr lang="ru-RU" sz="2000" i="1" dirty="0">
                        <a:latin typeface="Cambria Math"/>
                        <a:cs typeface="Times New Roman" panose="02020603050405020304" pitchFamily="18" charset="0"/>
                      </a:rPr>
                      <m:t>=</m:t>
                    </m:r>
                    <m:d>
                      <m:dPr>
                        <m:begChr m:val="["/>
                        <m:endChr m:val="|"/>
                        <m:ctrlPr>
                          <a:rPr lang="en-US" sz="2000" i="1" dirty="0">
                            <a:latin typeface="Cambria Math"/>
                            <a:cs typeface="Times New Roman" panose="02020603050405020304" pitchFamily="18" charset="0"/>
                          </a:rPr>
                        </m:ctrlPr>
                      </m:dPr>
                      <m:e>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i="1" dirty="0">
                                <a:latin typeface="Cambria Math"/>
                                <a:cs typeface="Times New Roman" panose="02020603050405020304" pitchFamily="18" charset="0"/>
                              </a:rPr>
                              <m:t>𝑖𝑗</m:t>
                            </m:r>
                          </m:sub>
                        </m:sSub>
                      </m:e>
                    </m:d>
                    <m:r>
                      <a:rPr lang="en-US" sz="2000" i="1" dirty="0">
                        <a:latin typeface="Cambria Math"/>
                        <a:cs typeface="Times New Roman" panose="02020603050405020304" pitchFamily="18" charset="0"/>
                      </a:rPr>
                      <m:t>𝑖</m:t>
                    </m:r>
                    <m:r>
                      <a:rPr lang="en-US" sz="2000" i="1" dirty="0">
                        <a:latin typeface="Cambria Math"/>
                        <a:cs typeface="Times New Roman" panose="02020603050405020304" pitchFamily="18" charset="0"/>
                      </a:rPr>
                      <m:t>,</m:t>
                    </m:r>
                    <m:r>
                      <a:rPr lang="en-US" sz="2000" i="1" dirty="0">
                        <a:latin typeface="Cambria Math"/>
                        <a:cs typeface="Times New Roman" panose="02020603050405020304" pitchFamily="18" charset="0"/>
                      </a:rPr>
                      <m:t>𝑗</m:t>
                    </m:r>
                    <m:r>
                      <a:rPr lang="en-US" sz="2000" i="1" dirty="0">
                        <a:latin typeface="Cambria Math"/>
                        <a:cs typeface="Times New Roman" panose="02020603050405020304" pitchFamily="18" charset="0"/>
                      </a:rPr>
                      <m:t>=1.. </m:t>
                    </m:r>
                    <m:r>
                      <a:rPr lang="en-US" sz="2000" i="1" dirty="0">
                        <a:latin typeface="Cambria Math"/>
                        <a:cs typeface="Times New Roman" panose="02020603050405020304" pitchFamily="18" charset="0"/>
                      </a:rPr>
                      <m:t>𝐻</m:t>
                    </m:r>
                    <m:r>
                      <a:rPr lang="en-US" sz="2000" i="1" dirty="0">
                        <a:latin typeface="Cambria Math"/>
                        <a:cs typeface="Times New Roman" panose="02020603050405020304" pitchFamily="18" charset="0"/>
                      </a:rPr>
                      <m:t>]</m:t>
                    </m:r>
                    <m:r>
                      <a:rPr lang="en-US" sz="2000" dirty="0">
                        <a:latin typeface="Cambria Math"/>
                        <a:cs typeface="Times New Roman" panose="02020603050405020304" pitchFamily="18" charset="0"/>
                      </a:rPr>
                      <m:t>, </m:t>
                    </m:r>
                  </m:oMath>
                </a14:m>
                <a:r>
                  <a:rPr lang="ru-RU" sz="2000" dirty="0">
                    <a:latin typeface="Times New Roman" panose="02020603050405020304" pitchFamily="18" charset="0"/>
                    <a:cs typeface="Times New Roman" panose="02020603050405020304" pitchFamily="18" charset="0"/>
                  </a:rPr>
                  <a:t> где </a:t>
                </a:r>
                <a:r>
                  <a:rPr lang="en-US" sz="2000" i="1" dirty="0">
                    <a:latin typeface="Times New Roman" panose="02020603050405020304" pitchFamily="18" charset="0"/>
                    <a:cs typeface="Times New Roman" panose="02020603050405020304" pitchFamily="18" charset="0"/>
                  </a:rPr>
                  <a:t>H</a:t>
                </a:r>
                <a:r>
                  <a:rPr lang="ru-RU" sz="2000" dirty="0">
                    <a:latin typeface="Times New Roman" panose="02020603050405020304" pitchFamily="18" charset="0"/>
                    <a:cs typeface="Times New Roman" panose="02020603050405020304" pitchFamily="18" charset="0"/>
                  </a:rPr>
                  <a:t> - число классов заявок, поступающих в систему.</a:t>
                </a:r>
                <a:endParaRPr lang="en-US" sz="2000" dirty="0">
                  <a:latin typeface="Times New Roman" panose="02020603050405020304" pitchFamily="18" charset="0"/>
                  <a:cs typeface="Times New Roman" panose="02020603050405020304" pitchFamily="18" charset="0"/>
                </a:endParaRPr>
              </a:p>
              <a:p>
                <a:pPr indent="365125" algn="just"/>
                <a:endParaRPr lang="ru-RU" sz="2000" dirty="0">
                  <a:latin typeface="Times New Roman" panose="02020603050405020304" pitchFamily="18" charset="0"/>
                  <a:cs typeface="Times New Roman" panose="02020603050405020304" pitchFamily="18" charset="0"/>
                </a:endParaRPr>
              </a:p>
              <a:p>
                <a:pPr indent="365125" algn="just"/>
                <a:r>
                  <a:rPr lang="ru-RU" sz="2000" dirty="0">
                    <a:latin typeface="Times New Roman" panose="02020603050405020304" pitchFamily="18" charset="0"/>
                    <a:cs typeface="Times New Roman" panose="02020603050405020304" pitchFamily="18" charset="0"/>
                  </a:rPr>
                  <a:t>Элемент </a:t>
                </a:r>
                <a14:m>
                  <m:oMath xmlns:m="http://schemas.openxmlformats.org/officeDocument/2006/math">
                    <m:sSub>
                      <m:sSubPr>
                        <m:ctrlPr>
                          <a:rPr lang="en-US" sz="2000" b="1" i="1" dirty="0">
                            <a:latin typeface="Cambria Math"/>
                            <a:cs typeface="Times New Roman" panose="02020603050405020304" pitchFamily="18" charset="0"/>
                          </a:rPr>
                        </m:ctrlPr>
                      </m:sSubPr>
                      <m:e>
                        <m:r>
                          <a:rPr lang="en-US" sz="2000" b="1" i="1" dirty="0">
                            <a:latin typeface="Cambria Math"/>
                            <a:cs typeface="Times New Roman" panose="02020603050405020304" pitchFamily="18" charset="0"/>
                          </a:rPr>
                          <m:t>𝒒</m:t>
                        </m:r>
                      </m:e>
                      <m:sub>
                        <m:r>
                          <a:rPr lang="en-US" sz="2000" b="1" i="1" dirty="0">
                            <a:latin typeface="Cambria Math"/>
                            <a:cs typeface="Times New Roman" panose="02020603050405020304" pitchFamily="18" charset="0"/>
                          </a:rPr>
                          <m:t>𝒊𝒋</m:t>
                        </m:r>
                      </m:sub>
                    </m:sSub>
                  </m:oMath>
                </a14:m>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матрицы задает приоритет заявок класса </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по отношению к заявкам класса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 может принимать следующие значения:</a:t>
                </a:r>
              </a:p>
              <a:p>
                <a:pPr indent="365125" algn="just"/>
                <a:endParaRPr lang="ru-RU" sz="2000" dirty="0">
                  <a:latin typeface="Times New Roman" panose="02020603050405020304" pitchFamily="18" charset="0"/>
                  <a:cs typeface="Times New Roman" panose="02020603050405020304" pitchFamily="18" charset="0"/>
                </a:endParaRPr>
              </a:p>
              <a:p>
                <a:pPr lvl="0" indent="365125" algn="just"/>
                <a:r>
                  <a:rPr lang="ru-RU" sz="2000" dirty="0">
                    <a:latin typeface="Times New Roman" panose="02020603050405020304" pitchFamily="18" charset="0"/>
                    <a:cs typeface="Times New Roman" panose="02020603050405020304" pitchFamily="18" charset="0"/>
                  </a:rPr>
                  <a:t>0 - нет приоритета;</a:t>
                </a:r>
              </a:p>
              <a:p>
                <a:pPr lvl="0" indent="365125" algn="just"/>
                <a:r>
                  <a:rPr lang="ru-RU" sz="2000" dirty="0">
                    <a:latin typeface="Times New Roman" panose="02020603050405020304" pitchFamily="18" charset="0"/>
                    <a:cs typeface="Times New Roman" panose="02020603050405020304" pitchFamily="18" charset="0"/>
                  </a:rPr>
                  <a:t>1 - приоритет относительный (ОП);</a:t>
                </a:r>
              </a:p>
              <a:p>
                <a:pPr lvl="0" indent="365125" algn="just"/>
                <a:r>
                  <a:rPr lang="ru-RU" sz="2000" dirty="0">
                    <a:latin typeface="Times New Roman" panose="02020603050405020304" pitchFamily="18" charset="0"/>
                    <a:cs typeface="Times New Roman" panose="02020603050405020304" pitchFamily="18" charset="0"/>
                  </a:rPr>
                  <a:t>2 - приоритет абсолютный (АП</a:t>
                </a:r>
                <a:r>
                  <a:rPr lang="ru-RU" sz="2000" dirty="0" smtClean="0">
                    <a:latin typeface="Times New Roman" panose="02020603050405020304" pitchFamily="18" charset="0"/>
                    <a:cs typeface="Times New Roman" panose="02020603050405020304" pitchFamily="18" charset="0"/>
                  </a:rPr>
                  <a:t>).</a:t>
                </a:r>
              </a:p>
              <a:p>
                <a:pPr lvl="0" indent="365125" algn="just"/>
                <a:endParaRPr lang="ru-RU" sz="2000" dirty="0">
                  <a:latin typeface="Times New Roman" panose="02020603050405020304" pitchFamily="18" charset="0"/>
                  <a:cs typeface="Times New Roman" panose="02020603050405020304" pitchFamily="18" charset="0"/>
                </a:endParaRPr>
              </a:p>
              <a:p>
                <a:pPr indent="365125" algn="just"/>
                <a:r>
                  <a:rPr lang="ru-RU" sz="2000" dirty="0">
                    <a:latin typeface="Times New Roman" panose="02020603050405020304" pitchFamily="18" charset="0"/>
                    <a:cs typeface="Times New Roman" panose="02020603050405020304" pitchFamily="18" charset="0"/>
                  </a:rPr>
                  <a:t>Элементы МП должны удовлетворять следующим </a:t>
                </a:r>
                <a:r>
                  <a:rPr lang="ru-RU" sz="2000" i="1" dirty="0">
                    <a:latin typeface="Times New Roman" panose="02020603050405020304" pitchFamily="18" charset="0"/>
                    <a:cs typeface="Times New Roman" panose="02020603050405020304" pitchFamily="18" charset="0"/>
                  </a:rPr>
                  <a:t>требованиям</a:t>
                </a:r>
                <a:r>
                  <a:rPr lang="ru-RU" sz="2000" dirty="0" smtClean="0">
                    <a:latin typeface="Times New Roman" panose="02020603050405020304" pitchFamily="18" charset="0"/>
                    <a:cs typeface="Times New Roman" panose="02020603050405020304" pitchFamily="18" charset="0"/>
                  </a:rPr>
                  <a:t>:</a:t>
                </a:r>
              </a:p>
              <a:p>
                <a:pPr indent="365125" algn="just"/>
                <a:endParaRPr lang="ru-RU"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i="1" dirty="0">
                            <a:latin typeface="Cambria Math"/>
                            <a:cs typeface="Times New Roman" panose="02020603050405020304" pitchFamily="18" charset="0"/>
                          </a:rPr>
                          <m:t>𝑖𝑗</m:t>
                        </m:r>
                      </m:sub>
                    </m:sSub>
                    <m:r>
                      <a:rPr lang="en-US" sz="2000" i="1" dirty="0">
                        <a:latin typeface="Cambria Math"/>
                        <a:cs typeface="Times New Roman" panose="02020603050405020304" pitchFamily="18" charset="0"/>
                      </a:rPr>
                      <m:t>=0</m:t>
                    </m:r>
                  </m:oMath>
                </a14:m>
                <a:r>
                  <a:rPr lang="ru-RU" sz="2000" dirty="0">
                    <a:latin typeface="Times New Roman" panose="02020603050405020304" pitchFamily="18" charset="0"/>
                    <a:cs typeface="Times New Roman" panose="02020603050405020304" pitchFamily="18" charset="0"/>
                  </a:rPr>
                  <a:t>, так как между заявками одного и того же класса не могут быть установлены приоритеты;</a:t>
                </a:r>
              </a:p>
              <a:p>
                <a:pPr marL="285750" lvl="0"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если </a:t>
                </a: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i="1" dirty="0">
                            <a:latin typeface="Cambria Math"/>
                            <a:cs typeface="Times New Roman" panose="02020603050405020304" pitchFamily="18" charset="0"/>
                          </a:rPr>
                          <m:t>𝑖𝑗</m:t>
                        </m:r>
                      </m:sub>
                    </m:sSub>
                  </m:oMath>
                </a14:m>
                <a:r>
                  <a:rPr lang="en-US" sz="2000" dirty="0">
                    <a:latin typeface="Times New Roman" panose="02020603050405020304" pitchFamily="18" charset="0"/>
                    <a:cs typeface="Times New Roman" panose="02020603050405020304" pitchFamily="18" charset="0"/>
                  </a:rPr>
                  <a:t> = 1 </a:t>
                </a:r>
                <a:r>
                  <a:rPr lang="ru-RU" sz="2000" dirty="0">
                    <a:latin typeface="Times New Roman" panose="02020603050405020304" pitchFamily="18" charset="0"/>
                    <a:cs typeface="Times New Roman" panose="02020603050405020304" pitchFamily="18" charset="0"/>
                  </a:rPr>
                  <a:t> или 2, то </a:t>
                </a: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i="1" dirty="0">
                            <a:latin typeface="Cambria Math"/>
                            <a:cs typeface="Times New Roman" panose="02020603050405020304" pitchFamily="18" charset="0"/>
                          </a:rPr>
                          <m:t>𝑗</m:t>
                        </m:r>
                        <m:r>
                          <a:rPr lang="en-US" sz="2000" b="0" i="1" dirty="0" smtClean="0">
                            <a:latin typeface="Cambria Math"/>
                            <a:cs typeface="Times New Roman" panose="02020603050405020304" pitchFamily="18" charset="0"/>
                          </a:rPr>
                          <m:t>𝑖</m:t>
                        </m:r>
                      </m:sub>
                    </m:sSub>
                    <m:r>
                      <a:rPr lang="en-US" sz="2000" i="1" dirty="0">
                        <a:latin typeface="Cambria Math"/>
                        <a:cs typeface="Times New Roman" panose="02020603050405020304" pitchFamily="18" charset="0"/>
                      </a:rPr>
                      <m:t> =0</m:t>
                    </m:r>
                  </m:oMath>
                </a14:m>
                <a:r>
                  <a:rPr lang="ru-RU" sz="2000" dirty="0">
                    <a:latin typeface="Times New Roman" panose="02020603050405020304" pitchFamily="18" charset="0"/>
                    <a:cs typeface="Times New Roman" panose="02020603050405020304" pitchFamily="18" charset="0"/>
                  </a:rPr>
                  <a:t>, так как если заявки класса </a:t>
                </a:r>
                <a14:m>
                  <m:oMath xmlns:m="http://schemas.openxmlformats.org/officeDocument/2006/math">
                    <m:r>
                      <a:rPr lang="en-US" sz="2000" i="1" dirty="0">
                        <a:latin typeface="Cambria Math"/>
                        <a:cs typeface="Times New Roman" panose="02020603050405020304" pitchFamily="18" charset="0"/>
                      </a:rPr>
                      <m:t>𝑖</m:t>
                    </m:r>
                  </m:oMath>
                </a14:m>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имеют приоритет к заявкам класса </a:t>
                </a:r>
                <a:r>
                  <a:rPr lang="en-US" sz="2000" i="1" dirty="0">
                    <a:latin typeface="Times New Roman" panose="02020603050405020304" pitchFamily="18" charset="0"/>
                    <a:cs typeface="Times New Roman" panose="02020603050405020304" pitchFamily="18" charset="0"/>
                  </a:rPr>
                  <a:t>j</a:t>
                </a:r>
                <a:r>
                  <a:rPr lang="ru-RU" sz="2000" dirty="0">
                    <a:latin typeface="Times New Roman" panose="02020603050405020304" pitchFamily="18" charset="0"/>
                    <a:cs typeface="Times New Roman" panose="02020603050405020304" pitchFamily="18" charset="0"/>
                  </a:rPr>
                  <a:t>, то последние не могут иметь приоритет к заявкам класса </a:t>
                </a:r>
                <a14:m>
                  <m:oMath xmlns:m="http://schemas.openxmlformats.org/officeDocument/2006/math">
                    <m:r>
                      <a:rPr lang="en-US" sz="2000" i="1" dirty="0">
                        <a:latin typeface="Cambria Math"/>
                        <a:cs typeface="Times New Roman" panose="02020603050405020304" pitchFamily="18" charset="0"/>
                      </a:rPr>
                      <m:t>𝑖</m:t>
                    </m:r>
                    <m:r>
                      <a:rPr lang="ru-RU" sz="2000" i="1" dirty="0">
                        <a:latin typeface="Cambria Math"/>
                        <a:cs typeface="Times New Roman" panose="02020603050405020304" pitchFamily="18" charset="0"/>
                      </a:rPr>
                      <m:t> (</m:t>
                    </m:r>
                    <m:r>
                      <a:rPr lang="en-US" sz="2000" i="1" dirty="0" err="1">
                        <a:latin typeface="Cambria Math"/>
                        <a:cs typeface="Times New Roman" panose="02020603050405020304" pitchFamily="18" charset="0"/>
                      </a:rPr>
                      <m:t>𝑖</m:t>
                    </m:r>
                    <m:r>
                      <a:rPr lang="ru-RU" sz="2000" i="1" dirty="0">
                        <a:latin typeface="Cambria Math"/>
                        <a:cs typeface="Times New Roman" panose="02020603050405020304" pitchFamily="18" charset="0"/>
                      </a:rPr>
                      <m:t>, </m:t>
                    </m:r>
                    <m:r>
                      <a:rPr lang="en-US" sz="2000" i="1" dirty="0">
                        <a:latin typeface="Cambria Math"/>
                        <a:cs typeface="Times New Roman" panose="02020603050405020304" pitchFamily="18" charset="0"/>
                      </a:rPr>
                      <m:t>𝑗</m:t>
                    </m:r>
                    <m:r>
                      <a:rPr lang="ru-RU" sz="2000" i="1" dirty="0">
                        <a:latin typeface="Cambria Math"/>
                        <a:cs typeface="Times New Roman" panose="02020603050405020304" pitchFamily="18" charset="0"/>
                      </a:rPr>
                      <m:t> =</m:t>
                    </m:r>
                    <m:bar>
                      <m:barPr>
                        <m:pos m:val="top"/>
                        <m:ctrlPr>
                          <a:rPr lang="ru-RU" sz="2000" i="1" dirty="0">
                            <a:latin typeface="Cambria Math"/>
                            <a:cs typeface="Times New Roman" panose="02020603050405020304" pitchFamily="18" charset="0"/>
                          </a:rPr>
                        </m:ctrlPr>
                      </m:barPr>
                      <m:e>
                        <m:r>
                          <a:rPr lang="en-US" sz="2000" i="1" dirty="0">
                            <a:latin typeface="Cambria Math"/>
                            <a:cs typeface="Times New Roman" panose="02020603050405020304" pitchFamily="18" charset="0"/>
                          </a:rPr>
                          <m:t>1,</m:t>
                        </m:r>
                        <m:r>
                          <a:rPr lang="en-US" sz="2000" i="1" dirty="0">
                            <a:latin typeface="Cambria Math"/>
                            <a:cs typeface="Times New Roman" panose="02020603050405020304" pitchFamily="18" charset="0"/>
                          </a:rPr>
                          <m:t>𝐻</m:t>
                        </m:r>
                      </m:e>
                    </m:bar>
                    <m:r>
                      <a:rPr lang="ru-RU" sz="2000" i="1" dirty="0">
                        <a:latin typeface="Cambria Math"/>
                        <a:cs typeface="Times New Roman" panose="02020603050405020304" pitchFamily="18" charset="0"/>
                      </a:rPr>
                      <m:t>).</m:t>
                    </m:r>
                  </m:oMath>
                </a14:m>
                <a:endParaRPr lang="ru-RU" sz="20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28211" y="260648"/>
                <a:ext cx="8856984" cy="5793894"/>
              </a:xfrm>
              <a:prstGeom prst="rect">
                <a:avLst/>
              </a:prstGeom>
              <a:blipFill rotWithShape="1">
                <a:blip r:embed="rId2"/>
                <a:stretch>
                  <a:fillRect l="-688" t="-526" r="-757" b="-316"/>
                </a:stretch>
              </a:blipFill>
            </p:spPr>
            <p:txBody>
              <a:bodyPr/>
              <a:lstStyle/>
              <a:p>
                <a:r>
                  <a:rPr lang="ru-RU">
                    <a:noFill/>
                  </a:rPr>
                  <a:t> </a:t>
                </a:r>
              </a:p>
            </p:txBody>
          </p:sp>
        </mc:Fallback>
      </mc:AlternateContent>
    </p:spTree>
    <p:extLst>
      <p:ext uri="{BB962C8B-B14F-4D97-AF65-F5344CB8AC3E}">
        <p14:creationId xmlns:p14="http://schemas.microsoft.com/office/powerpoint/2010/main" val="295461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07504" y="548680"/>
                <a:ext cx="8856984" cy="2862322"/>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Аналитическое </a:t>
                </a:r>
                <a:r>
                  <a:rPr lang="ru-RU" dirty="0">
                    <a:latin typeface="Times New Roman" panose="02020603050405020304" pitchFamily="18" charset="0"/>
                    <a:cs typeface="Times New Roman" panose="02020603050405020304" pitchFamily="18" charset="0"/>
                  </a:rPr>
                  <a:t>исследование сложных систем со случайным характером функционирования во многих случаях можно существенно упростить, если действия над функциями распределений заменить действиями над соответствующими производящими функциями и преобразованиями Лапласа.</a:t>
                </a:r>
              </a:p>
              <a:p>
                <a:pPr indent="355600" algn="just"/>
                <a:r>
                  <a:rPr lang="ru-RU" dirty="0">
                    <a:latin typeface="Times New Roman" panose="02020603050405020304" pitchFamily="18" charset="0"/>
                    <a:cs typeface="Times New Roman" panose="02020603050405020304" pitchFamily="18" charset="0"/>
                  </a:rPr>
                  <a:t>Производящие функции используются для дискретных, а преобразования Лапласа - для непрерывных случайных величин.</a:t>
                </a:r>
              </a:p>
              <a:p>
                <a:pPr indent="355600" algn="just"/>
                <a:endParaRPr lang="en-US" b="1" i="1" dirty="0" smtClean="0">
                  <a:latin typeface="Times New Roman" panose="02020603050405020304" pitchFamily="18" charset="0"/>
                  <a:cs typeface="Times New Roman" panose="02020603050405020304" pitchFamily="18" charset="0"/>
                </a:endParaRPr>
              </a:p>
              <a:p>
                <a:pPr indent="355600" algn="just"/>
                <a:r>
                  <a:rPr lang="ru-RU" b="1" i="1" dirty="0" smtClean="0">
                    <a:latin typeface="Times New Roman" panose="02020603050405020304" pitchFamily="18" charset="0"/>
                    <a:cs typeface="Times New Roman" panose="02020603050405020304" pitchFamily="18" charset="0"/>
                  </a:rPr>
                  <a:t>Производящей </a:t>
                </a:r>
                <a:r>
                  <a:rPr lang="ru-RU" b="1" i="1" dirty="0">
                    <a:latin typeface="Times New Roman" panose="02020603050405020304" pitchFamily="18" charset="0"/>
                    <a:cs typeface="Times New Roman" panose="02020603050405020304" pitchFamily="18" charset="0"/>
                  </a:rPr>
                  <a:t>функцией</a:t>
                </a:r>
                <a:r>
                  <a:rPr lang="ru-RU" dirty="0">
                    <a:latin typeface="Times New Roman" panose="02020603050405020304" pitchFamily="18" charset="0"/>
                    <a:cs typeface="Times New Roman" panose="02020603050405020304" pitchFamily="18" charset="0"/>
                  </a:rPr>
                  <a:t> распределения </a:t>
                </a:r>
                <a14:m>
                  <m:oMath xmlns:m="http://schemas.openxmlformats.org/officeDocument/2006/math">
                    <m:r>
                      <a:rPr lang="en-US" i="1" dirty="0" smtClean="0">
                        <a:latin typeface="Cambria Math"/>
                      </a:rPr>
                      <m:t>𝑝</m:t>
                    </m:r>
                    <m:r>
                      <a:rPr lang="en-US" i="1" baseline="-25000" dirty="0" err="1">
                        <a:latin typeface="Cambria Math"/>
                      </a:rPr>
                      <m:t>𝑘</m:t>
                    </m:r>
                    <m:r>
                      <a:rPr lang="en-US" i="1" dirty="0">
                        <a:latin typeface="Cambria Math"/>
                      </a:rPr>
                      <m:t> </m:t>
                    </m:r>
                    <m:r>
                      <a:rPr lang="ru-RU" i="1" dirty="0">
                        <a:latin typeface="Cambria Math"/>
                      </a:rPr>
                      <m:t>= </m:t>
                    </m:r>
                    <m:r>
                      <a:rPr lang="en-US" i="1" dirty="0">
                        <a:latin typeface="Cambria Math"/>
                      </a:rPr>
                      <m:t>𝑃</m:t>
                    </m:r>
                    <m:r>
                      <a:rPr lang="ru-RU" i="1" dirty="0">
                        <a:latin typeface="Cambria Math"/>
                      </a:rPr>
                      <m:t>(</m:t>
                    </m:r>
                    <m:r>
                      <a:rPr lang="en-US" i="1" dirty="0">
                        <a:latin typeface="Cambria Math"/>
                      </a:rPr>
                      <m:t>𝑋</m:t>
                    </m:r>
                    <m:r>
                      <a:rPr lang="en-US" i="1" dirty="0">
                        <a:latin typeface="Cambria Math"/>
                      </a:rPr>
                      <m:t> = </m:t>
                    </m:r>
                    <m:r>
                      <a:rPr lang="en-US" i="1" dirty="0">
                        <a:latin typeface="Cambria Math"/>
                      </a:rPr>
                      <m:t>𝑘</m:t>
                    </m:r>
                    <m:r>
                      <a:rPr lang="ru-RU" i="1" dirty="0">
                        <a:latin typeface="Cambria Math"/>
                      </a:rPr>
                      <m:t>)</m:t>
                    </m:r>
                  </m:oMath>
                </a14:m>
                <a:r>
                  <a:rPr lang="ru-RU" dirty="0">
                    <a:latin typeface="Times New Roman" panose="02020603050405020304" pitchFamily="18" charset="0"/>
                    <a:cs typeface="Times New Roman" panose="02020603050405020304" pitchFamily="18" charset="0"/>
                  </a:rPr>
                  <a:t> дискретной случайной величины </a:t>
                </a:r>
                <a:r>
                  <a:rPr lang="en-US" i="1" dirty="0">
                    <a:latin typeface="Times New Roman" panose="02020603050405020304" pitchFamily="18" charset="0"/>
                    <a:cs typeface="Times New Roman" panose="02020603050405020304" pitchFamily="18" charset="0"/>
                  </a:rPr>
                  <a:t>X</a:t>
                </a:r>
                <a:r>
                  <a:rPr lang="ru-RU" dirty="0">
                    <a:latin typeface="Times New Roman" panose="02020603050405020304" pitchFamily="18" charset="0"/>
                    <a:cs typeface="Times New Roman" panose="02020603050405020304" pitchFamily="18" charset="0"/>
                  </a:rPr>
                  <a:t>, принимающей неотрицательные целочисленные значения </a:t>
                </a:r>
                <a14:m>
                  <m:oMath xmlns:m="http://schemas.openxmlformats.org/officeDocument/2006/math">
                    <m:r>
                      <a:rPr lang="en-US" i="1" dirty="0" smtClean="0">
                        <a:latin typeface="Cambria Math"/>
                      </a:rPr>
                      <m:t>𝑘</m:t>
                    </m:r>
                    <m:r>
                      <a:rPr lang="en-US" i="1" dirty="0" smtClean="0">
                        <a:latin typeface="Cambria Math"/>
                      </a:rPr>
                      <m:t> = 0, 1, 2,… </m:t>
                    </m:r>
                  </m:oMath>
                </a14:m>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называется </a:t>
                </a:r>
                <a:r>
                  <a:rPr lang="ru-RU" dirty="0" smtClean="0">
                    <a:latin typeface="Times New Roman" panose="02020603050405020304" pitchFamily="18" charset="0"/>
                    <a:cs typeface="Times New Roman" panose="02020603050405020304" pitchFamily="18" charset="0"/>
                  </a:rPr>
                  <a:t>ряд</a:t>
                </a:r>
                <a:endParaRPr lang="en-US" dirty="0" smtClean="0">
                  <a:latin typeface="Times New Roman" panose="02020603050405020304" pitchFamily="18" charset="0"/>
                  <a:cs typeface="Times New Roman" panose="02020603050405020304" pitchFamily="18" charset="0"/>
                </a:endParaRP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7504" y="548680"/>
                <a:ext cx="8856984" cy="2862322"/>
              </a:xfrm>
              <a:prstGeom prst="rect">
                <a:avLst/>
              </a:prstGeom>
              <a:blipFill rotWithShape="1">
                <a:blip r:embed="rId2"/>
                <a:stretch>
                  <a:fillRect l="-619" t="-1064" r="-551" b="-2340"/>
                </a:stretch>
              </a:blipFill>
            </p:spPr>
            <p:txBody>
              <a:bodyPr/>
              <a:lstStyle/>
              <a:p>
                <a:r>
                  <a:rPr lang="ru-RU">
                    <a:noFill/>
                  </a:rPr>
                  <a:t> </a:t>
                </a:r>
              </a:p>
            </p:txBody>
          </p:sp>
        </mc:Fallback>
      </mc:AlternateContent>
      <p:sp>
        <p:nvSpPr>
          <p:cNvPr id="3" name="Прямоугольник 2"/>
          <p:cNvSpPr/>
          <p:nvPr/>
        </p:nvSpPr>
        <p:spPr>
          <a:xfrm>
            <a:off x="107504" y="87015"/>
            <a:ext cx="8856984" cy="461665"/>
          </a:xfrm>
          <a:prstGeom prst="rect">
            <a:avLst/>
          </a:prstGeom>
        </p:spPr>
        <p:txBody>
          <a:bodyPr wrap="square">
            <a:spAutoFit/>
          </a:bodyPr>
          <a:lstStyle/>
          <a:p>
            <a:pPr lvl="0" algn="ctr"/>
            <a:r>
              <a:rPr lang="ru-RU"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Производящая функция и преобразование Лапласа</a:t>
            </a:r>
          </a:p>
        </p:txBody>
      </p:sp>
      <p:sp>
        <p:nvSpPr>
          <p:cNvPr id="4" name="Прямоугольник 3"/>
          <p:cNvSpPr/>
          <p:nvPr/>
        </p:nvSpPr>
        <p:spPr>
          <a:xfrm>
            <a:off x="131912" y="4289012"/>
            <a:ext cx="8832576" cy="646331"/>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Распределение вероятностей однозначно определяется своей производящей функцией:</a:t>
            </a:r>
          </a:p>
        </p:txBody>
      </p:sp>
      <mc:AlternateContent xmlns:mc="http://schemas.openxmlformats.org/markup-compatibility/2006" xmlns:a14="http://schemas.microsoft.com/office/drawing/2010/main">
        <mc:Choice Requires="a14">
          <p:sp>
            <p:nvSpPr>
              <p:cNvPr id="6" name="TextBox 5"/>
              <p:cNvSpPr txBox="1"/>
              <p:nvPr/>
            </p:nvSpPr>
            <p:spPr>
              <a:xfrm>
                <a:off x="3122019" y="3279159"/>
                <a:ext cx="2827954"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u-RU" i="1" smtClean="0">
                              <a:latin typeface="Cambria Math"/>
                            </a:rPr>
                          </m:ctrlPr>
                        </m:sSupPr>
                        <m:e>
                          <m:r>
                            <a:rPr lang="en-US" b="0" i="1" smtClean="0">
                              <a:latin typeface="Cambria Math"/>
                            </a:rPr>
                            <m:t>𝑋</m:t>
                          </m:r>
                        </m:e>
                        <m:sup>
                          <m:r>
                            <a:rPr lang="en-US" b="0" i="1" smtClean="0">
                              <a:latin typeface="Cambria Math"/>
                            </a:rPr>
                            <m:t>∗</m:t>
                          </m:r>
                        </m:sup>
                      </m:sSup>
                      <m:d>
                        <m:dPr>
                          <m:ctrlPr>
                            <a:rPr lang="en-US" b="0" i="1" smtClean="0">
                              <a:latin typeface="Cambria Math"/>
                            </a:rPr>
                          </m:ctrlPr>
                        </m:dPr>
                        <m:e>
                          <m:r>
                            <a:rPr lang="en-US" b="0" i="1" smtClean="0">
                              <a:latin typeface="Cambria Math"/>
                            </a:rPr>
                            <m:t>𝑧</m:t>
                          </m:r>
                        </m:e>
                      </m:d>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𝑘</m:t>
                          </m:r>
                          <m:r>
                            <a:rPr lang="en-US" b="0" i="1" smtClean="0">
                              <a:latin typeface="Cambria Math"/>
                            </a:rPr>
                            <m:t>=0</m:t>
                          </m:r>
                        </m:sub>
                        <m:sup>
                          <m:r>
                            <a:rPr lang="en-US" b="0" i="1" smtClean="0">
                              <a:latin typeface="Cambria Math"/>
                              <a:ea typeface="Cambria Math"/>
                            </a:rPr>
                            <m:t>∞</m:t>
                          </m:r>
                        </m:sup>
                        <m:e>
                          <m:sSup>
                            <m:sSupPr>
                              <m:ctrlPr>
                                <a:rPr lang="en-US" b="0" i="1" smtClean="0">
                                  <a:latin typeface="Cambria Math"/>
                                </a:rPr>
                              </m:ctrlPr>
                            </m:sSupPr>
                            <m:e>
                              <m:r>
                                <a:rPr lang="en-US" b="0" i="1" smtClean="0">
                                  <a:latin typeface="Cambria Math"/>
                                </a:rPr>
                                <m:t>𝑧</m:t>
                              </m:r>
                            </m:e>
                            <m:sup>
                              <m:r>
                                <a:rPr lang="en-US" b="0" i="1" smtClean="0">
                                  <a:latin typeface="Cambria Math"/>
                                </a:rPr>
                                <m:t>𝑘</m:t>
                              </m:r>
                            </m:sup>
                          </m:sSup>
                          <m:sSub>
                            <m:sSubPr>
                              <m:ctrlPr>
                                <a:rPr lang="en-US" b="0" i="1" smtClean="0">
                                  <a:latin typeface="Cambria Math"/>
                                </a:rPr>
                              </m:ctrlPr>
                            </m:sSubPr>
                            <m:e>
                              <m:r>
                                <a:rPr lang="en-US" b="0" i="1" smtClean="0">
                                  <a:latin typeface="Cambria Math"/>
                                </a:rPr>
                                <m:t>𝑝</m:t>
                              </m:r>
                            </m:e>
                            <m:sub>
                              <m:r>
                                <a:rPr lang="en-US" b="0" i="1" smtClean="0">
                                  <a:latin typeface="Cambria Math"/>
                                </a:rPr>
                                <m:t>𝑘</m:t>
                              </m:r>
                            </m:sub>
                          </m:sSub>
                        </m:e>
                      </m:nary>
                      <m:r>
                        <a:rPr lang="en-US" b="0" i="1" smtClean="0">
                          <a:latin typeface="Cambria Math"/>
                        </a:rPr>
                        <m:t>  |</m:t>
                      </m:r>
                      <m:r>
                        <a:rPr lang="en-US" b="0" i="1" smtClean="0">
                          <a:latin typeface="Cambria Math"/>
                        </a:rPr>
                        <m:t>𝑧</m:t>
                      </m:r>
                      <m:r>
                        <a:rPr lang="en-US" b="0" i="1" smtClean="0">
                          <a:latin typeface="Cambria Math"/>
                        </a:rPr>
                        <m:t>|≤1</m:t>
                      </m:r>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122019" y="3279159"/>
                <a:ext cx="2827954" cy="847861"/>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20053" y="5079359"/>
                <a:ext cx="6864315" cy="6538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a:rPr>
                            <m:t>𝑝</m:t>
                          </m:r>
                        </m:e>
                        <m:sub>
                          <m:r>
                            <a:rPr lang="en-US" b="0" i="1" smtClean="0">
                              <a:latin typeface="Cambria Math"/>
                            </a:rPr>
                            <m:t>𝑘</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𝑘</m:t>
                          </m:r>
                          <m:r>
                            <a:rPr lang="en-US" b="0" i="1" smtClean="0">
                              <a:latin typeface="Cambria Math"/>
                            </a:rPr>
                            <m:t>!</m:t>
                          </m:r>
                        </m:den>
                      </m:f>
                      <m:r>
                        <a:rPr lang="en-US" b="0" i="1" smtClean="0">
                          <a:latin typeface="Cambria Math"/>
                        </a:rPr>
                        <m:t>∗</m:t>
                      </m:r>
                      <m:sSup>
                        <m:sSupPr>
                          <m:ctrlPr>
                            <a:rPr lang="en-US" b="0" i="1" smtClean="0">
                              <a:latin typeface="Cambria Math"/>
                            </a:rPr>
                          </m:ctrlPr>
                        </m:sSupPr>
                        <m:e>
                          <m:r>
                            <a:rPr lang="en-US" b="0" i="1" smtClean="0">
                              <a:latin typeface="Cambria Math"/>
                            </a:rPr>
                            <m:t>𝑋</m:t>
                          </m:r>
                        </m:e>
                        <m:sup>
                          <m:r>
                            <a:rPr lang="en-US" b="0" i="1" smtClean="0">
                              <a:latin typeface="Cambria Math"/>
                            </a:rPr>
                            <m:t>∗</m:t>
                          </m:r>
                          <m:d>
                            <m:dPr>
                              <m:ctrlPr>
                                <a:rPr lang="en-US" b="0" i="1" smtClean="0">
                                  <a:latin typeface="Cambria Math"/>
                                </a:rPr>
                              </m:ctrlPr>
                            </m:dPr>
                            <m:e>
                              <m:r>
                                <a:rPr lang="en-US" b="0" i="1" smtClean="0">
                                  <a:latin typeface="Cambria Math"/>
                                </a:rPr>
                                <m:t>𝑘</m:t>
                              </m:r>
                            </m:e>
                          </m:d>
                        </m:sup>
                      </m:sSup>
                      <m:d>
                        <m:dPr>
                          <m:ctrlPr>
                            <a:rPr lang="en-US" b="0" i="1" smtClean="0">
                              <a:latin typeface="Cambria Math"/>
                            </a:rPr>
                          </m:ctrlPr>
                        </m:dPr>
                        <m:e>
                          <m:r>
                            <a:rPr lang="en-US" b="0" i="1" smtClean="0">
                              <a:latin typeface="Cambria Math"/>
                            </a:rPr>
                            <m:t>0</m:t>
                          </m:r>
                        </m:e>
                      </m:d>
                      <m:r>
                        <a:rPr lang="en-US" b="0" i="1" smtClean="0">
                          <a:latin typeface="Cambria Math"/>
                        </a:rPr>
                        <m:t>,   </m:t>
                      </m:r>
                      <m:sSup>
                        <m:sSupPr>
                          <m:ctrlPr>
                            <a:rPr lang="en-US" i="1">
                              <a:latin typeface="Cambria Math"/>
                            </a:rPr>
                          </m:ctrlPr>
                        </m:sSupPr>
                        <m:e>
                          <m:r>
                            <a:rPr lang="en-US" i="1">
                              <a:latin typeface="Cambria Math"/>
                            </a:rPr>
                            <m:t>𝑋</m:t>
                          </m:r>
                        </m:e>
                        <m:sup>
                          <m:r>
                            <a:rPr lang="en-US" i="1">
                              <a:latin typeface="Cambria Math"/>
                            </a:rPr>
                            <m:t>∗</m:t>
                          </m:r>
                          <m:d>
                            <m:dPr>
                              <m:ctrlPr>
                                <a:rPr lang="en-US" i="1">
                                  <a:latin typeface="Cambria Math"/>
                                </a:rPr>
                              </m:ctrlPr>
                            </m:dPr>
                            <m:e>
                              <m:r>
                                <a:rPr lang="en-US" i="1">
                                  <a:latin typeface="Cambria Math"/>
                                </a:rPr>
                                <m:t>𝑘</m:t>
                              </m:r>
                            </m:e>
                          </m:d>
                        </m:sup>
                      </m:sSup>
                      <m:d>
                        <m:dPr>
                          <m:ctrlPr>
                            <a:rPr lang="en-US" b="0" i="1" smtClean="0">
                              <a:latin typeface="Cambria Math"/>
                            </a:rPr>
                          </m:ctrlPr>
                        </m:dPr>
                        <m:e>
                          <m:r>
                            <a:rPr lang="en-US" b="0" i="1" smtClean="0">
                              <a:latin typeface="Cambria Math"/>
                            </a:rPr>
                            <m:t>0</m:t>
                          </m:r>
                        </m:e>
                      </m:d>
                      <m:r>
                        <a:rPr lang="en-US" b="0" i="1" smtClean="0">
                          <a:latin typeface="Cambria Math"/>
                        </a:rPr>
                        <m:t>= </m:t>
                      </m:r>
                      <m:f>
                        <m:fPr>
                          <m:ctrlPr>
                            <a:rPr lang="en-US" b="0" i="1" smtClean="0">
                              <a:latin typeface="Cambria Math"/>
                            </a:rPr>
                          </m:ctrlPr>
                        </m:fPr>
                        <m:num>
                          <m:sSup>
                            <m:sSupPr>
                              <m:ctrlPr>
                                <a:rPr lang="en-US" b="0" i="1" smtClean="0">
                                  <a:latin typeface="Cambria Math"/>
                                </a:rPr>
                              </m:ctrlPr>
                            </m:sSupPr>
                            <m:e>
                              <m:r>
                                <a:rPr lang="en-US" b="0" i="1" smtClean="0">
                                  <a:latin typeface="Cambria Math"/>
                                </a:rPr>
                                <m:t>𝑑</m:t>
                              </m:r>
                            </m:e>
                            <m:sup>
                              <m:r>
                                <a:rPr lang="en-US" b="0" i="1" smtClean="0">
                                  <a:latin typeface="Cambria Math"/>
                                </a:rPr>
                                <m:t>𝑘</m:t>
                              </m:r>
                            </m:sup>
                          </m:sSup>
                        </m:num>
                        <m:den>
                          <m:sSup>
                            <m:sSupPr>
                              <m:ctrlPr>
                                <a:rPr lang="en-US" b="0" i="1" smtClean="0">
                                  <a:latin typeface="Cambria Math"/>
                                </a:rPr>
                              </m:ctrlPr>
                            </m:sSupPr>
                            <m:e>
                              <m:r>
                                <a:rPr lang="en-US" b="0" i="1" smtClean="0">
                                  <a:latin typeface="Cambria Math"/>
                                </a:rPr>
                                <m:t>𝑑𝑧</m:t>
                              </m:r>
                            </m:e>
                            <m:sup>
                              <m:r>
                                <a:rPr lang="en-US" b="0" i="1" smtClean="0">
                                  <a:latin typeface="Cambria Math"/>
                                </a:rPr>
                                <m:t>𝑘</m:t>
                              </m:r>
                            </m:sup>
                          </m:sSup>
                        </m:den>
                      </m:f>
                      <m:r>
                        <a:rPr lang="en-US" b="0" i="1" smtClean="0">
                          <a:latin typeface="Cambria Math"/>
                        </a:rPr>
                        <m:t>∗</m:t>
                      </m:r>
                      <m:sSup>
                        <m:sSupPr>
                          <m:ctrlPr>
                            <a:rPr lang="en-US" b="0" i="1" smtClean="0">
                              <a:latin typeface="Cambria Math"/>
                            </a:rPr>
                          </m:ctrlPr>
                        </m:sSupPr>
                        <m:e>
                          <m:r>
                            <a:rPr lang="en-US" b="0" i="1" smtClean="0">
                              <a:latin typeface="Cambria Math"/>
                            </a:rPr>
                            <m:t>𝑋</m:t>
                          </m:r>
                        </m:e>
                        <m:sup>
                          <m:r>
                            <a:rPr lang="en-US" b="0" i="1" smtClean="0">
                              <a:latin typeface="Cambria Math"/>
                            </a:rPr>
                            <m:t>∗</m:t>
                          </m:r>
                        </m:sup>
                      </m:sSup>
                      <m:d>
                        <m:dPr>
                          <m:ctrlPr>
                            <a:rPr lang="en-US" b="0" i="1" smtClean="0">
                              <a:latin typeface="Cambria Math"/>
                            </a:rPr>
                          </m:ctrlPr>
                        </m:dPr>
                        <m:e>
                          <m:r>
                            <a:rPr lang="en-US" b="0" i="1" smtClean="0">
                              <a:latin typeface="Cambria Math"/>
                            </a:rPr>
                            <m:t>𝑧</m:t>
                          </m:r>
                        </m:e>
                      </m:d>
                      <m:sSub>
                        <m:sSubPr>
                          <m:ctrlPr>
                            <a:rPr lang="en-US" b="0" i="1" smtClean="0">
                              <a:latin typeface="Cambria Math"/>
                            </a:rPr>
                          </m:ctrlPr>
                        </m:sSubPr>
                        <m:e>
                          <m:r>
                            <a:rPr lang="en-US" b="0" i="1" smtClean="0">
                              <a:latin typeface="Cambria Math"/>
                            </a:rPr>
                            <m:t>|</m:t>
                          </m:r>
                        </m:e>
                        <m:sub>
                          <m:r>
                            <a:rPr lang="en-US" b="0" i="1" smtClean="0">
                              <a:latin typeface="Cambria Math"/>
                            </a:rPr>
                            <m:t>𝑧</m:t>
                          </m:r>
                          <m:r>
                            <a:rPr lang="en-US" b="0" i="1" smtClean="0">
                              <a:latin typeface="Cambria Math"/>
                            </a:rPr>
                            <m:t>=0</m:t>
                          </m:r>
                        </m:sub>
                      </m:sSub>
                      <m:r>
                        <a:rPr lang="en-US" b="0" i="1" smtClean="0">
                          <a:latin typeface="Cambria Math"/>
                        </a:rPr>
                        <m:t> (</m:t>
                      </m:r>
                      <m:r>
                        <a:rPr lang="en-US" b="0" i="1" smtClean="0">
                          <a:latin typeface="Cambria Math"/>
                        </a:rPr>
                        <m:t>𝑘</m:t>
                      </m:r>
                      <m:r>
                        <a:rPr lang="en-US" b="0" i="1" smtClean="0">
                          <a:latin typeface="Cambria Math"/>
                        </a:rPr>
                        <m:t>=0,1,2,…)</m:t>
                      </m:r>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020053" y="5079359"/>
                <a:ext cx="6864315" cy="653897"/>
              </a:xfrm>
              <a:prstGeom prst="rect">
                <a:avLst/>
              </a:prstGeom>
              <a:blipFill rotWithShape="1">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553154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88640"/>
            <a:ext cx="8928992" cy="1323439"/>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С </a:t>
            </a:r>
            <a:r>
              <a:rPr lang="ru-RU" sz="2000" dirty="0">
                <a:latin typeface="Times New Roman" panose="02020603050405020304" pitchFamily="18" charset="0"/>
                <a:cs typeface="Times New Roman" panose="02020603050405020304" pitchFamily="18" charset="0"/>
              </a:rPr>
              <a:t>помощью МП можно описать большое множество ДО, в том числе с одним классом приоритетов. Так, например, в случае четырех классов заявок </a:t>
            </a:r>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H=</a:t>
            </a:r>
            <a:r>
              <a:rPr lang="ru-RU" sz="2000" dirty="0" smtClean="0">
                <a:latin typeface="Times New Roman" panose="02020603050405020304" pitchFamily="18" charset="0"/>
                <a:cs typeface="Times New Roman" panose="02020603050405020304" pitchFamily="18" charset="0"/>
              </a:rPr>
              <a:t>4</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матрицы, соответствующие традиционным ДО ОП, ДО АП и произвольной ДО СП, будут иметь следующий вид</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5" name="Таблица 4"/>
              <p:cNvGraphicFramePr>
                <a:graphicFrameLocks noGrp="1"/>
              </p:cNvGraphicFramePr>
              <p:nvPr>
                <p:extLst>
                  <p:ext uri="{D42A27DB-BD31-4B8C-83A1-F6EECF244321}">
                    <p14:modId xmlns:p14="http://schemas.microsoft.com/office/powerpoint/2010/main" val="3453599027"/>
                  </p:ext>
                </p:extLst>
              </p:nvPr>
            </p:nvGraphicFramePr>
            <p:xfrm>
              <a:off x="251520" y="1700808"/>
              <a:ext cx="2613597" cy="1854200"/>
            </p:xfrm>
            <a:graphic>
              <a:graphicData uri="http://schemas.openxmlformats.org/drawingml/2006/table">
                <a:tbl>
                  <a:tblPr firstRow="1" bandRow="1">
                    <a:tableStyleId>{5940675A-B579-460E-94D1-54222C63F5DA}</a:tableStyleId>
                  </a:tblPr>
                  <a:tblGrid>
                    <a:gridCol w="741934"/>
                    <a:gridCol w="351155"/>
                    <a:gridCol w="351155"/>
                    <a:gridCol w="467043"/>
                    <a:gridCol w="351155"/>
                    <a:gridCol w="351155"/>
                  </a:tblGrid>
                  <a:tr h="370840">
                    <a:tc rowSpan="5">
                      <a:txBody>
                        <a:bodyPr/>
                        <a:lstStyle/>
                        <a:p>
                          <a14:m>
                            <m:oMath xmlns:m="http://schemas.openxmlformats.org/officeDocument/2006/math">
                              <m:sSup>
                                <m:sSupPr>
                                  <m:ctrlPr>
                                    <a:rPr lang="ru-RU" i="1" smtClean="0">
                                      <a:latin typeface="Cambria Math"/>
                                    </a:rPr>
                                  </m:ctrlPr>
                                </m:sSupPr>
                                <m:e>
                                  <m:r>
                                    <a:rPr lang="en-US" b="0" i="1" smtClean="0">
                                      <a:latin typeface="Cambria Math"/>
                                    </a:rPr>
                                    <m:t>𝑄</m:t>
                                  </m:r>
                                </m:e>
                                <m:sup>
                                  <m:r>
                                    <a:rPr lang="ru-RU" b="0" i="1" smtClean="0">
                                      <a:latin typeface="Cambria Math"/>
                                    </a:rPr>
                                    <m:t>ОП</m:t>
                                  </m:r>
                                </m:sup>
                              </m:sSup>
                            </m:oMath>
                          </a14:m>
                          <a:r>
                            <a:rPr lang="ru-RU" dirty="0" smtClean="0"/>
                            <a:t>=</a:t>
                          </a:r>
                          <a:endParaRPr lang="ru-RU" dirty="0"/>
                        </a:p>
                      </a:txBody>
                      <a:tcPr anchor="ctr" anchorCtr="1">
                        <a:lnL w="12700" cmpd="sng">
                          <a:noFill/>
                        </a:lnL>
                        <a:lnR w="12700" cmpd="sng">
                          <a:noFill/>
                        </a:lnR>
                        <a:lnT w="12700" cmpd="sng">
                          <a:noFill/>
                        </a:lnT>
                        <a:lnB w="12700" cmpd="sng">
                          <a:noFill/>
                        </a:lnB>
                      </a:tcPr>
                    </a:tc>
                    <a:tc>
                      <a:txBody>
                        <a:bodyPr/>
                        <a:lstStyle/>
                        <a:p>
                          <a:endParaRPr lang="ru-RU" dirty="0"/>
                        </a:p>
                      </a:txBody>
                      <a:tcPr>
                        <a:lnL w="12700" cmpd="sng">
                          <a:noFill/>
                        </a:lnL>
                        <a:lnT w="12700" cmpd="sng">
                          <a:noFill/>
                        </a:lnT>
                      </a:tcPr>
                    </a:tc>
                    <a:tc>
                      <a:txBody>
                        <a:bodyPr/>
                        <a:lstStyle/>
                        <a:p>
                          <a:r>
                            <a:rPr lang="ru-RU" dirty="0" smtClean="0"/>
                            <a:t>1</a:t>
                          </a:r>
                          <a:endParaRPr lang="ru-RU" dirty="0"/>
                        </a:p>
                      </a:txBody>
                      <a:tcPr>
                        <a:lnR w="12700" cmpd="sng">
                          <a:noFill/>
                        </a:lnR>
                        <a:lnT w="12700" cmpd="sng">
                          <a:noFill/>
                        </a:lnT>
                      </a:tcPr>
                    </a:tc>
                    <a:tc>
                      <a:txBody>
                        <a:bodyPr/>
                        <a:lstStyle/>
                        <a:p>
                          <a:r>
                            <a:rPr lang="ru-RU" dirty="0" smtClean="0"/>
                            <a:t>2</a:t>
                          </a:r>
                          <a:endParaRPr lang="ru-RU" dirty="0"/>
                        </a:p>
                      </a:txBody>
                      <a:tcPr>
                        <a:lnL w="12700" cmpd="sng">
                          <a:noFill/>
                        </a:lnL>
                        <a:lnR w="12700" cmpd="sng">
                          <a:noFill/>
                        </a:lnR>
                        <a:lnT w="12700" cmpd="sng">
                          <a:noFill/>
                        </a:lnT>
                      </a:tcPr>
                    </a:tc>
                    <a:tc>
                      <a:txBody>
                        <a:bodyPr/>
                        <a:lstStyle/>
                        <a:p>
                          <a:r>
                            <a:rPr lang="ru-RU" dirty="0" smtClean="0"/>
                            <a:t>3</a:t>
                          </a:r>
                          <a:endParaRPr lang="ru-RU" dirty="0"/>
                        </a:p>
                      </a:txBody>
                      <a:tcPr>
                        <a:lnL w="12700" cmpd="sng">
                          <a:noFill/>
                        </a:lnL>
                        <a:lnR w="12700" cmpd="sng">
                          <a:noFill/>
                        </a:lnR>
                        <a:lnT w="12700" cmpd="sng">
                          <a:noFill/>
                        </a:lnT>
                      </a:tcPr>
                    </a:tc>
                    <a:tc>
                      <a:txBody>
                        <a:bodyPr/>
                        <a:lstStyle/>
                        <a:p>
                          <a:r>
                            <a:rPr lang="ru-RU" dirty="0" smtClean="0"/>
                            <a:t>4</a:t>
                          </a:r>
                          <a:endParaRPr lang="ru-RU" dirty="0"/>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t>1</a:t>
                          </a:r>
                          <a:endParaRPr lang="ru-RU" dirty="0"/>
                        </a:p>
                      </a:txBody>
                      <a:tcPr>
                        <a:lnL w="12700" cmpd="sng">
                          <a:noFill/>
                        </a:lnL>
                        <a:lnB w="12700" cmpd="sng">
                          <a:noFill/>
                        </a:lnB>
                      </a:tcPr>
                    </a:tc>
                    <a:tc>
                      <a:txBody>
                        <a:bodyPr/>
                        <a:lstStyle/>
                        <a:p>
                          <a:r>
                            <a:rPr lang="ru-RU" dirty="0" smtClean="0"/>
                            <a:t>0</a:t>
                          </a:r>
                          <a:endParaRPr lang="ru-RU" dirty="0"/>
                        </a:p>
                      </a:txBody>
                      <a:tcPr>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t>2</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3</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4</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bl>
              </a:graphicData>
            </a:graphic>
          </p:graphicFrame>
        </mc:Choice>
        <mc:Fallback>
          <p:graphicFrame>
            <p:nvGraphicFramePr>
              <p:cNvPr id="5" name="Таблица 4"/>
              <p:cNvGraphicFramePr>
                <a:graphicFrameLocks noGrp="1"/>
              </p:cNvGraphicFramePr>
              <p:nvPr>
                <p:extLst>
                  <p:ext uri="{D42A27DB-BD31-4B8C-83A1-F6EECF244321}">
                    <p14:modId xmlns:p14="http://schemas.microsoft.com/office/powerpoint/2010/main" val="3453599027"/>
                  </p:ext>
                </p:extLst>
              </p:nvPr>
            </p:nvGraphicFramePr>
            <p:xfrm>
              <a:off x="251520" y="1700808"/>
              <a:ext cx="2613597" cy="1854200"/>
            </p:xfrm>
            <a:graphic>
              <a:graphicData uri="http://schemas.openxmlformats.org/drawingml/2006/table">
                <a:tbl>
                  <a:tblPr firstRow="1" bandRow="1">
                    <a:tableStyleId>{5940675A-B579-460E-94D1-54222C63F5DA}</a:tableStyleId>
                  </a:tblPr>
                  <a:tblGrid>
                    <a:gridCol w="741934"/>
                    <a:gridCol w="351155"/>
                    <a:gridCol w="351155"/>
                    <a:gridCol w="467043"/>
                    <a:gridCol w="351155"/>
                    <a:gridCol w="351155"/>
                  </a:tblGrid>
                  <a:tr h="370840">
                    <a:tc rowSpan="5">
                      <a:txBody>
                        <a:bodyPr/>
                        <a:lstStyle/>
                        <a:p>
                          <a:endParaRPr lang="ru-RU"/>
                        </a:p>
                      </a:txBody>
                      <a:tcPr anchor="ctr" anchorCtr="1">
                        <a:lnL w="12700" cmpd="sng">
                          <a:noFill/>
                        </a:lnL>
                        <a:lnR w="12700" cmpd="sng">
                          <a:noFill/>
                        </a:lnR>
                        <a:lnT w="12700" cmpd="sng">
                          <a:noFill/>
                        </a:lnT>
                        <a:lnB w="12700" cmpd="sng">
                          <a:noFill/>
                        </a:lnB>
                        <a:blipFill rotWithShape="1">
                          <a:blip r:embed="rId2"/>
                          <a:stretch>
                            <a:fillRect t="-1645" r="-251639" b="-4934"/>
                          </a:stretch>
                        </a:blipFill>
                      </a:tcPr>
                    </a:tc>
                    <a:tc>
                      <a:txBody>
                        <a:bodyPr/>
                        <a:lstStyle/>
                        <a:p>
                          <a:endParaRPr lang="ru-RU" dirty="0"/>
                        </a:p>
                      </a:txBody>
                      <a:tcPr>
                        <a:lnL w="12700" cmpd="sng">
                          <a:noFill/>
                        </a:lnL>
                        <a:lnT w="12700" cmpd="sng">
                          <a:noFill/>
                        </a:lnT>
                      </a:tcPr>
                    </a:tc>
                    <a:tc>
                      <a:txBody>
                        <a:bodyPr/>
                        <a:lstStyle/>
                        <a:p>
                          <a:r>
                            <a:rPr lang="ru-RU" dirty="0" smtClean="0"/>
                            <a:t>1</a:t>
                          </a:r>
                          <a:endParaRPr lang="ru-RU" dirty="0"/>
                        </a:p>
                      </a:txBody>
                      <a:tcPr>
                        <a:lnR w="12700" cmpd="sng">
                          <a:noFill/>
                        </a:lnR>
                        <a:lnT w="12700" cmpd="sng">
                          <a:noFill/>
                        </a:lnT>
                      </a:tcPr>
                    </a:tc>
                    <a:tc>
                      <a:txBody>
                        <a:bodyPr/>
                        <a:lstStyle/>
                        <a:p>
                          <a:r>
                            <a:rPr lang="ru-RU" dirty="0" smtClean="0"/>
                            <a:t>2</a:t>
                          </a:r>
                          <a:endParaRPr lang="ru-RU" dirty="0"/>
                        </a:p>
                      </a:txBody>
                      <a:tcPr>
                        <a:lnL w="12700" cmpd="sng">
                          <a:noFill/>
                        </a:lnL>
                        <a:lnR w="12700" cmpd="sng">
                          <a:noFill/>
                        </a:lnR>
                        <a:lnT w="12700" cmpd="sng">
                          <a:noFill/>
                        </a:lnT>
                      </a:tcPr>
                    </a:tc>
                    <a:tc>
                      <a:txBody>
                        <a:bodyPr/>
                        <a:lstStyle/>
                        <a:p>
                          <a:r>
                            <a:rPr lang="ru-RU" dirty="0" smtClean="0"/>
                            <a:t>3</a:t>
                          </a:r>
                          <a:endParaRPr lang="ru-RU" dirty="0"/>
                        </a:p>
                      </a:txBody>
                      <a:tcPr>
                        <a:lnL w="12700" cmpd="sng">
                          <a:noFill/>
                        </a:lnL>
                        <a:lnR w="12700" cmpd="sng">
                          <a:noFill/>
                        </a:lnR>
                        <a:lnT w="12700" cmpd="sng">
                          <a:noFill/>
                        </a:lnT>
                      </a:tcPr>
                    </a:tc>
                    <a:tc>
                      <a:txBody>
                        <a:bodyPr/>
                        <a:lstStyle/>
                        <a:p>
                          <a:r>
                            <a:rPr lang="ru-RU" dirty="0" smtClean="0"/>
                            <a:t>4</a:t>
                          </a:r>
                          <a:endParaRPr lang="ru-RU" dirty="0"/>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t>1</a:t>
                          </a:r>
                          <a:endParaRPr lang="ru-RU" dirty="0"/>
                        </a:p>
                      </a:txBody>
                      <a:tcPr>
                        <a:lnL w="12700" cmpd="sng">
                          <a:noFill/>
                        </a:lnL>
                        <a:lnB w="12700" cmpd="sng">
                          <a:noFill/>
                        </a:lnB>
                      </a:tcPr>
                    </a:tc>
                    <a:tc>
                      <a:txBody>
                        <a:bodyPr/>
                        <a:lstStyle/>
                        <a:p>
                          <a:r>
                            <a:rPr lang="ru-RU" dirty="0" smtClean="0"/>
                            <a:t>0</a:t>
                          </a:r>
                          <a:endParaRPr lang="ru-RU" dirty="0"/>
                        </a:p>
                      </a:txBody>
                      <a:tcPr>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t>2</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3</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4</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bl>
              </a:graphicData>
            </a:graphic>
          </p:graphicFrame>
        </mc:Fallback>
      </mc:AlternateContent>
      <mc:AlternateContent xmlns:mc="http://schemas.openxmlformats.org/markup-compatibility/2006">
        <mc:Choice xmlns:a14="http://schemas.microsoft.com/office/drawing/2010/main" Requires="a14">
          <p:graphicFrame>
            <p:nvGraphicFramePr>
              <p:cNvPr id="11" name="Таблица 10"/>
              <p:cNvGraphicFramePr>
                <a:graphicFrameLocks noGrp="1"/>
              </p:cNvGraphicFramePr>
              <p:nvPr>
                <p:extLst>
                  <p:ext uri="{D42A27DB-BD31-4B8C-83A1-F6EECF244321}">
                    <p14:modId xmlns:p14="http://schemas.microsoft.com/office/powerpoint/2010/main" val="1883556951"/>
                  </p:ext>
                </p:extLst>
              </p:nvPr>
            </p:nvGraphicFramePr>
            <p:xfrm>
              <a:off x="3182539" y="1700808"/>
              <a:ext cx="2613597" cy="1854200"/>
            </p:xfrm>
            <a:graphic>
              <a:graphicData uri="http://schemas.openxmlformats.org/drawingml/2006/table">
                <a:tbl>
                  <a:tblPr firstRow="1" bandRow="1">
                    <a:tableStyleId>{5940675A-B579-460E-94D1-54222C63F5DA}</a:tableStyleId>
                  </a:tblPr>
                  <a:tblGrid>
                    <a:gridCol w="741934"/>
                    <a:gridCol w="351155"/>
                    <a:gridCol w="351155"/>
                    <a:gridCol w="467043"/>
                    <a:gridCol w="351155"/>
                    <a:gridCol w="351155"/>
                  </a:tblGrid>
                  <a:tr h="370840">
                    <a:tc rowSpan="5">
                      <a:txBody>
                        <a:bodyPr/>
                        <a:lstStyle/>
                        <a:p>
                          <a14:m>
                            <m:oMath xmlns:m="http://schemas.openxmlformats.org/officeDocument/2006/math">
                              <m:sSup>
                                <m:sSupPr>
                                  <m:ctrlPr>
                                    <a:rPr lang="ru-RU" i="1" smtClean="0">
                                      <a:latin typeface="Cambria Math"/>
                                    </a:rPr>
                                  </m:ctrlPr>
                                </m:sSupPr>
                                <m:e>
                                  <m:r>
                                    <a:rPr lang="en-US" b="0" i="1" smtClean="0">
                                      <a:latin typeface="Cambria Math"/>
                                    </a:rPr>
                                    <m:t>𝑄</m:t>
                                  </m:r>
                                </m:e>
                                <m:sup>
                                  <m:r>
                                    <a:rPr lang="ru-RU" b="0" i="1" smtClean="0">
                                      <a:latin typeface="Cambria Math"/>
                                    </a:rPr>
                                    <m:t>АП</m:t>
                                  </m:r>
                                </m:sup>
                              </m:sSup>
                            </m:oMath>
                          </a14:m>
                          <a:r>
                            <a:rPr lang="ru-RU" dirty="0" smtClean="0"/>
                            <a:t>=</a:t>
                          </a:r>
                          <a:endParaRPr lang="ru-RU" dirty="0"/>
                        </a:p>
                      </a:txBody>
                      <a:tcPr anchor="ctr" anchorCtr="1">
                        <a:lnL w="12700" cmpd="sng">
                          <a:noFill/>
                        </a:lnL>
                        <a:lnR w="12700" cmpd="sng">
                          <a:noFill/>
                        </a:lnR>
                        <a:lnT w="12700" cmpd="sng">
                          <a:noFill/>
                        </a:lnT>
                        <a:lnB w="12700" cmpd="sng">
                          <a:noFill/>
                        </a:lnB>
                      </a:tcPr>
                    </a:tc>
                    <a:tc>
                      <a:txBody>
                        <a:bodyPr/>
                        <a:lstStyle/>
                        <a:p>
                          <a:endParaRPr lang="ru-RU" dirty="0"/>
                        </a:p>
                      </a:txBody>
                      <a:tcPr>
                        <a:lnL w="12700" cmpd="sng">
                          <a:noFill/>
                        </a:lnL>
                        <a:lnT w="12700" cmpd="sng">
                          <a:noFill/>
                        </a:lnT>
                      </a:tcPr>
                    </a:tc>
                    <a:tc>
                      <a:txBody>
                        <a:bodyPr/>
                        <a:lstStyle/>
                        <a:p>
                          <a:r>
                            <a:rPr lang="ru-RU" dirty="0" smtClean="0"/>
                            <a:t>1</a:t>
                          </a:r>
                          <a:endParaRPr lang="ru-RU" dirty="0"/>
                        </a:p>
                      </a:txBody>
                      <a:tcPr>
                        <a:lnR w="12700" cmpd="sng">
                          <a:noFill/>
                        </a:lnR>
                        <a:lnT w="12700" cmpd="sng">
                          <a:noFill/>
                        </a:lnT>
                      </a:tcPr>
                    </a:tc>
                    <a:tc>
                      <a:txBody>
                        <a:bodyPr/>
                        <a:lstStyle/>
                        <a:p>
                          <a:r>
                            <a:rPr lang="ru-RU" dirty="0" smtClean="0"/>
                            <a:t>2</a:t>
                          </a:r>
                          <a:endParaRPr lang="ru-RU" dirty="0"/>
                        </a:p>
                      </a:txBody>
                      <a:tcPr>
                        <a:lnL w="12700" cmpd="sng">
                          <a:noFill/>
                        </a:lnL>
                        <a:lnR w="12700" cmpd="sng">
                          <a:noFill/>
                        </a:lnR>
                        <a:lnT w="12700" cmpd="sng">
                          <a:noFill/>
                        </a:lnT>
                      </a:tcPr>
                    </a:tc>
                    <a:tc>
                      <a:txBody>
                        <a:bodyPr/>
                        <a:lstStyle/>
                        <a:p>
                          <a:r>
                            <a:rPr lang="ru-RU" dirty="0" smtClean="0"/>
                            <a:t>3</a:t>
                          </a:r>
                          <a:endParaRPr lang="ru-RU" dirty="0"/>
                        </a:p>
                      </a:txBody>
                      <a:tcPr>
                        <a:lnL w="12700" cmpd="sng">
                          <a:noFill/>
                        </a:lnL>
                        <a:lnR w="12700" cmpd="sng">
                          <a:noFill/>
                        </a:lnR>
                        <a:lnT w="12700" cmpd="sng">
                          <a:noFill/>
                        </a:lnT>
                      </a:tcPr>
                    </a:tc>
                    <a:tc>
                      <a:txBody>
                        <a:bodyPr/>
                        <a:lstStyle/>
                        <a:p>
                          <a:r>
                            <a:rPr lang="ru-RU" dirty="0" smtClean="0"/>
                            <a:t>4</a:t>
                          </a:r>
                          <a:endParaRPr lang="ru-RU" dirty="0"/>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t>1</a:t>
                          </a:r>
                          <a:endParaRPr lang="ru-RU" dirty="0"/>
                        </a:p>
                      </a:txBody>
                      <a:tcPr>
                        <a:lnL w="12700" cmpd="sng">
                          <a:noFill/>
                        </a:lnL>
                        <a:lnB w="12700" cmpd="sng">
                          <a:noFill/>
                        </a:lnB>
                      </a:tcPr>
                    </a:tc>
                    <a:tc>
                      <a:txBody>
                        <a:bodyPr/>
                        <a:lstStyle/>
                        <a:p>
                          <a:r>
                            <a:rPr lang="ru-RU" dirty="0" smtClean="0"/>
                            <a:t>0</a:t>
                          </a:r>
                          <a:endParaRPr lang="ru-RU" dirty="0"/>
                        </a:p>
                      </a:txBody>
                      <a:tcPr>
                        <a:lnR w="12700" cmpd="sng">
                          <a:noFill/>
                        </a:lnR>
                        <a:lnB w="12700" cmpd="sng">
                          <a:noFill/>
                        </a:lnB>
                      </a:tcPr>
                    </a:tc>
                    <a:tc>
                      <a:txBody>
                        <a:bodyPr/>
                        <a:lstStyle/>
                        <a:p>
                          <a:r>
                            <a:rPr lang="ru-RU" dirty="0" smtClean="0"/>
                            <a:t>2</a:t>
                          </a:r>
                          <a:endParaRPr lang="ru-RU" dirty="0"/>
                        </a:p>
                      </a:txBody>
                      <a:tcPr>
                        <a:lnL w="12700" cmpd="sng">
                          <a:noFill/>
                        </a:lnL>
                        <a:lnR w="12700" cmpd="sng">
                          <a:noFill/>
                        </a:lnR>
                        <a:lnB w="12700" cmpd="sng">
                          <a:noFill/>
                        </a:lnB>
                      </a:tcPr>
                    </a:tc>
                    <a:tc>
                      <a:txBody>
                        <a:bodyPr/>
                        <a:lstStyle/>
                        <a:p>
                          <a:r>
                            <a:rPr lang="ru-RU" dirty="0" smtClean="0"/>
                            <a:t>2</a:t>
                          </a:r>
                          <a:endParaRPr lang="ru-RU" dirty="0"/>
                        </a:p>
                      </a:txBody>
                      <a:tcPr>
                        <a:lnL w="12700" cmpd="sng">
                          <a:noFill/>
                        </a:lnL>
                        <a:lnR w="12700" cmpd="sng">
                          <a:noFill/>
                        </a:lnR>
                        <a:lnB w="12700" cmpd="sng">
                          <a:noFill/>
                        </a:lnB>
                      </a:tcPr>
                    </a:tc>
                    <a:tc>
                      <a:txBody>
                        <a:bodyPr/>
                        <a:lstStyle/>
                        <a:p>
                          <a:r>
                            <a:rPr lang="ru-RU" dirty="0" smtClean="0"/>
                            <a:t>2</a:t>
                          </a:r>
                          <a:endParaRPr lang="ru-RU" dirty="0"/>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t>2</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3</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4</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bl>
              </a:graphicData>
            </a:graphic>
          </p:graphicFrame>
        </mc:Choice>
        <mc:Fallback>
          <p:graphicFrame>
            <p:nvGraphicFramePr>
              <p:cNvPr id="11" name="Таблица 10"/>
              <p:cNvGraphicFramePr>
                <a:graphicFrameLocks noGrp="1"/>
              </p:cNvGraphicFramePr>
              <p:nvPr>
                <p:extLst>
                  <p:ext uri="{D42A27DB-BD31-4B8C-83A1-F6EECF244321}">
                    <p14:modId xmlns:p14="http://schemas.microsoft.com/office/powerpoint/2010/main" val="1883556951"/>
                  </p:ext>
                </p:extLst>
              </p:nvPr>
            </p:nvGraphicFramePr>
            <p:xfrm>
              <a:off x="3182539" y="1700808"/>
              <a:ext cx="2613597" cy="1854200"/>
            </p:xfrm>
            <a:graphic>
              <a:graphicData uri="http://schemas.openxmlformats.org/drawingml/2006/table">
                <a:tbl>
                  <a:tblPr firstRow="1" bandRow="1">
                    <a:tableStyleId>{5940675A-B579-460E-94D1-54222C63F5DA}</a:tableStyleId>
                  </a:tblPr>
                  <a:tblGrid>
                    <a:gridCol w="741934"/>
                    <a:gridCol w="351155"/>
                    <a:gridCol w="351155"/>
                    <a:gridCol w="467043"/>
                    <a:gridCol w="351155"/>
                    <a:gridCol w="351155"/>
                  </a:tblGrid>
                  <a:tr h="370840">
                    <a:tc rowSpan="5">
                      <a:txBody>
                        <a:bodyPr/>
                        <a:lstStyle/>
                        <a:p>
                          <a:endParaRPr lang="ru-RU"/>
                        </a:p>
                      </a:txBody>
                      <a:tcPr anchor="ctr" anchorCtr="1">
                        <a:lnL w="12700" cmpd="sng">
                          <a:noFill/>
                        </a:lnL>
                        <a:lnR w="12700" cmpd="sng">
                          <a:noFill/>
                        </a:lnR>
                        <a:lnT w="12700" cmpd="sng">
                          <a:noFill/>
                        </a:lnT>
                        <a:lnB w="12700" cmpd="sng">
                          <a:noFill/>
                        </a:lnB>
                        <a:blipFill rotWithShape="1">
                          <a:blip r:embed="rId3"/>
                          <a:stretch>
                            <a:fillRect t="-1645" r="-251639" b="-4934"/>
                          </a:stretch>
                        </a:blipFill>
                      </a:tcPr>
                    </a:tc>
                    <a:tc>
                      <a:txBody>
                        <a:bodyPr/>
                        <a:lstStyle/>
                        <a:p>
                          <a:endParaRPr lang="ru-RU" dirty="0"/>
                        </a:p>
                      </a:txBody>
                      <a:tcPr>
                        <a:lnL w="12700" cmpd="sng">
                          <a:noFill/>
                        </a:lnL>
                        <a:lnT w="12700" cmpd="sng">
                          <a:noFill/>
                        </a:lnT>
                      </a:tcPr>
                    </a:tc>
                    <a:tc>
                      <a:txBody>
                        <a:bodyPr/>
                        <a:lstStyle/>
                        <a:p>
                          <a:r>
                            <a:rPr lang="ru-RU" dirty="0" smtClean="0"/>
                            <a:t>1</a:t>
                          </a:r>
                          <a:endParaRPr lang="ru-RU" dirty="0"/>
                        </a:p>
                      </a:txBody>
                      <a:tcPr>
                        <a:lnR w="12700" cmpd="sng">
                          <a:noFill/>
                        </a:lnR>
                        <a:lnT w="12700" cmpd="sng">
                          <a:noFill/>
                        </a:lnT>
                      </a:tcPr>
                    </a:tc>
                    <a:tc>
                      <a:txBody>
                        <a:bodyPr/>
                        <a:lstStyle/>
                        <a:p>
                          <a:r>
                            <a:rPr lang="ru-RU" dirty="0" smtClean="0"/>
                            <a:t>2</a:t>
                          </a:r>
                          <a:endParaRPr lang="ru-RU" dirty="0"/>
                        </a:p>
                      </a:txBody>
                      <a:tcPr>
                        <a:lnL w="12700" cmpd="sng">
                          <a:noFill/>
                        </a:lnL>
                        <a:lnR w="12700" cmpd="sng">
                          <a:noFill/>
                        </a:lnR>
                        <a:lnT w="12700" cmpd="sng">
                          <a:noFill/>
                        </a:lnT>
                      </a:tcPr>
                    </a:tc>
                    <a:tc>
                      <a:txBody>
                        <a:bodyPr/>
                        <a:lstStyle/>
                        <a:p>
                          <a:r>
                            <a:rPr lang="ru-RU" dirty="0" smtClean="0"/>
                            <a:t>3</a:t>
                          </a:r>
                          <a:endParaRPr lang="ru-RU" dirty="0"/>
                        </a:p>
                      </a:txBody>
                      <a:tcPr>
                        <a:lnL w="12700" cmpd="sng">
                          <a:noFill/>
                        </a:lnL>
                        <a:lnR w="12700" cmpd="sng">
                          <a:noFill/>
                        </a:lnR>
                        <a:lnT w="12700" cmpd="sng">
                          <a:noFill/>
                        </a:lnT>
                      </a:tcPr>
                    </a:tc>
                    <a:tc>
                      <a:txBody>
                        <a:bodyPr/>
                        <a:lstStyle/>
                        <a:p>
                          <a:r>
                            <a:rPr lang="ru-RU" dirty="0" smtClean="0"/>
                            <a:t>4</a:t>
                          </a:r>
                          <a:endParaRPr lang="ru-RU" dirty="0"/>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t>1</a:t>
                          </a:r>
                          <a:endParaRPr lang="ru-RU" dirty="0"/>
                        </a:p>
                      </a:txBody>
                      <a:tcPr>
                        <a:lnL w="12700" cmpd="sng">
                          <a:noFill/>
                        </a:lnL>
                        <a:lnB w="12700" cmpd="sng">
                          <a:noFill/>
                        </a:lnB>
                      </a:tcPr>
                    </a:tc>
                    <a:tc>
                      <a:txBody>
                        <a:bodyPr/>
                        <a:lstStyle/>
                        <a:p>
                          <a:r>
                            <a:rPr lang="ru-RU" dirty="0" smtClean="0"/>
                            <a:t>0</a:t>
                          </a:r>
                          <a:endParaRPr lang="ru-RU" dirty="0"/>
                        </a:p>
                      </a:txBody>
                      <a:tcPr>
                        <a:lnR w="12700" cmpd="sng">
                          <a:noFill/>
                        </a:lnR>
                        <a:lnB w="12700" cmpd="sng">
                          <a:noFill/>
                        </a:lnB>
                      </a:tcPr>
                    </a:tc>
                    <a:tc>
                      <a:txBody>
                        <a:bodyPr/>
                        <a:lstStyle/>
                        <a:p>
                          <a:r>
                            <a:rPr lang="ru-RU" dirty="0" smtClean="0"/>
                            <a:t>2</a:t>
                          </a:r>
                          <a:endParaRPr lang="ru-RU" dirty="0"/>
                        </a:p>
                      </a:txBody>
                      <a:tcPr>
                        <a:lnL w="12700" cmpd="sng">
                          <a:noFill/>
                        </a:lnL>
                        <a:lnR w="12700" cmpd="sng">
                          <a:noFill/>
                        </a:lnR>
                        <a:lnB w="12700" cmpd="sng">
                          <a:noFill/>
                        </a:lnB>
                      </a:tcPr>
                    </a:tc>
                    <a:tc>
                      <a:txBody>
                        <a:bodyPr/>
                        <a:lstStyle/>
                        <a:p>
                          <a:r>
                            <a:rPr lang="ru-RU" dirty="0" smtClean="0"/>
                            <a:t>2</a:t>
                          </a:r>
                          <a:endParaRPr lang="ru-RU" dirty="0"/>
                        </a:p>
                      </a:txBody>
                      <a:tcPr>
                        <a:lnL w="12700" cmpd="sng">
                          <a:noFill/>
                        </a:lnL>
                        <a:lnR w="12700" cmpd="sng">
                          <a:noFill/>
                        </a:lnR>
                        <a:lnB w="12700" cmpd="sng">
                          <a:noFill/>
                        </a:lnB>
                      </a:tcPr>
                    </a:tc>
                    <a:tc>
                      <a:txBody>
                        <a:bodyPr/>
                        <a:lstStyle/>
                        <a:p>
                          <a:r>
                            <a:rPr lang="ru-RU" dirty="0" smtClean="0"/>
                            <a:t>2</a:t>
                          </a:r>
                          <a:endParaRPr lang="ru-RU" dirty="0"/>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t>2</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3</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4</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bl>
              </a:graphicData>
            </a:graphic>
          </p:graphicFrame>
        </mc:Fallback>
      </mc:AlternateContent>
      <mc:AlternateContent xmlns:mc="http://schemas.openxmlformats.org/markup-compatibility/2006">
        <mc:Choice xmlns:a14="http://schemas.microsoft.com/office/drawing/2010/main" Requires="a14">
          <p:graphicFrame>
            <p:nvGraphicFramePr>
              <p:cNvPr id="12" name="Таблица 11"/>
              <p:cNvGraphicFramePr>
                <a:graphicFrameLocks noGrp="1"/>
              </p:cNvGraphicFramePr>
              <p:nvPr>
                <p:extLst>
                  <p:ext uri="{D42A27DB-BD31-4B8C-83A1-F6EECF244321}">
                    <p14:modId xmlns:p14="http://schemas.microsoft.com/office/powerpoint/2010/main" val="3526268912"/>
                  </p:ext>
                </p:extLst>
              </p:nvPr>
            </p:nvGraphicFramePr>
            <p:xfrm>
              <a:off x="6062859" y="1700808"/>
              <a:ext cx="2613597" cy="1854200"/>
            </p:xfrm>
            <a:graphic>
              <a:graphicData uri="http://schemas.openxmlformats.org/drawingml/2006/table">
                <a:tbl>
                  <a:tblPr firstRow="1" bandRow="1">
                    <a:tableStyleId>{5940675A-B579-460E-94D1-54222C63F5DA}</a:tableStyleId>
                  </a:tblPr>
                  <a:tblGrid>
                    <a:gridCol w="741934"/>
                    <a:gridCol w="351155"/>
                    <a:gridCol w="351155"/>
                    <a:gridCol w="467043"/>
                    <a:gridCol w="351155"/>
                    <a:gridCol w="351155"/>
                  </a:tblGrid>
                  <a:tr h="370840">
                    <a:tc rowSpan="5">
                      <a:txBody>
                        <a:bodyPr/>
                        <a:lstStyle/>
                        <a:p>
                          <a14:m>
                            <m:oMath xmlns:m="http://schemas.openxmlformats.org/officeDocument/2006/math">
                              <m:sSup>
                                <m:sSupPr>
                                  <m:ctrlPr>
                                    <a:rPr lang="ru-RU" i="1" smtClean="0">
                                      <a:latin typeface="Cambria Math"/>
                                    </a:rPr>
                                  </m:ctrlPr>
                                </m:sSupPr>
                                <m:e>
                                  <m:r>
                                    <a:rPr lang="en-US" b="0" i="1" smtClean="0">
                                      <a:latin typeface="Cambria Math"/>
                                    </a:rPr>
                                    <m:t>𝑄</m:t>
                                  </m:r>
                                </m:e>
                                <m:sup>
                                  <m:r>
                                    <a:rPr lang="ru-RU" b="0" i="1" smtClean="0">
                                      <a:latin typeface="Cambria Math"/>
                                    </a:rPr>
                                    <m:t>СП</m:t>
                                  </m:r>
                                </m:sup>
                              </m:sSup>
                            </m:oMath>
                          </a14:m>
                          <a:r>
                            <a:rPr lang="ru-RU" dirty="0" smtClean="0"/>
                            <a:t>=</a:t>
                          </a:r>
                          <a:endParaRPr lang="ru-RU" dirty="0"/>
                        </a:p>
                      </a:txBody>
                      <a:tcPr anchor="ctr" anchorCtr="1">
                        <a:lnL w="12700" cmpd="sng">
                          <a:noFill/>
                        </a:lnL>
                        <a:lnR w="12700" cmpd="sng">
                          <a:noFill/>
                        </a:lnR>
                        <a:lnT w="12700" cmpd="sng">
                          <a:noFill/>
                        </a:lnT>
                        <a:lnB w="12700" cmpd="sng">
                          <a:noFill/>
                        </a:lnB>
                      </a:tcPr>
                    </a:tc>
                    <a:tc>
                      <a:txBody>
                        <a:bodyPr/>
                        <a:lstStyle/>
                        <a:p>
                          <a:endParaRPr lang="ru-RU" dirty="0"/>
                        </a:p>
                      </a:txBody>
                      <a:tcPr>
                        <a:lnL w="12700" cmpd="sng">
                          <a:noFill/>
                        </a:lnL>
                        <a:lnT w="12700" cmpd="sng">
                          <a:noFill/>
                        </a:lnT>
                      </a:tcPr>
                    </a:tc>
                    <a:tc>
                      <a:txBody>
                        <a:bodyPr/>
                        <a:lstStyle/>
                        <a:p>
                          <a:r>
                            <a:rPr lang="ru-RU" dirty="0" smtClean="0"/>
                            <a:t>1</a:t>
                          </a:r>
                          <a:endParaRPr lang="ru-RU" dirty="0"/>
                        </a:p>
                      </a:txBody>
                      <a:tcPr>
                        <a:lnR w="12700" cmpd="sng">
                          <a:noFill/>
                        </a:lnR>
                        <a:lnT w="12700" cmpd="sng">
                          <a:noFill/>
                        </a:lnT>
                      </a:tcPr>
                    </a:tc>
                    <a:tc>
                      <a:txBody>
                        <a:bodyPr/>
                        <a:lstStyle/>
                        <a:p>
                          <a:r>
                            <a:rPr lang="ru-RU" dirty="0" smtClean="0"/>
                            <a:t>2</a:t>
                          </a:r>
                          <a:endParaRPr lang="ru-RU" dirty="0"/>
                        </a:p>
                      </a:txBody>
                      <a:tcPr>
                        <a:lnL w="12700" cmpd="sng">
                          <a:noFill/>
                        </a:lnL>
                        <a:lnR w="12700" cmpd="sng">
                          <a:noFill/>
                        </a:lnR>
                        <a:lnT w="12700" cmpd="sng">
                          <a:noFill/>
                        </a:lnT>
                      </a:tcPr>
                    </a:tc>
                    <a:tc>
                      <a:txBody>
                        <a:bodyPr/>
                        <a:lstStyle/>
                        <a:p>
                          <a:r>
                            <a:rPr lang="ru-RU" dirty="0" smtClean="0"/>
                            <a:t>3</a:t>
                          </a:r>
                          <a:endParaRPr lang="ru-RU" dirty="0"/>
                        </a:p>
                      </a:txBody>
                      <a:tcPr>
                        <a:lnL w="12700" cmpd="sng">
                          <a:noFill/>
                        </a:lnL>
                        <a:lnR w="12700" cmpd="sng">
                          <a:noFill/>
                        </a:lnR>
                        <a:lnT w="12700" cmpd="sng">
                          <a:noFill/>
                        </a:lnT>
                      </a:tcPr>
                    </a:tc>
                    <a:tc>
                      <a:txBody>
                        <a:bodyPr/>
                        <a:lstStyle/>
                        <a:p>
                          <a:r>
                            <a:rPr lang="ru-RU" dirty="0" smtClean="0"/>
                            <a:t>4</a:t>
                          </a:r>
                          <a:endParaRPr lang="ru-RU" dirty="0"/>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t>1</a:t>
                          </a:r>
                          <a:endParaRPr lang="ru-RU" dirty="0"/>
                        </a:p>
                      </a:txBody>
                      <a:tcPr>
                        <a:lnL w="12700" cmpd="sng">
                          <a:noFill/>
                        </a:lnL>
                        <a:lnB w="12700" cmpd="sng">
                          <a:noFill/>
                        </a:lnB>
                      </a:tcPr>
                    </a:tc>
                    <a:tc>
                      <a:txBody>
                        <a:bodyPr/>
                        <a:lstStyle/>
                        <a:p>
                          <a:r>
                            <a:rPr lang="ru-RU" dirty="0" smtClean="0"/>
                            <a:t>0</a:t>
                          </a:r>
                          <a:endParaRPr lang="ru-RU" dirty="0"/>
                        </a:p>
                      </a:txBody>
                      <a:tcPr>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c>
                      <a:txBody>
                        <a:bodyPr/>
                        <a:lstStyle/>
                        <a:p>
                          <a:r>
                            <a:rPr lang="ru-RU" dirty="0" smtClean="0"/>
                            <a:t>0</a:t>
                          </a:r>
                          <a:endParaRPr lang="ru-RU" dirty="0"/>
                        </a:p>
                      </a:txBody>
                      <a:tcPr>
                        <a:lnL w="12700" cmpd="sng">
                          <a:noFill/>
                        </a:lnL>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t>2</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3</a:t>
                          </a:r>
                          <a:endParaRPr lang="ru-RU" dirty="0"/>
                        </a:p>
                      </a:txBody>
                      <a:tcPr>
                        <a:lnL w="12700" cmpd="sng">
                          <a:noFill/>
                        </a:lnL>
                        <a:lnT w="12700" cmpd="sng">
                          <a:noFill/>
                        </a:lnT>
                        <a:lnB w="12700" cmpd="sng">
                          <a:noFill/>
                        </a:lnB>
                      </a:tcPr>
                    </a:tc>
                    <a:tc>
                      <a:txBody>
                        <a:bodyPr/>
                        <a:lstStyle/>
                        <a:p>
                          <a:r>
                            <a:rPr lang="ru-RU" dirty="0" smtClean="0"/>
                            <a:t>2</a:t>
                          </a:r>
                          <a:endParaRPr lang="ru-RU" dirty="0"/>
                        </a:p>
                      </a:txBody>
                      <a:tcPr>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4</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bl>
              </a:graphicData>
            </a:graphic>
          </p:graphicFrame>
        </mc:Choice>
        <mc:Fallback>
          <p:graphicFrame>
            <p:nvGraphicFramePr>
              <p:cNvPr id="12" name="Таблица 11"/>
              <p:cNvGraphicFramePr>
                <a:graphicFrameLocks noGrp="1"/>
              </p:cNvGraphicFramePr>
              <p:nvPr>
                <p:extLst>
                  <p:ext uri="{D42A27DB-BD31-4B8C-83A1-F6EECF244321}">
                    <p14:modId xmlns:p14="http://schemas.microsoft.com/office/powerpoint/2010/main" val="3526268912"/>
                  </p:ext>
                </p:extLst>
              </p:nvPr>
            </p:nvGraphicFramePr>
            <p:xfrm>
              <a:off x="6062859" y="1700808"/>
              <a:ext cx="2613597" cy="1854200"/>
            </p:xfrm>
            <a:graphic>
              <a:graphicData uri="http://schemas.openxmlformats.org/drawingml/2006/table">
                <a:tbl>
                  <a:tblPr firstRow="1" bandRow="1">
                    <a:tableStyleId>{5940675A-B579-460E-94D1-54222C63F5DA}</a:tableStyleId>
                  </a:tblPr>
                  <a:tblGrid>
                    <a:gridCol w="741934"/>
                    <a:gridCol w="351155"/>
                    <a:gridCol w="351155"/>
                    <a:gridCol w="467043"/>
                    <a:gridCol w="351155"/>
                    <a:gridCol w="351155"/>
                  </a:tblGrid>
                  <a:tr h="370840">
                    <a:tc rowSpan="5">
                      <a:txBody>
                        <a:bodyPr/>
                        <a:lstStyle/>
                        <a:p>
                          <a:endParaRPr lang="ru-RU"/>
                        </a:p>
                      </a:txBody>
                      <a:tcPr anchor="ctr" anchorCtr="1">
                        <a:lnL w="12700" cmpd="sng">
                          <a:noFill/>
                        </a:lnL>
                        <a:lnR w="12700" cmpd="sng">
                          <a:noFill/>
                        </a:lnR>
                        <a:lnT w="12700" cmpd="sng">
                          <a:noFill/>
                        </a:lnT>
                        <a:lnB w="12700" cmpd="sng">
                          <a:noFill/>
                        </a:lnB>
                        <a:blipFill rotWithShape="1">
                          <a:blip r:embed="rId4"/>
                          <a:stretch>
                            <a:fillRect l="-826" t="-1645" r="-254545" b="-4934"/>
                          </a:stretch>
                        </a:blipFill>
                      </a:tcPr>
                    </a:tc>
                    <a:tc>
                      <a:txBody>
                        <a:bodyPr/>
                        <a:lstStyle/>
                        <a:p>
                          <a:endParaRPr lang="ru-RU" dirty="0"/>
                        </a:p>
                      </a:txBody>
                      <a:tcPr>
                        <a:lnL w="12700" cmpd="sng">
                          <a:noFill/>
                        </a:lnL>
                        <a:lnT w="12700" cmpd="sng">
                          <a:noFill/>
                        </a:lnT>
                      </a:tcPr>
                    </a:tc>
                    <a:tc>
                      <a:txBody>
                        <a:bodyPr/>
                        <a:lstStyle/>
                        <a:p>
                          <a:r>
                            <a:rPr lang="ru-RU" dirty="0" smtClean="0"/>
                            <a:t>1</a:t>
                          </a:r>
                          <a:endParaRPr lang="ru-RU" dirty="0"/>
                        </a:p>
                      </a:txBody>
                      <a:tcPr>
                        <a:lnR w="12700" cmpd="sng">
                          <a:noFill/>
                        </a:lnR>
                        <a:lnT w="12700" cmpd="sng">
                          <a:noFill/>
                        </a:lnT>
                      </a:tcPr>
                    </a:tc>
                    <a:tc>
                      <a:txBody>
                        <a:bodyPr/>
                        <a:lstStyle/>
                        <a:p>
                          <a:r>
                            <a:rPr lang="ru-RU" dirty="0" smtClean="0"/>
                            <a:t>2</a:t>
                          </a:r>
                          <a:endParaRPr lang="ru-RU" dirty="0"/>
                        </a:p>
                      </a:txBody>
                      <a:tcPr>
                        <a:lnL w="12700" cmpd="sng">
                          <a:noFill/>
                        </a:lnL>
                        <a:lnR w="12700" cmpd="sng">
                          <a:noFill/>
                        </a:lnR>
                        <a:lnT w="12700" cmpd="sng">
                          <a:noFill/>
                        </a:lnT>
                      </a:tcPr>
                    </a:tc>
                    <a:tc>
                      <a:txBody>
                        <a:bodyPr/>
                        <a:lstStyle/>
                        <a:p>
                          <a:r>
                            <a:rPr lang="ru-RU" dirty="0" smtClean="0"/>
                            <a:t>3</a:t>
                          </a:r>
                          <a:endParaRPr lang="ru-RU" dirty="0"/>
                        </a:p>
                      </a:txBody>
                      <a:tcPr>
                        <a:lnL w="12700" cmpd="sng">
                          <a:noFill/>
                        </a:lnL>
                        <a:lnR w="12700" cmpd="sng">
                          <a:noFill/>
                        </a:lnR>
                        <a:lnT w="12700" cmpd="sng">
                          <a:noFill/>
                        </a:lnT>
                      </a:tcPr>
                    </a:tc>
                    <a:tc>
                      <a:txBody>
                        <a:bodyPr/>
                        <a:lstStyle/>
                        <a:p>
                          <a:r>
                            <a:rPr lang="ru-RU" dirty="0" smtClean="0"/>
                            <a:t>4</a:t>
                          </a:r>
                          <a:endParaRPr lang="ru-RU" dirty="0"/>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t>1</a:t>
                          </a:r>
                          <a:endParaRPr lang="ru-RU" dirty="0"/>
                        </a:p>
                      </a:txBody>
                      <a:tcPr>
                        <a:lnL w="12700" cmpd="sng">
                          <a:noFill/>
                        </a:lnL>
                        <a:lnB w="12700" cmpd="sng">
                          <a:noFill/>
                        </a:lnB>
                      </a:tcPr>
                    </a:tc>
                    <a:tc>
                      <a:txBody>
                        <a:bodyPr/>
                        <a:lstStyle/>
                        <a:p>
                          <a:r>
                            <a:rPr lang="ru-RU" dirty="0" smtClean="0"/>
                            <a:t>0</a:t>
                          </a:r>
                          <a:endParaRPr lang="ru-RU" dirty="0"/>
                        </a:p>
                      </a:txBody>
                      <a:tcPr>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c>
                      <a:txBody>
                        <a:bodyPr/>
                        <a:lstStyle/>
                        <a:p>
                          <a:r>
                            <a:rPr lang="ru-RU" dirty="0" smtClean="0"/>
                            <a:t>0</a:t>
                          </a:r>
                          <a:endParaRPr lang="ru-RU" dirty="0"/>
                        </a:p>
                      </a:txBody>
                      <a:tcPr>
                        <a:lnL w="12700" cmpd="sng">
                          <a:noFill/>
                        </a:lnL>
                        <a:lnR w="12700" cmpd="sng">
                          <a:noFill/>
                        </a:lnR>
                        <a:lnB w="12700" cmpd="sng">
                          <a:noFill/>
                        </a:lnB>
                      </a:tcPr>
                    </a:tc>
                    <a:tc>
                      <a:txBody>
                        <a:bodyPr/>
                        <a:lstStyle/>
                        <a:p>
                          <a:r>
                            <a:rPr lang="ru-RU" dirty="0" smtClean="0"/>
                            <a:t>1</a:t>
                          </a:r>
                          <a:endParaRPr lang="ru-RU" dirty="0"/>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t>2</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3</a:t>
                          </a:r>
                          <a:endParaRPr lang="ru-RU" dirty="0"/>
                        </a:p>
                      </a:txBody>
                      <a:tcPr>
                        <a:lnL w="12700" cmpd="sng">
                          <a:noFill/>
                        </a:lnL>
                        <a:lnT w="12700" cmpd="sng">
                          <a:noFill/>
                        </a:lnT>
                        <a:lnB w="12700" cmpd="sng">
                          <a:noFill/>
                        </a:lnB>
                      </a:tcPr>
                    </a:tc>
                    <a:tc>
                      <a:txBody>
                        <a:bodyPr/>
                        <a:lstStyle/>
                        <a:p>
                          <a:r>
                            <a:rPr lang="ru-RU" dirty="0" smtClean="0"/>
                            <a:t>2</a:t>
                          </a:r>
                          <a:endParaRPr lang="ru-RU" dirty="0"/>
                        </a:p>
                      </a:txBody>
                      <a:tcPr>
                        <a:lnR w="12700" cmpd="sng">
                          <a:noFill/>
                        </a:lnR>
                        <a:lnT w="12700" cmpd="sng">
                          <a:noFill/>
                        </a:lnT>
                        <a:lnB w="12700" cmpd="sng">
                          <a:noFill/>
                        </a:lnB>
                      </a:tcPr>
                    </a:tc>
                    <a:tc>
                      <a:txBody>
                        <a:bodyPr/>
                        <a:lstStyle/>
                        <a:p>
                          <a:r>
                            <a:rPr lang="ru-RU" dirty="0" smtClean="0"/>
                            <a:t>2</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t>4</a:t>
                          </a:r>
                          <a:endParaRPr lang="ru-RU" dirty="0"/>
                        </a:p>
                      </a:txBody>
                      <a:tcPr>
                        <a:lnL w="12700" cmpd="sng">
                          <a:noFill/>
                        </a:lnL>
                        <a:lnT w="12700" cmpd="sng">
                          <a:noFill/>
                        </a:lnT>
                        <a:lnB w="12700" cmpd="sng">
                          <a:noFill/>
                        </a:lnB>
                      </a:tcPr>
                    </a:tc>
                    <a:tc>
                      <a:txBody>
                        <a:bodyPr/>
                        <a:lstStyle/>
                        <a:p>
                          <a:r>
                            <a:rPr lang="ru-RU" dirty="0" smtClean="0"/>
                            <a:t>0</a:t>
                          </a:r>
                          <a:endParaRPr lang="ru-RU" dirty="0"/>
                        </a:p>
                      </a:txBody>
                      <a:tcPr>
                        <a:lnR w="12700" cmpd="sng">
                          <a:noFill/>
                        </a:lnR>
                        <a:lnT w="12700" cmpd="sng">
                          <a:noFill/>
                        </a:lnT>
                        <a:lnB w="12700" cmpd="sng">
                          <a:noFill/>
                        </a:lnB>
                      </a:tcPr>
                    </a:tc>
                    <a:tc>
                      <a:txBody>
                        <a:bodyPr/>
                        <a:lstStyle/>
                        <a:p>
                          <a:r>
                            <a:rPr lang="ru-RU" dirty="0" smtClean="0"/>
                            <a:t>1</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c>
                      <a:txBody>
                        <a:bodyPr/>
                        <a:lstStyle/>
                        <a:p>
                          <a:r>
                            <a:rPr lang="ru-RU" dirty="0" smtClean="0"/>
                            <a:t>0</a:t>
                          </a:r>
                          <a:endParaRPr lang="ru-RU" dirty="0"/>
                        </a:p>
                      </a:txBody>
                      <a:tcPr>
                        <a:lnL w="12700" cmpd="sng">
                          <a:noFill/>
                        </a:lnL>
                        <a:lnR w="12700" cmpd="sng">
                          <a:noFill/>
                        </a:lnR>
                        <a:lnT w="12700" cmpd="sng">
                          <a:noFill/>
                        </a:lnT>
                        <a:lnB w="12700" cmpd="sng">
                          <a:noFill/>
                        </a:lnB>
                      </a:tcPr>
                    </a:tc>
                  </a:tr>
                </a:tbl>
              </a:graphicData>
            </a:graphic>
          </p:graphicFrame>
        </mc:Fallback>
      </mc:AlternateContent>
      <p:sp>
        <p:nvSpPr>
          <p:cNvPr id="3" name="Прямоугольник 2"/>
          <p:cNvSpPr/>
          <p:nvPr/>
        </p:nvSpPr>
        <p:spPr>
          <a:xfrm>
            <a:off x="107504" y="4183920"/>
            <a:ext cx="8928992" cy="1938992"/>
          </a:xfrm>
          <a:prstGeom prst="rect">
            <a:avLst/>
          </a:prstGeom>
        </p:spPr>
        <p:txBody>
          <a:bodyPr wrap="square">
            <a:spAutoFit/>
          </a:bodyPr>
          <a:lstStyle/>
          <a:p>
            <a:pPr indent="355600" algn="just"/>
            <a:r>
              <a:rPr lang="ru-RU" sz="2000" dirty="0">
                <a:latin typeface="Times New Roman" panose="02020603050405020304" pitchFamily="18" charset="0"/>
                <a:cs typeface="Times New Roman" panose="02020603050405020304" pitchFamily="18" charset="0"/>
              </a:rPr>
              <a:t>В отличие от традиционных ДО с одним классом приоритетов (ОП или АП), в которых обычно предполагается, что приоритеты назначены по правилу «у класса с меньшим номером – более высокий приоритет», с помощью МП приоритеты могут быть назначены произвольным образом, как это показано выше для МП </a:t>
            </a:r>
            <a:r>
              <a:rPr lang="en-US" sz="2000" dirty="0">
                <a:latin typeface="Times New Roman" panose="02020603050405020304" pitchFamily="18" charset="0"/>
                <a:cs typeface="Times New Roman" panose="02020603050405020304" pitchFamily="18" charset="0"/>
              </a:rPr>
              <a:t>Q</a:t>
            </a:r>
            <a:r>
              <a:rPr lang="ru-RU" sz="2000" baseline="30000" dirty="0">
                <a:latin typeface="Times New Roman" panose="02020603050405020304" pitchFamily="18" charset="0"/>
                <a:cs typeface="Times New Roman" panose="02020603050405020304" pitchFamily="18" charset="0"/>
              </a:rPr>
              <a:t>СП</a:t>
            </a:r>
            <a:r>
              <a:rPr lang="ru-RU" sz="2000" dirty="0">
                <a:latin typeface="Times New Roman" panose="02020603050405020304" pitchFamily="18" charset="0"/>
                <a:cs typeface="Times New Roman" panose="02020603050405020304" pitchFamily="18" charset="0"/>
              </a:rPr>
              <a:t> , где наивысший приоритет имеют заявки класса 3, а самый низкий – заявки класса 2.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715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7504" y="260648"/>
                <a:ext cx="8928992" cy="5669822"/>
              </a:xfrm>
              <a:prstGeom prst="rect">
                <a:avLst/>
              </a:prstGeom>
            </p:spPr>
            <p:txBody>
              <a:bodyPr wrap="square">
                <a:spAutoFit/>
              </a:bodyPr>
              <a:lstStyle/>
              <a:p>
                <a:pPr indent="355600" algn="just"/>
                <a:r>
                  <a:rPr lang="ru-RU" sz="2000" dirty="0" smtClean="0">
                    <a:latin typeface="Times New Roman" panose="02020603050405020304" pitchFamily="18" charset="0"/>
                    <a:cs typeface="Times New Roman" panose="02020603050405020304" pitchFamily="18" charset="0"/>
                  </a:rPr>
                  <a:t>Матрица </a:t>
                </a:r>
                <a:r>
                  <a:rPr lang="ru-RU" sz="2000" dirty="0">
                    <a:latin typeface="Times New Roman" panose="02020603050405020304" pitchFamily="18" charset="0"/>
                    <a:cs typeface="Times New Roman" panose="02020603050405020304" pitchFamily="18" charset="0"/>
                  </a:rPr>
                  <a:t>приоритетов называется канонической, если </a:t>
                </a: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i="1" dirty="0">
                            <a:latin typeface="Cambria Math"/>
                            <a:cs typeface="Times New Roman" panose="02020603050405020304" pitchFamily="18" charset="0"/>
                          </a:rPr>
                          <m:t>𝑖𝑗</m:t>
                        </m:r>
                      </m:sub>
                    </m:sSub>
                    <m:r>
                      <a:rPr lang="en-US" sz="2000" b="0" i="1" dirty="0" smtClean="0">
                        <a:latin typeface="Cambria Math"/>
                        <a:cs typeface="Times New Roman" panose="02020603050405020304" pitchFamily="18" charset="0"/>
                      </a:rPr>
                      <m:t>=0 </m:t>
                    </m:r>
                    <m:r>
                      <a:rPr lang="ru-RU" sz="2000" b="0" i="1" dirty="0" smtClean="0">
                        <a:latin typeface="Cambria Math"/>
                        <a:cs typeface="Times New Roman" panose="02020603050405020304" pitchFamily="18" charset="0"/>
                      </a:rPr>
                      <m:t>для всех </m:t>
                    </m:r>
                    <m:r>
                      <a:rPr lang="en-US" sz="2000" b="0" i="1" dirty="0" smtClean="0">
                        <a:latin typeface="Cambria Math"/>
                        <a:cs typeface="Times New Roman" panose="02020603050405020304" pitchFamily="18" charset="0"/>
                      </a:rPr>
                      <m:t>𝑖</m:t>
                    </m:r>
                    <m:r>
                      <a:rPr lang="ru-RU" sz="2000" b="0" i="1" dirty="0" smtClean="0">
                        <a:latin typeface="Cambria Math"/>
                        <a:ea typeface="Cambria Math"/>
                        <a:cs typeface="Times New Roman" panose="02020603050405020304" pitchFamily="18" charset="0"/>
                      </a:rPr>
                      <m:t>≥</m:t>
                    </m:r>
                    <m:r>
                      <a:rPr lang="en-US" sz="2000" b="0" i="1" dirty="0" smtClean="0">
                        <a:latin typeface="Cambria Math"/>
                        <a:ea typeface="Cambria Math"/>
                        <a:cs typeface="Times New Roman" panose="02020603050405020304" pitchFamily="18" charset="0"/>
                      </a:rPr>
                      <m:t>𝑗</m:t>
                    </m:r>
                    <m:r>
                      <a:rPr lang="en-US" sz="2000" b="0" i="1" dirty="0" smtClean="0">
                        <a:latin typeface="Cambria Math"/>
                        <a:ea typeface="Cambria Math"/>
                        <a:cs typeface="Times New Roman" panose="02020603050405020304" pitchFamily="18" charset="0"/>
                      </a:rPr>
                      <m:t>(</m:t>
                    </m:r>
                    <m:r>
                      <a:rPr lang="en-US" sz="2000" b="0" i="1" dirty="0" smtClean="0">
                        <a:latin typeface="Cambria Math"/>
                        <a:ea typeface="Cambria Math"/>
                        <a:cs typeface="Times New Roman" panose="02020603050405020304" pitchFamily="18" charset="0"/>
                      </a:rPr>
                      <m:t>𝑖</m:t>
                    </m:r>
                    <m:r>
                      <a:rPr lang="en-US" sz="2000" b="0" i="1" dirty="0" smtClean="0">
                        <a:latin typeface="Cambria Math"/>
                        <a:ea typeface="Cambria Math"/>
                        <a:cs typeface="Times New Roman" panose="02020603050405020304" pitchFamily="18" charset="0"/>
                      </a:rPr>
                      <m:t>,</m:t>
                    </m:r>
                    <m:r>
                      <a:rPr lang="en-US" sz="2000" b="0" i="1" dirty="0" smtClean="0">
                        <a:latin typeface="Cambria Math"/>
                        <a:ea typeface="Cambria Math"/>
                        <a:cs typeface="Times New Roman" panose="02020603050405020304" pitchFamily="18" charset="0"/>
                      </a:rPr>
                      <m:t>𝑗</m:t>
                    </m:r>
                    <m:r>
                      <a:rPr lang="en-US" sz="2000" b="0" i="1" dirty="0" smtClean="0">
                        <a:latin typeface="Cambria Math"/>
                        <a:ea typeface="Cambria Math"/>
                        <a:cs typeface="Times New Roman" panose="02020603050405020304" pitchFamily="18" charset="0"/>
                      </a:rPr>
                      <m:t>=1,…,</m:t>
                    </m:r>
                    <m:r>
                      <a:rPr lang="en-US" sz="2000" b="0" i="1" dirty="0" smtClean="0">
                        <a:latin typeface="Cambria Math"/>
                        <a:ea typeface="Cambria Math"/>
                        <a:cs typeface="Times New Roman" panose="02020603050405020304" pitchFamily="18" charset="0"/>
                      </a:rPr>
                      <m:t>𝐻</m:t>
                    </m:r>
                    <m:r>
                      <a:rPr lang="en-US" sz="2000" b="0" i="1" dirty="0" smtClean="0">
                        <a:latin typeface="Cambria Math"/>
                        <a:ea typeface="Cambria Math"/>
                        <a:cs typeface="Times New Roman" panose="02020603050405020304" pitchFamily="18" charset="0"/>
                      </a:rPr>
                      <m:t>)</m:t>
                    </m:r>
                  </m:oMath>
                </a14:m>
                <a:r>
                  <a:rPr lang="ru-RU" sz="2000" dirty="0">
                    <a:latin typeface="Times New Roman" panose="02020603050405020304" pitchFamily="18" charset="0"/>
                    <a:cs typeface="Times New Roman" panose="02020603050405020304" pitchFamily="18" charset="0"/>
                  </a:rPr>
                  <a:t>. Канонические МП описывают дисциплины, в которых заявки классов с меньшим номером имеют приоритет не ниже, чем заявки классов с </a:t>
                </a:r>
                <a:r>
                  <a:rPr lang="ru-RU" sz="2000" dirty="0" err="1">
                    <a:latin typeface="Times New Roman" panose="02020603050405020304" pitchFamily="18" charset="0"/>
                    <a:cs typeface="Times New Roman" panose="02020603050405020304" pitchFamily="18" charset="0"/>
                  </a:rPr>
                  <a:t>бóльшим</a:t>
                </a:r>
                <a:r>
                  <a:rPr lang="ru-RU" sz="2000" dirty="0">
                    <a:latin typeface="Times New Roman" panose="02020603050405020304" pitchFamily="18" charset="0"/>
                    <a:cs typeface="Times New Roman" panose="02020603050405020304" pitchFamily="18" charset="0"/>
                  </a:rPr>
                  <a:t> номером. </a:t>
                </a:r>
                <a:endParaRPr lang="en-US" sz="2000" dirty="0" smtClean="0">
                  <a:latin typeface="Times New Roman" panose="02020603050405020304" pitchFamily="18" charset="0"/>
                  <a:cs typeface="Times New Roman" panose="02020603050405020304" pitchFamily="18" charset="0"/>
                </a:endParaRP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Число </a:t>
                </a:r>
                <a:r>
                  <a:rPr lang="ru-RU" sz="2000" dirty="0">
                    <a:latin typeface="Times New Roman" panose="02020603050405020304" pitchFamily="18" charset="0"/>
                    <a:cs typeface="Times New Roman" panose="02020603050405020304" pitchFamily="18" charset="0"/>
                  </a:rPr>
                  <a:t>вариантов заполнения канонической МП </a:t>
                </a:r>
                <a14:m>
                  <m:oMath xmlns:m="http://schemas.openxmlformats.org/officeDocument/2006/math">
                    <m:sSup>
                      <m:sSupPr>
                        <m:ctrlPr>
                          <a:rPr lang="ru-RU" sz="2000" i="1" smtClean="0">
                            <a:latin typeface="Cambria Math"/>
                            <a:ea typeface="Cambria Math"/>
                            <a:cs typeface="Times New Roman" panose="02020603050405020304" pitchFamily="18" charset="0"/>
                          </a:rPr>
                        </m:ctrlPr>
                      </m:sSupPr>
                      <m:e>
                        <m:r>
                          <a:rPr lang="ru-RU" sz="2000" i="1">
                            <a:latin typeface="Cambria Math"/>
                            <a:ea typeface="Cambria Math"/>
                            <a:cs typeface="Times New Roman" panose="02020603050405020304" pitchFamily="18" charset="0"/>
                          </a:rPr>
                          <m:t>𝜉</m:t>
                        </m:r>
                      </m:e>
                      <m:sup>
                        <m:r>
                          <a:rPr lang="en-US" sz="2000" b="0" i="1" smtClean="0">
                            <a:latin typeface="Cambria Math"/>
                            <a:ea typeface="Cambria Math"/>
                            <a:cs typeface="Times New Roman" panose="02020603050405020304" pitchFamily="18" charset="0"/>
                          </a:rPr>
                          <m:t>𝐻</m:t>
                        </m:r>
                        <m:r>
                          <a:rPr lang="en-US" sz="2000" b="0" i="1" smtClean="0">
                            <a:latin typeface="Cambria Math"/>
                            <a:ea typeface="Cambria Math"/>
                            <a:cs typeface="Times New Roman" panose="02020603050405020304" pitchFamily="18" charset="0"/>
                          </a:rPr>
                          <m:t>(</m:t>
                        </m:r>
                        <m:r>
                          <a:rPr lang="en-US" sz="2000" b="0" i="1" smtClean="0">
                            <a:latin typeface="Cambria Math"/>
                            <a:ea typeface="Cambria Math"/>
                            <a:cs typeface="Times New Roman" panose="02020603050405020304" pitchFamily="18" charset="0"/>
                          </a:rPr>
                          <m:t>𝐻</m:t>
                        </m:r>
                        <m:r>
                          <a:rPr lang="en-US" sz="2000" b="0" i="1" smtClean="0">
                            <a:latin typeface="Cambria Math"/>
                            <a:ea typeface="Cambria Math"/>
                            <a:cs typeface="Times New Roman" panose="02020603050405020304" pitchFamily="18" charset="0"/>
                          </a:rPr>
                          <m:t>−1)/2</m:t>
                        </m:r>
                      </m:sup>
                    </m:sSup>
                  </m:oMath>
                </a14:m>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где H – число классов заявок, определяющее размерность матрицы. </a:t>
                </a:r>
                <a:endParaRPr lang="en-US" sz="2000" dirty="0" smtClean="0">
                  <a:latin typeface="Times New Roman" panose="02020603050405020304" pitchFamily="18" charset="0"/>
                  <a:cs typeface="Times New Roman" panose="02020603050405020304" pitchFamily="18" charset="0"/>
                </a:endParaRP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Однако </a:t>
                </a:r>
                <a:r>
                  <a:rPr lang="ru-RU" sz="2000" dirty="0">
                    <a:latin typeface="Times New Roman" panose="02020603050405020304" pitchFamily="18" charset="0"/>
                    <a:cs typeface="Times New Roman" panose="02020603050405020304" pitchFamily="18" charset="0"/>
                  </a:rPr>
                  <a:t>из этого числа должны быть исключены так называемые некорректные матрицы приоритетов. Корректность МП предполагает однозначность и определенность алгоритма, реализующего соответствующую МП. </a:t>
                </a:r>
                <a:endParaRPr lang="en-US" sz="2000" dirty="0" smtClean="0">
                  <a:latin typeface="Times New Roman" panose="02020603050405020304" pitchFamily="18" charset="0"/>
                  <a:cs typeface="Times New Roman" panose="02020603050405020304" pitchFamily="18" charset="0"/>
                </a:endParaRPr>
              </a:p>
              <a:p>
                <a:pPr indent="355600" algn="just"/>
                <a:endParaRPr lang="en-US" sz="2000" dirty="0" smtClean="0">
                  <a:latin typeface="Times New Roman" panose="02020603050405020304" pitchFamily="18" charset="0"/>
                  <a:cs typeface="Times New Roman" panose="02020603050405020304" pitchFamily="18" charset="0"/>
                </a:endParaRPr>
              </a:p>
              <a:p>
                <a:pPr indent="355600" algn="just"/>
                <a:r>
                  <a:rPr lang="ru-RU" sz="2000" dirty="0" smtClean="0">
                    <a:latin typeface="Times New Roman" panose="02020603050405020304" pitchFamily="18" charset="0"/>
                    <a:cs typeface="Times New Roman" panose="02020603050405020304" pitchFamily="18" charset="0"/>
                  </a:rPr>
                  <a:t>Не </a:t>
                </a:r>
                <a:r>
                  <a:rPr lang="ru-RU" sz="2000" dirty="0">
                    <a:latin typeface="Times New Roman" panose="02020603050405020304" pitchFamily="18" charset="0"/>
                    <a:cs typeface="Times New Roman" panose="02020603050405020304" pitchFamily="18" charset="0"/>
                  </a:rPr>
                  <a:t>всякая матрица приоритетов, удовлетворяющая перечисленным выше требованиям, является корректной. МП является некорректной, если при ее реализации может возникнуть неоднозначная ситуация, причем любое принятое решение будет противоречить заданной МП. Проиллюстрируем понятие некорректности на примере МП для трех классов заявок </a:t>
                </a:r>
                <a:r>
                  <a:rPr lang="en-US" sz="2000" dirty="0" smtClean="0">
                    <a:latin typeface="Times New Roman" panose="02020603050405020304" pitchFamily="18" charset="0"/>
                    <a:cs typeface="Times New Roman" panose="02020603050405020304" pitchFamily="18" charset="0"/>
                  </a:rPr>
                  <a:t>H=3 </a:t>
                </a:r>
                <a:r>
                  <a:rPr lang="ru-RU" sz="2000" dirty="0" smtClean="0">
                    <a:latin typeface="Times New Roman" panose="02020603050405020304" pitchFamily="18" charset="0"/>
                    <a:cs typeface="Times New Roman" panose="02020603050405020304" pitchFamily="18" charset="0"/>
                  </a:rPr>
                  <a:t>вида</a:t>
                </a:r>
                <a:endParaRPr lang="ru-RU" sz="20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07504" y="260648"/>
                <a:ext cx="8928992" cy="5669822"/>
              </a:xfrm>
              <a:prstGeom prst="rect">
                <a:avLst/>
              </a:prstGeom>
              <a:blipFill rotWithShape="1">
                <a:blip r:embed="rId2"/>
                <a:stretch>
                  <a:fillRect l="-751" t="-538" r="-751" b="-968"/>
                </a:stretch>
              </a:blipFill>
            </p:spPr>
            <p:txBody>
              <a:bodyPr/>
              <a:lstStyle/>
              <a:p>
                <a:r>
                  <a:rPr lang="ru-RU">
                    <a:noFill/>
                  </a:rPr>
                  <a:t> </a:t>
                </a:r>
              </a:p>
            </p:txBody>
          </p:sp>
        </mc:Fallback>
      </mc:AlternateContent>
    </p:spTree>
    <p:extLst>
      <p:ext uri="{BB962C8B-B14F-4D97-AF65-F5344CB8AC3E}">
        <p14:creationId xmlns:p14="http://schemas.microsoft.com/office/powerpoint/2010/main" val="1006682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Таблица 1"/>
              <p:cNvGraphicFramePr>
                <a:graphicFrameLocks noGrp="1"/>
              </p:cNvGraphicFramePr>
              <p:nvPr>
                <p:extLst>
                  <p:ext uri="{D42A27DB-BD31-4B8C-83A1-F6EECF244321}">
                    <p14:modId xmlns:p14="http://schemas.microsoft.com/office/powerpoint/2010/main" val="3993950193"/>
                  </p:ext>
                </p:extLst>
              </p:nvPr>
            </p:nvGraphicFramePr>
            <p:xfrm>
              <a:off x="251520" y="260648"/>
              <a:ext cx="2262442" cy="1483360"/>
            </p:xfrm>
            <a:graphic>
              <a:graphicData uri="http://schemas.openxmlformats.org/drawingml/2006/table">
                <a:tbl>
                  <a:tblPr firstRow="1" bandRow="1">
                    <a:tableStyleId>{5940675A-B579-460E-94D1-54222C63F5DA}</a:tableStyleId>
                  </a:tblPr>
                  <a:tblGrid>
                    <a:gridCol w="741934"/>
                    <a:gridCol w="351155"/>
                    <a:gridCol w="351155"/>
                    <a:gridCol w="467043"/>
                    <a:gridCol w="351155"/>
                  </a:tblGrid>
                  <a:tr h="370840">
                    <a:tc rowSpan="4">
                      <a:txBody>
                        <a:bodyPr/>
                        <a:lstStyle/>
                        <a:p>
                          <a14:m>
                            <m:oMath xmlns:m="http://schemas.openxmlformats.org/officeDocument/2006/math">
                              <m:sSup>
                                <m:sSupPr>
                                  <m:ctrlPr>
                                    <a:rPr lang="ru-RU" i="1" smtClean="0">
                                      <a:latin typeface="Cambria Math"/>
                                    </a:rPr>
                                  </m:ctrlPr>
                                </m:sSupPr>
                                <m:e>
                                  <m:r>
                                    <a:rPr lang="en-US" b="0" i="1" smtClean="0">
                                      <a:latin typeface="Cambria Math"/>
                                    </a:rPr>
                                    <m:t>𝑄</m:t>
                                  </m:r>
                                </m:e>
                                <m:sup/>
                              </m:sSup>
                            </m:oMath>
                          </a14:m>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txBody>
                      <a:tcPr anchor="ctr" anchorCtr="1">
                        <a:lnL w="12700" cmpd="sng">
                          <a:noFill/>
                        </a:lnL>
                        <a:lnR w="12700" cmpd="sng">
                          <a:noFill/>
                        </a:lnR>
                        <a:lnT w="12700" cmpd="sng">
                          <a:noFill/>
                        </a:lnT>
                        <a:lnB w="12700" cmpd="sng">
                          <a:noFill/>
                        </a:lnB>
                      </a:tcPr>
                    </a:tc>
                    <a:tc>
                      <a:txBody>
                        <a:bodyPr/>
                        <a:lstStyle/>
                        <a:p>
                          <a:endParaRPr lang="ru-RU" dirty="0">
                            <a:latin typeface="Times New Roman" panose="02020603050405020304" pitchFamily="18" charset="0"/>
                            <a:cs typeface="Times New Roman" panose="02020603050405020304" pitchFamily="18" charset="0"/>
                          </a:endParaRPr>
                        </a:p>
                      </a:txBody>
                      <a:tcPr>
                        <a:lnL w="12700" cmpd="sng">
                          <a:noFill/>
                        </a:lnL>
                        <a:lnT w="12700" cmpd="sng">
                          <a:noFill/>
                        </a:lnT>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R w="12700" cmpd="sng">
                          <a:noFill/>
                        </a:lnR>
                        <a:lnT w="12700" cmpd="sng">
                          <a:noFill/>
                        </a:lnT>
                      </a:tcPr>
                    </a:tc>
                    <a:tc>
                      <a:txBody>
                        <a:bodyPr/>
                        <a:lstStyle/>
                        <a:p>
                          <a:r>
                            <a:rPr lang="ru-RU"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tcPr>
                    </a:tc>
                    <a:tc>
                      <a:txBody>
                        <a:bodyPr/>
                        <a:lstStyle/>
                        <a:p>
                          <a:r>
                            <a:rPr lang="ru-RU" dirty="0" smtClean="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L w="12700" cmpd="sng">
                          <a:noFill/>
                        </a:lnL>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R w="12700" cmpd="sng">
                          <a:noFill/>
                        </a:lnR>
                        <a:lnB w="12700" cmpd="sng">
                          <a:noFill/>
                        </a:lnB>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B w="12700" cmpd="sng">
                          <a:noFill/>
                        </a:lnB>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a:txBody>
                      <a:tcPr>
                        <a:lnL w="12700" cmpd="sng">
                          <a:noFill/>
                        </a:lnL>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R w="12700" cmpd="sng">
                          <a:noFill/>
                        </a:lnR>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c>
                      <a:txBody>
                        <a:bodyPr/>
                        <a:lstStyle/>
                        <a:p>
                          <a:r>
                            <a:rPr lang="en-US"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a:txBody>
                      <a:tcPr>
                        <a:lnL w="12700" cmpd="sng">
                          <a:noFill/>
                        </a:lnL>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R w="12700" cmpd="sng">
                          <a:noFill/>
                        </a:lnR>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r>
                </a:tbl>
              </a:graphicData>
            </a:graphic>
          </p:graphicFrame>
        </mc:Choice>
        <mc:Fallback>
          <p:graphicFrame>
            <p:nvGraphicFramePr>
              <p:cNvPr id="2" name="Таблица 1"/>
              <p:cNvGraphicFramePr>
                <a:graphicFrameLocks noGrp="1"/>
              </p:cNvGraphicFramePr>
              <p:nvPr>
                <p:extLst>
                  <p:ext uri="{D42A27DB-BD31-4B8C-83A1-F6EECF244321}">
                    <p14:modId xmlns:p14="http://schemas.microsoft.com/office/powerpoint/2010/main" val="3993950193"/>
                  </p:ext>
                </p:extLst>
              </p:nvPr>
            </p:nvGraphicFramePr>
            <p:xfrm>
              <a:off x="251520" y="260648"/>
              <a:ext cx="2262442" cy="1483360"/>
            </p:xfrm>
            <a:graphic>
              <a:graphicData uri="http://schemas.openxmlformats.org/drawingml/2006/table">
                <a:tbl>
                  <a:tblPr firstRow="1" bandRow="1">
                    <a:tableStyleId>{5940675A-B579-460E-94D1-54222C63F5DA}</a:tableStyleId>
                  </a:tblPr>
                  <a:tblGrid>
                    <a:gridCol w="741934"/>
                    <a:gridCol w="351155"/>
                    <a:gridCol w="351155"/>
                    <a:gridCol w="467043"/>
                    <a:gridCol w="351155"/>
                  </a:tblGrid>
                  <a:tr h="370840">
                    <a:tc rowSpan="4">
                      <a:txBody>
                        <a:bodyPr/>
                        <a:lstStyle/>
                        <a:p>
                          <a:endParaRPr lang="ru-RU"/>
                        </a:p>
                      </a:txBody>
                      <a:tcPr anchor="ctr" anchorCtr="1">
                        <a:lnL w="12700" cmpd="sng">
                          <a:noFill/>
                        </a:lnL>
                        <a:lnR w="12700" cmpd="sng">
                          <a:noFill/>
                        </a:lnR>
                        <a:lnT w="12700" cmpd="sng">
                          <a:noFill/>
                        </a:lnT>
                        <a:lnB w="12700" cmpd="sng">
                          <a:noFill/>
                        </a:lnB>
                        <a:blipFill rotWithShape="1">
                          <a:blip r:embed="rId2"/>
                          <a:stretch>
                            <a:fillRect t="-2058" r="-204918" b="-6173"/>
                          </a:stretch>
                        </a:blipFill>
                      </a:tcPr>
                    </a:tc>
                    <a:tc>
                      <a:txBody>
                        <a:bodyPr/>
                        <a:lstStyle/>
                        <a:p>
                          <a:endParaRPr lang="ru-RU" dirty="0">
                            <a:latin typeface="Times New Roman" panose="02020603050405020304" pitchFamily="18" charset="0"/>
                            <a:cs typeface="Times New Roman" panose="02020603050405020304" pitchFamily="18" charset="0"/>
                          </a:endParaRPr>
                        </a:p>
                      </a:txBody>
                      <a:tcPr>
                        <a:lnL w="12700" cmpd="sng">
                          <a:noFill/>
                        </a:lnL>
                        <a:lnT w="12700" cmpd="sng">
                          <a:noFill/>
                        </a:lnT>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R w="12700" cmpd="sng">
                          <a:noFill/>
                        </a:lnR>
                        <a:lnT w="12700" cmpd="sng">
                          <a:noFill/>
                        </a:lnT>
                      </a:tcPr>
                    </a:tc>
                    <a:tc>
                      <a:txBody>
                        <a:bodyPr/>
                        <a:lstStyle/>
                        <a:p>
                          <a:r>
                            <a:rPr lang="ru-RU"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tcPr>
                    </a:tc>
                    <a:tc>
                      <a:txBody>
                        <a:bodyPr/>
                        <a:lstStyle/>
                        <a:p>
                          <a:r>
                            <a:rPr lang="ru-RU" dirty="0" smtClean="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tcPr>
                    </a:tc>
                  </a:tr>
                  <a:tr h="370840">
                    <a:tc vMerge="1">
                      <a:txBody>
                        <a:bodyPr/>
                        <a:lstStyle/>
                        <a:p>
                          <a:endParaRPr lang="ru-RU" dirty="0"/>
                        </a:p>
                      </a:txBody>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L w="12700" cmpd="sng">
                          <a:noFill/>
                        </a:lnL>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R w="12700" cmpd="sng">
                          <a:noFill/>
                        </a:lnR>
                        <a:lnB w="12700" cmpd="sng">
                          <a:noFill/>
                        </a:lnB>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B w="12700" cmpd="sng">
                          <a:noFill/>
                        </a:lnB>
                      </a:tcPr>
                    </a:tc>
                    <a:tc>
                      <a:txBody>
                        <a:bodyPr/>
                        <a:lstStyle/>
                        <a:p>
                          <a:r>
                            <a:rPr lang="ru-RU" dirty="0" smtClean="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B w="12700" cmpd="sng">
                          <a:noFill/>
                        </a:lnB>
                      </a:tcPr>
                    </a:tc>
                  </a:tr>
                  <a:tr h="370840">
                    <a:tc vMerge="1">
                      <a:txBody>
                        <a:bodyPr/>
                        <a:lstStyle/>
                        <a:p>
                          <a:endParaRPr lang="ru-RU" dirty="0"/>
                        </a:p>
                      </a:txBody>
                      <a:tcPr/>
                    </a:tc>
                    <a:tc>
                      <a:txBody>
                        <a:bodyPr/>
                        <a:lstStyle/>
                        <a:p>
                          <a:r>
                            <a:rPr lang="ru-RU"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a:txBody>
                      <a:tcPr>
                        <a:lnL w="12700" cmpd="sng">
                          <a:noFill/>
                        </a:lnL>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R w="12700" cmpd="sng">
                          <a:noFill/>
                        </a:lnR>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c>
                      <a:txBody>
                        <a:bodyPr/>
                        <a:lstStyle/>
                        <a:p>
                          <a:r>
                            <a:rPr lang="en-US" dirty="0" smtClean="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r>
                  <a:tr h="370840">
                    <a:tc vMerge="1">
                      <a:txBody>
                        <a:bodyPr/>
                        <a:lstStyle/>
                        <a:p>
                          <a:endParaRPr lang="ru-RU" dirty="0"/>
                        </a:p>
                      </a:txBody>
                      <a:tcPr/>
                    </a:tc>
                    <a:tc>
                      <a:txBody>
                        <a:bodyPr/>
                        <a:lstStyle/>
                        <a:p>
                          <a:r>
                            <a:rPr lang="ru-RU" dirty="0" smtClean="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a:txBody>
                      <a:tcPr>
                        <a:lnL w="12700" cmpd="sng">
                          <a:noFill/>
                        </a:lnL>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R w="12700" cmpd="sng">
                          <a:noFill/>
                        </a:lnR>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c>
                      <a:txBody>
                        <a:bodyPr/>
                        <a:lstStyle/>
                        <a:p>
                          <a:r>
                            <a:rPr lang="ru-RU" dirty="0" smtClean="0">
                              <a:latin typeface="Times New Roman" panose="02020603050405020304" pitchFamily="18" charset="0"/>
                              <a:cs typeface="Times New Roman" panose="02020603050405020304" pitchFamily="18" charset="0"/>
                            </a:rPr>
                            <a:t>0</a:t>
                          </a:r>
                          <a:endParaRPr lang="ru-RU"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tcPr>
                    </a:tc>
                  </a:tr>
                </a:tbl>
              </a:graphicData>
            </a:graphic>
          </p:graphicFrame>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107504" y="2425696"/>
                <a:ext cx="8928992" cy="4093428"/>
              </a:xfrm>
              <a:prstGeom prst="rect">
                <a:avLst/>
              </a:prstGeom>
            </p:spPr>
            <p:txBody>
              <a:bodyPr wrap="square">
                <a:spAutoFit/>
              </a:bodyPr>
              <a:lstStyle/>
              <a:p>
                <a:pPr indent="365125" algn="just"/>
                <a:r>
                  <a:rPr lang="ru-RU" sz="2000" dirty="0" smtClean="0">
                    <a:latin typeface="Times New Roman" panose="02020603050405020304" pitchFamily="18" charset="0"/>
                    <a:cs typeface="Times New Roman" panose="02020603050405020304" pitchFamily="18" charset="0"/>
                  </a:rPr>
                  <a:t>При </a:t>
                </a:r>
                <a:r>
                  <a:rPr lang="ru-RU" sz="2000" dirty="0">
                    <a:latin typeface="Times New Roman" panose="02020603050405020304" pitchFamily="18" charset="0"/>
                    <a:cs typeface="Times New Roman" panose="02020603050405020304" pitchFamily="18" charset="0"/>
                  </a:rPr>
                  <a:t>этом возникает следующая неопределенность. </a:t>
                </a:r>
                <a:r>
                  <a:rPr lang="ru-RU" sz="2000" dirty="0" smtClean="0">
                    <a:latin typeface="Times New Roman" panose="02020603050405020304" pitchFamily="18" charset="0"/>
                    <a:cs typeface="Times New Roman" panose="02020603050405020304" pitchFamily="18" charset="0"/>
                  </a:rPr>
                  <a:t>С</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одной </a:t>
                </a:r>
                <a:r>
                  <a:rPr lang="ru-RU" sz="2000" dirty="0">
                    <a:latin typeface="Times New Roman" panose="02020603050405020304" pitchFamily="18" charset="0"/>
                    <a:cs typeface="Times New Roman" panose="02020603050405020304" pitchFamily="18" charset="0"/>
                  </a:rPr>
                  <a:t>стороны, поступившая заявка класса 2 должна прервать обслуживание заявки класса 3, </a:t>
                </a:r>
                <a:r>
                  <a:rPr lang="ru-RU" sz="2000" dirty="0" smtClean="0">
                    <a:latin typeface="Times New Roman" panose="02020603050405020304" pitchFamily="18" charset="0"/>
                    <a:cs typeface="Times New Roman" panose="02020603050405020304" pitchFamily="18" charset="0"/>
                  </a:rPr>
                  <a:t>поскольку</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по </a:t>
                </a:r>
                <a:r>
                  <a:rPr lang="ru-RU" sz="2000" dirty="0">
                    <a:latin typeface="Times New Roman" panose="02020603050405020304" pitchFamily="18" charset="0"/>
                    <a:cs typeface="Times New Roman" panose="02020603050405020304" pitchFamily="18" charset="0"/>
                  </a:rPr>
                  <a:t>отношению к заявкам класса 3 имеет АП </a:t>
                </a: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b="0" i="1" dirty="0" smtClean="0">
                            <a:latin typeface="Cambria Math"/>
                            <a:cs typeface="Times New Roman" panose="02020603050405020304" pitchFamily="18" charset="0"/>
                          </a:rPr>
                          <m:t>2</m:t>
                        </m:r>
                        <m:r>
                          <a:rPr lang="en-US" sz="2000" i="1" dirty="0">
                            <a:latin typeface="Cambria Math"/>
                            <a:cs typeface="Times New Roman" panose="02020603050405020304" pitchFamily="18" charset="0"/>
                          </a:rPr>
                          <m:t>3</m:t>
                        </m:r>
                      </m:sub>
                    </m:sSub>
                    <m:r>
                      <a:rPr lang="en-US" sz="2000" i="1" dirty="0">
                        <a:latin typeface="Cambria Math"/>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2</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indent="365125" algn="just"/>
                <a:endParaRPr lang="en-US" sz="2000" dirty="0">
                  <a:latin typeface="Times New Roman" panose="02020603050405020304" pitchFamily="18" charset="0"/>
                  <a:cs typeface="Times New Roman" panose="02020603050405020304" pitchFamily="18" charset="0"/>
                </a:endParaRPr>
              </a:p>
              <a:p>
                <a:pPr indent="365125" algn="just"/>
                <a:r>
                  <a:rPr lang="ru-RU" sz="2000" dirty="0" smtClean="0">
                    <a:latin typeface="Times New Roman" panose="02020603050405020304" pitchFamily="18" charset="0"/>
                    <a:cs typeface="Times New Roman" panose="02020603050405020304" pitchFamily="18" charset="0"/>
                  </a:rPr>
                  <a:t>С </a:t>
                </a:r>
                <a:r>
                  <a:rPr lang="ru-RU" sz="2000" dirty="0">
                    <a:latin typeface="Times New Roman" panose="02020603050405020304" pitchFamily="18" charset="0"/>
                    <a:cs typeface="Times New Roman" panose="02020603050405020304" pitchFamily="18" charset="0"/>
                  </a:rPr>
                  <a:t>другой стороны, поступившая заявка класса 2 </a:t>
                </a:r>
                <a:r>
                  <a:rPr lang="ru-RU" sz="2000" dirty="0" smtClean="0">
                    <a:latin typeface="Times New Roman" panose="02020603050405020304" pitchFamily="18" charset="0"/>
                    <a:cs typeface="Times New Roman" panose="02020603050405020304" pitchFamily="18" charset="0"/>
                  </a:rPr>
                  <a:t>не</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может </a:t>
                </a:r>
                <a:r>
                  <a:rPr lang="ru-RU" sz="2000" dirty="0">
                    <a:latin typeface="Times New Roman" panose="02020603050405020304" pitchFamily="18" charset="0"/>
                    <a:cs typeface="Times New Roman" panose="02020603050405020304" pitchFamily="18" charset="0"/>
                  </a:rPr>
                  <a:t>начать обслуживаться раньше заявок класса 1, находящихся в очереди и имеющих ОП по </a:t>
                </a:r>
                <a:r>
                  <a:rPr lang="ru-RU" sz="2000" dirty="0" smtClean="0">
                    <a:latin typeface="Times New Roman" panose="02020603050405020304" pitchFamily="18" charset="0"/>
                    <a:cs typeface="Times New Roman" panose="02020603050405020304" pitchFamily="18" charset="0"/>
                  </a:rPr>
                  <a:t>отношению</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к </a:t>
                </a:r>
                <a:r>
                  <a:rPr lang="ru-RU" sz="2000" dirty="0">
                    <a:latin typeface="Times New Roman" panose="02020603050405020304" pitchFamily="18" charset="0"/>
                    <a:cs typeface="Times New Roman" panose="02020603050405020304" pitchFamily="18" charset="0"/>
                  </a:rPr>
                  <a:t>заявкам класса 2 </a:t>
                </a:r>
                <a:r>
                  <a:rPr lang="ru-RU" sz="20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i="1" dirty="0">
                            <a:latin typeface="Cambria Math"/>
                            <a:cs typeface="Times New Roman" panose="02020603050405020304" pitchFamily="18" charset="0"/>
                          </a:rPr>
                          <m:t>1</m:t>
                        </m:r>
                        <m:r>
                          <a:rPr lang="en-US" sz="2000" b="0" i="1" dirty="0" smtClean="0">
                            <a:latin typeface="Cambria Math"/>
                            <a:cs typeface="Times New Roman" panose="02020603050405020304" pitchFamily="18" charset="0"/>
                          </a:rPr>
                          <m:t>2</m:t>
                        </m:r>
                      </m:sub>
                    </m:sSub>
                    <m:r>
                      <a:rPr lang="en-US" sz="2000" i="1" dirty="0">
                        <a:latin typeface="Cambria Math"/>
                        <a:cs typeface="Times New Roman" panose="02020603050405020304" pitchFamily="18" charset="0"/>
                      </a:rPr>
                      <m:t>=1</m:t>
                    </m:r>
                  </m:oMath>
                </a14:m>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Эта неопределенность приводит к неоднозначности при </a:t>
                </a:r>
                <a:r>
                  <a:rPr lang="ru-RU" sz="2000" dirty="0" smtClean="0">
                    <a:latin typeface="Times New Roman" panose="02020603050405020304" pitchFamily="18" charset="0"/>
                    <a:cs typeface="Times New Roman" panose="02020603050405020304" pitchFamily="18" charset="0"/>
                  </a:rPr>
                  <a:t>построении</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алгоритма</a:t>
                </a:r>
                <a:r>
                  <a:rPr lang="ru-RU" sz="2000" dirty="0">
                    <a:latin typeface="Times New Roman" panose="02020603050405020304" pitchFamily="18" charset="0"/>
                    <a:cs typeface="Times New Roman" panose="02020603050405020304" pitchFamily="18" charset="0"/>
                  </a:rPr>
                  <a:t>, реализующего данную ДО. </a:t>
                </a:r>
                <a:endParaRPr lang="en-US" sz="2000" dirty="0" smtClean="0">
                  <a:latin typeface="Times New Roman" panose="02020603050405020304" pitchFamily="18" charset="0"/>
                  <a:cs typeface="Times New Roman" panose="02020603050405020304" pitchFamily="18" charset="0"/>
                </a:endParaRPr>
              </a:p>
              <a:p>
                <a:pPr indent="365125" algn="just"/>
                <a:endParaRPr lang="en-US" sz="2000" dirty="0">
                  <a:latin typeface="Times New Roman" panose="02020603050405020304" pitchFamily="18" charset="0"/>
                  <a:cs typeface="Times New Roman" panose="02020603050405020304" pitchFamily="18" charset="0"/>
                </a:endParaRPr>
              </a:p>
              <a:p>
                <a:pPr indent="365125" algn="just"/>
                <a:r>
                  <a:rPr lang="ru-RU" sz="2000" dirty="0" smtClean="0">
                    <a:latin typeface="Times New Roman" panose="02020603050405020304" pitchFamily="18" charset="0"/>
                    <a:cs typeface="Times New Roman" panose="02020603050405020304" pitchFamily="18" charset="0"/>
                  </a:rPr>
                  <a:t>Любое </a:t>
                </a:r>
                <a:r>
                  <a:rPr lang="ru-RU" sz="2000" dirty="0">
                    <a:latin typeface="Times New Roman" panose="02020603050405020304" pitchFamily="18" charset="0"/>
                    <a:cs typeface="Times New Roman" panose="02020603050405020304" pitchFamily="18" charset="0"/>
                  </a:rPr>
                  <a:t>решение из двух возможных (прервать и не прервать </a:t>
                </a:r>
                <a:r>
                  <a:rPr lang="ru-RU" sz="2000" dirty="0" smtClean="0">
                    <a:latin typeface="Times New Roman" panose="02020603050405020304" pitchFamily="18" charset="0"/>
                    <a:cs typeface="Times New Roman" panose="02020603050405020304" pitchFamily="18" charset="0"/>
                  </a:rPr>
                  <a:t>обслуживание </a:t>
                </a:r>
                <a:r>
                  <a:rPr lang="ru-RU" sz="2000" dirty="0">
                    <a:latin typeface="Times New Roman" panose="02020603050405020304" pitchFamily="18" charset="0"/>
                    <a:cs typeface="Times New Roman" panose="02020603050405020304" pitchFamily="18" charset="0"/>
                  </a:rPr>
                  <a:t>заявки класса 3) приведет к дисциплине, не соответствующей заданной МП. Такие МП </a:t>
                </a:r>
                <a:r>
                  <a:rPr lang="ru-RU" sz="2000" dirty="0" smtClean="0">
                    <a:latin typeface="Times New Roman" panose="02020603050405020304" pitchFamily="18" charset="0"/>
                    <a:cs typeface="Times New Roman" panose="02020603050405020304" pitchFamily="18" charset="0"/>
                  </a:rPr>
                  <a:t>в</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дальнейшем </a:t>
                </a:r>
                <a:r>
                  <a:rPr lang="ru-RU" sz="2000" dirty="0">
                    <a:latin typeface="Times New Roman" panose="02020603050405020304" pitchFamily="18" charset="0"/>
                    <a:cs typeface="Times New Roman" panose="02020603050405020304" pitchFamily="18" charset="0"/>
                  </a:rPr>
                  <a:t>исключим из рассмотрения, относя их к некорректным. </a:t>
                </a:r>
              </a:p>
            </p:txBody>
          </p:sp>
        </mc:Choice>
        <mc:Fallback>
          <p:sp>
            <p:nvSpPr>
              <p:cNvPr id="3" name="Прямоугольник 2"/>
              <p:cNvSpPr>
                <a:spLocks noRot="1" noChangeAspect="1" noMove="1" noResize="1" noEditPoints="1" noAdjustHandles="1" noChangeArrowheads="1" noChangeShapeType="1" noTextEdit="1"/>
              </p:cNvSpPr>
              <p:nvPr/>
            </p:nvSpPr>
            <p:spPr>
              <a:xfrm>
                <a:off x="107504" y="2425696"/>
                <a:ext cx="8928992" cy="4093428"/>
              </a:xfrm>
              <a:prstGeom prst="rect">
                <a:avLst/>
              </a:prstGeom>
              <a:blipFill rotWithShape="1">
                <a:blip r:embed="rId3"/>
                <a:stretch>
                  <a:fillRect l="-751" t="-745" r="-751" b="-178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2627784" y="188640"/>
                <a:ext cx="6264696" cy="2246769"/>
              </a:xfrm>
              <a:prstGeom prst="rect">
                <a:avLst/>
              </a:prstGeom>
            </p:spPr>
            <p:txBody>
              <a:bodyPr wrap="square">
                <a:spAutoFit/>
              </a:bodyPr>
              <a:lstStyle/>
              <a:p>
                <a:pPr indent="365125" algn="just"/>
                <a:r>
                  <a:rPr lang="ru-RU" sz="2000" dirty="0" smtClean="0">
                    <a:latin typeface="Times New Roman" panose="02020603050405020304" pitchFamily="18" charset="0"/>
                    <a:cs typeface="Times New Roman" panose="02020603050405020304" pitchFamily="18" charset="0"/>
                  </a:rPr>
                  <a:t>Рассмотрим следующую ситуацию. Пусть в момент поступления в систему заявки класса 2 в приборе</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обслуживается </a:t>
                </a:r>
                <a:r>
                  <a:rPr lang="ru-RU" sz="2000" dirty="0">
                    <a:latin typeface="Times New Roman" panose="02020603050405020304" pitchFamily="18" charset="0"/>
                    <a:cs typeface="Times New Roman" panose="02020603050405020304" pitchFamily="18" charset="0"/>
                  </a:rPr>
                  <a:t>заявка класса 3, а в очереди находится одна или несколько заявок класса 1, </a:t>
                </a:r>
                <a:r>
                  <a:rPr lang="ru-RU" sz="2000" dirty="0" smtClean="0">
                    <a:latin typeface="Times New Roman" panose="02020603050405020304" pitchFamily="18" charset="0"/>
                    <a:cs typeface="Times New Roman" panose="02020603050405020304" pitchFamily="18" charset="0"/>
                  </a:rPr>
                  <a:t>которые</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не </a:t>
                </a:r>
                <a:r>
                  <a:rPr lang="ru-RU" sz="2000" dirty="0">
                    <a:latin typeface="Times New Roman" panose="02020603050405020304" pitchFamily="18" charset="0"/>
                    <a:cs typeface="Times New Roman" panose="02020603050405020304" pitchFamily="18" charset="0"/>
                  </a:rPr>
                  <a:t>могут прервать обслуживание заявки класса 3, так как в соответствии с заданной МП они имеют </a:t>
                </a:r>
                <a:r>
                  <a:rPr lang="ru-RU" sz="2000" dirty="0" smtClean="0">
                    <a:latin typeface="Times New Roman" panose="02020603050405020304" pitchFamily="18" charset="0"/>
                    <a:cs typeface="Times New Roman" panose="02020603050405020304" pitchFamily="18" charset="0"/>
                  </a:rPr>
                  <a:t>только</a:t>
                </a:r>
                <a:r>
                  <a:rPr lang="en-US"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ОП по отношению к заявкам класса 3 (</a:t>
                </a:r>
                <a14:m>
                  <m:oMath xmlns:m="http://schemas.openxmlformats.org/officeDocument/2006/math">
                    <m:sSub>
                      <m:sSubPr>
                        <m:ctrlPr>
                          <a:rPr lang="en-US" sz="2000" i="1" dirty="0">
                            <a:latin typeface="Cambria Math"/>
                            <a:cs typeface="Times New Roman" panose="02020603050405020304" pitchFamily="18" charset="0"/>
                          </a:rPr>
                        </m:ctrlPr>
                      </m:sSubPr>
                      <m:e>
                        <m:r>
                          <a:rPr lang="en-US" sz="2000" i="1" dirty="0">
                            <a:latin typeface="Cambria Math"/>
                            <a:cs typeface="Times New Roman" panose="02020603050405020304" pitchFamily="18" charset="0"/>
                          </a:rPr>
                          <m:t>𝑞</m:t>
                        </m:r>
                      </m:e>
                      <m:sub>
                        <m:r>
                          <a:rPr lang="en-US" sz="2000" b="0" i="1" dirty="0" smtClean="0">
                            <a:latin typeface="Cambria Math"/>
                            <a:cs typeface="Times New Roman" panose="02020603050405020304" pitchFamily="18" charset="0"/>
                          </a:rPr>
                          <m:t>13</m:t>
                        </m:r>
                      </m:sub>
                    </m:sSub>
                    <m:r>
                      <a:rPr lang="en-US" sz="2000" i="1" dirty="0">
                        <a:latin typeface="Cambria Math"/>
                        <a:cs typeface="Times New Roman" panose="02020603050405020304" pitchFamily="18" charset="0"/>
                      </a:rPr>
                      <m:t>=</m:t>
                    </m:r>
                    <m:r>
                      <a:rPr lang="en-US" sz="2000" b="0" i="1" dirty="0" smtClean="0">
                        <a:latin typeface="Cambria Math"/>
                        <a:cs typeface="Times New Roman" panose="02020603050405020304" pitchFamily="18" charset="0"/>
                      </a:rPr>
                      <m:t>1).</m:t>
                    </m:r>
                  </m:oMath>
                </a14:m>
                <a:r>
                  <a:rPr lang="ru-RU" sz="2000" dirty="0" smtClean="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2627784" y="188640"/>
                <a:ext cx="6264696" cy="2246769"/>
              </a:xfrm>
              <a:prstGeom prst="rect">
                <a:avLst/>
              </a:prstGeom>
              <a:blipFill rotWithShape="1">
                <a:blip r:embed="rId4"/>
                <a:stretch>
                  <a:fillRect l="-973" t="-1355" r="-1070" b="-3794"/>
                </a:stretch>
              </a:blipFill>
            </p:spPr>
            <p:txBody>
              <a:bodyPr/>
              <a:lstStyle/>
              <a:p>
                <a:r>
                  <a:rPr lang="ru-RU">
                    <a:noFill/>
                  </a:rPr>
                  <a:t> </a:t>
                </a:r>
              </a:p>
            </p:txBody>
          </p:sp>
        </mc:Fallback>
      </mc:AlternateContent>
    </p:spTree>
    <p:extLst>
      <p:ext uri="{BB962C8B-B14F-4D97-AF65-F5344CB8AC3E}">
        <p14:creationId xmlns:p14="http://schemas.microsoft.com/office/powerpoint/2010/main" val="1746186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07504" y="116632"/>
                <a:ext cx="8928992" cy="6530249"/>
              </a:xfrm>
              <a:prstGeom prst="rect">
                <a:avLst/>
              </a:prstGeom>
            </p:spPr>
            <p:txBody>
              <a:bodyPr wrap="square">
                <a:spAutoFit/>
              </a:bodyPr>
              <a:lstStyle/>
              <a:p>
                <a:pPr indent="365125" algn="just"/>
                <a:r>
                  <a:rPr lang="ru-RU" dirty="0" smtClean="0">
                    <a:latin typeface="Times New Roman" panose="02020603050405020304" pitchFamily="18" charset="0"/>
                    <a:cs typeface="Times New Roman" panose="02020603050405020304" pitchFamily="18" charset="0"/>
                  </a:rPr>
                  <a:t>Поскольку не всякий вариант заполнения МП является корректным, необходимо сформулировать правила, позволяющие формировать только корректные МП. </a:t>
                </a:r>
                <a:endParaRPr lang="en-US" dirty="0" smtClean="0">
                  <a:latin typeface="Times New Roman" panose="02020603050405020304" pitchFamily="18" charset="0"/>
                  <a:cs typeface="Times New Roman" panose="02020603050405020304" pitchFamily="18" charset="0"/>
                </a:endParaRPr>
              </a:p>
              <a:p>
                <a:pPr indent="365125" algn="just"/>
                <a:endParaRPr lang="en-US"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dirty="0" smtClean="0">
                    <a:latin typeface="Times New Roman" panose="02020603050405020304" pitchFamily="18" charset="0"/>
                    <a:cs typeface="Times New Roman" panose="02020603050405020304" pitchFamily="18" charset="0"/>
                  </a:rPr>
                  <a:t>правило </a:t>
                </a:r>
                <a:r>
                  <a:rPr lang="ru-RU" dirty="0">
                    <a:latin typeface="Times New Roman" panose="02020603050405020304" pitchFamily="18" charset="0"/>
                    <a:cs typeface="Times New Roman" panose="02020603050405020304" pitchFamily="18" charset="0"/>
                  </a:rPr>
                  <a:t>строки. После ненулевого элемента в строке не должен быть ноль, т.е. если </a:t>
                </a:r>
                <a14:m>
                  <m:oMath xmlns:m="http://schemas.openxmlformats.org/officeDocument/2006/math">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b="0" i="1" dirty="0" smtClean="0">
                            <a:latin typeface="Cambria Math"/>
                            <a:cs typeface="Times New Roman" panose="02020603050405020304" pitchFamily="18" charset="0"/>
                          </a:rPr>
                          <m:t>𝑖𝑗</m:t>
                        </m:r>
                      </m:sub>
                    </m:sSub>
                    <m:r>
                      <a:rPr lang="en-US" i="1" dirty="0">
                        <a:latin typeface="Cambria Math"/>
                        <a:cs typeface="Times New Roman" panose="02020603050405020304" pitchFamily="18" charset="0"/>
                      </a:rPr>
                      <m:t>= </m:t>
                    </m:r>
                  </m:oMath>
                </a14:m>
                <a:r>
                  <a:rPr lang="ru-RU"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или </a:t>
                </a:r>
                <a:r>
                  <a:rPr lang="ru-RU" dirty="0">
                    <a:latin typeface="Times New Roman" panose="02020603050405020304" pitchFamily="18" charset="0"/>
                    <a:cs typeface="Times New Roman" panose="02020603050405020304" pitchFamily="18" charset="0"/>
                  </a:rPr>
                  <a:t>2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то </a:t>
                </a:r>
                <a14:m>
                  <m:oMath xmlns:m="http://schemas.openxmlformats.org/officeDocument/2006/math">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i="1" dirty="0">
                            <a:latin typeface="Cambria Math"/>
                            <a:cs typeface="Times New Roman" panose="02020603050405020304" pitchFamily="18" charset="0"/>
                          </a:rPr>
                          <m:t>𝑖</m:t>
                        </m:r>
                        <m:r>
                          <a:rPr lang="en-US" b="0" i="1" dirty="0" smtClean="0">
                            <a:latin typeface="Cambria Math"/>
                            <a:cs typeface="Times New Roman" panose="02020603050405020304" pitchFamily="18" charset="0"/>
                          </a:rPr>
                          <m:t>𝑘</m:t>
                        </m:r>
                      </m:sub>
                    </m:sSub>
                    <m:r>
                      <a:rPr lang="en-US" i="1" dirty="0" smtClean="0">
                        <a:latin typeface="Cambria Math"/>
                        <a:ea typeface="Cambria Math"/>
                        <a:cs typeface="Times New Roman" panose="02020603050405020304" pitchFamily="18" charset="0"/>
                      </a:rPr>
                      <m:t>≠</m:t>
                    </m:r>
                    <m:r>
                      <a:rPr lang="en-US" b="0" i="1" dirty="0" smtClean="0">
                        <a:latin typeface="Cambria Math"/>
                        <a:ea typeface="Cambria Math"/>
                        <a:cs typeface="Times New Roman" panose="02020603050405020304" pitchFamily="18" charset="0"/>
                      </a:rPr>
                      <m:t>0</m:t>
                    </m:r>
                  </m:oMath>
                </a14:m>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всех </a:t>
                </a:r>
                <a14:m>
                  <m:oMath xmlns:m="http://schemas.openxmlformats.org/officeDocument/2006/math">
                    <m:r>
                      <a:rPr lang="en-US" b="0" i="1" smtClean="0">
                        <a:latin typeface="Cambria Math"/>
                      </a:rPr>
                      <m:t>𝑘</m:t>
                    </m:r>
                    <m:r>
                      <a:rPr lang="en-US" b="0" i="1" smtClean="0">
                        <a:latin typeface="Cambria Math"/>
                      </a:rPr>
                      <m:t>&gt;</m:t>
                    </m:r>
                    <m:r>
                      <a:rPr lang="en-US" b="0" i="1" smtClean="0">
                        <a:latin typeface="Cambria Math"/>
                      </a:rPr>
                      <m:t>𝑗</m:t>
                    </m:r>
                    <m:r>
                      <a:rPr lang="en-US" b="0" i="1" smtClean="0">
                        <a:latin typeface="Cambria Math"/>
                      </a:rPr>
                      <m:t> </m:t>
                    </m:r>
                    <m:d>
                      <m:dPr>
                        <m:ctrlPr>
                          <a:rPr lang="en-US" b="0" i="1" smtClean="0">
                            <a:latin typeface="Cambria Math"/>
                          </a:rPr>
                        </m:ctrlPr>
                      </m:dPr>
                      <m:e>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m:t>
                        </m:r>
                        <m:r>
                          <a:rPr lang="en-US" b="0" i="1" smtClean="0">
                            <a:latin typeface="Cambria Math"/>
                          </a:rPr>
                          <m:t>𝑘</m:t>
                        </m:r>
                        <m:r>
                          <a:rPr lang="en-US" b="0" i="1" smtClean="0">
                            <a:latin typeface="Cambria Math"/>
                          </a:rPr>
                          <m:t>=1,…,</m:t>
                        </m:r>
                        <m:r>
                          <a:rPr lang="en-US" b="0" i="1" smtClean="0">
                            <a:latin typeface="Cambria Math"/>
                          </a:rPr>
                          <m:t>𝐻</m:t>
                        </m:r>
                      </m:e>
                    </m:d>
                    <m:r>
                      <a:rPr lang="en-US" b="0" i="1" smtClean="0">
                        <a:latin typeface="Cambria Math"/>
                      </a:rPr>
                      <m:t>;</m:t>
                    </m:r>
                  </m:oMath>
                </a14:m>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dirty="0" smtClean="0">
                    <a:latin typeface="Times New Roman" panose="02020603050405020304" pitchFamily="18" charset="0"/>
                    <a:cs typeface="Times New Roman" panose="02020603050405020304" pitchFamily="18" charset="0"/>
                  </a:rPr>
                  <a:t>правило </a:t>
                </a:r>
                <a:r>
                  <a:rPr lang="ru-RU" dirty="0">
                    <a:latin typeface="Times New Roman" panose="02020603050405020304" pitchFamily="18" charset="0"/>
                    <a:cs typeface="Times New Roman" panose="02020603050405020304" pitchFamily="18" charset="0"/>
                  </a:rPr>
                  <a:t>столбца. Элементы в пределах одного столбца должны образовывать невозрастающую последовательность: </a:t>
                </a:r>
                <a14:m>
                  <m:oMath xmlns:m="http://schemas.openxmlformats.org/officeDocument/2006/math">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i="1" dirty="0">
                            <a:latin typeface="Cambria Math"/>
                            <a:cs typeface="Times New Roman" panose="02020603050405020304" pitchFamily="18" charset="0"/>
                          </a:rPr>
                          <m:t>𝑖</m:t>
                        </m:r>
                        <m:r>
                          <a:rPr lang="en-US" b="0" i="1" dirty="0" smtClean="0">
                            <a:latin typeface="Cambria Math"/>
                            <a:cs typeface="Times New Roman" panose="02020603050405020304" pitchFamily="18" charset="0"/>
                          </a:rPr>
                          <m:t>+1</m:t>
                        </m:r>
                        <m:r>
                          <a:rPr lang="en-US" i="1" dirty="0">
                            <a:latin typeface="Cambria Math"/>
                            <a:cs typeface="Times New Roman" panose="02020603050405020304" pitchFamily="18" charset="0"/>
                          </a:rPr>
                          <m:t>𝑗</m:t>
                        </m:r>
                      </m:sub>
                    </m:sSub>
                    <m:r>
                      <a:rPr lang="en-US" i="1" dirty="0" smtClean="0">
                        <a:latin typeface="Cambria Math"/>
                        <a:ea typeface="Cambria Math"/>
                        <a:cs typeface="Times New Roman" panose="02020603050405020304" pitchFamily="18" charset="0"/>
                      </a:rPr>
                      <m:t>≤</m:t>
                    </m:r>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i="1" dirty="0">
                            <a:latin typeface="Cambria Math"/>
                            <a:cs typeface="Times New Roman" panose="02020603050405020304" pitchFamily="18" charset="0"/>
                          </a:rPr>
                          <m:t>𝑖𝑗</m:t>
                        </m:r>
                      </m:sub>
                    </m:sSub>
                    <m:d>
                      <m:dPr>
                        <m:ctrlPr>
                          <a:rPr lang="en-US" i="1">
                            <a:latin typeface="Cambria Math"/>
                          </a:rPr>
                        </m:ctrlPr>
                      </m:dPr>
                      <m:e>
                        <m:r>
                          <a:rPr lang="en-US" i="1">
                            <a:latin typeface="Cambria Math"/>
                          </a:rPr>
                          <m:t>𝑖</m:t>
                        </m:r>
                        <m:r>
                          <a:rPr lang="en-US" i="1">
                            <a:latin typeface="Cambria Math"/>
                          </a:rPr>
                          <m:t>=1,…,</m:t>
                        </m:r>
                        <m:r>
                          <a:rPr lang="en-US" i="1">
                            <a:latin typeface="Cambria Math"/>
                          </a:rPr>
                          <m:t>𝐻</m:t>
                        </m:r>
                        <m:r>
                          <a:rPr lang="en-US" b="0" i="1" smtClean="0">
                            <a:latin typeface="Cambria Math"/>
                          </a:rPr>
                          <m:t>−1;</m:t>
                        </m:r>
                        <m:r>
                          <a:rPr lang="en-US" i="1">
                            <a:latin typeface="Cambria Math"/>
                          </a:rPr>
                          <m:t>𝑗</m:t>
                        </m:r>
                        <m:r>
                          <a:rPr lang="en-US" b="0" i="1" smtClean="0">
                            <a:latin typeface="Cambria Math"/>
                          </a:rPr>
                          <m:t>=1,…,</m:t>
                        </m:r>
                        <m:r>
                          <a:rPr lang="en-US" b="0" i="1" smtClean="0">
                            <a:latin typeface="Cambria Math"/>
                          </a:rPr>
                          <m:t>𝐻</m:t>
                        </m:r>
                      </m:e>
                    </m:d>
                    <m:r>
                      <a:rPr lang="en-US" i="1">
                        <a:latin typeface="Cambria Math"/>
                      </a:rPr>
                      <m:t>;</m:t>
                    </m:r>
                  </m:oMath>
                </a14:m>
                <a:endParaRPr lang="en-US" dirty="0" smtClean="0">
                  <a:latin typeface="Times New Roman" panose="02020603050405020304" pitchFamily="18" charset="0"/>
                </a:endParaRPr>
              </a:p>
              <a:p>
                <a:pPr marL="800100" lvl="1" indent="-342900" algn="just">
                  <a:buFont typeface="+mj-lt"/>
                  <a:buAutoNum type="arabicPeriod"/>
                </a:pPr>
                <a:endParaRPr lang="en-US"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ru-RU" dirty="0" smtClean="0">
                    <a:latin typeface="Times New Roman" panose="02020603050405020304" pitchFamily="18" charset="0"/>
                    <a:cs typeface="Times New Roman" panose="02020603050405020304" pitchFamily="18" charset="0"/>
                  </a:rPr>
                  <a:t>правило </a:t>
                </a:r>
                <a:r>
                  <a:rPr lang="ru-RU" dirty="0">
                    <a:latin typeface="Times New Roman" panose="02020603050405020304" pitchFamily="18" charset="0"/>
                    <a:cs typeface="Times New Roman" panose="02020603050405020304" pitchFamily="18" charset="0"/>
                  </a:rPr>
                  <a:t>БП-группы. Классы заявок, образующие БП-группу, должны иметь одинаковые приоритеты по отношению к остальным классам заявок, т.е. если </a:t>
                </a:r>
                <a14:m>
                  <m:oMath xmlns:m="http://schemas.openxmlformats.org/officeDocument/2006/math">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i="1" dirty="0">
                            <a:latin typeface="Cambria Math"/>
                            <a:cs typeface="Times New Roman" panose="02020603050405020304" pitchFamily="18" charset="0"/>
                          </a:rPr>
                          <m:t>𝑖</m:t>
                        </m:r>
                        <m:r>
                          <a:rPr lang="en-US" b="0" i="1" dirty="0" smtClean="0">
                            <a:latin typeface="Cambria Math"/>
                            <a:cs typeface="Times New Roman" panose="02020603050405020304" pitchFamily="18" charset="0"/>
                          </a:rPr>
                          <m:t>𝑖</m:t>
                        </m:r>
                        <m:r>
                          <a:rPr lang="ru-RU" b="0" i="1" dirty="0" smtClean="0">
                            <a:latin typeface="Cambria Math"/>
                            <a:cs typeface="Times New Roman" panose="02020603050405020304" pitchFamily="18" charset="0"/>
                          </a:rPr>
                          <m:t>+1</m:t>
                        </m:r>
                      </m:sub>
                    </m:sSub>
                    <m:r>
                      <a:rPr lang="en-US" b="0" i="1" dirty="0" smtClean="0">
                        <a:latin typeface="Cambria Math"/>
                        <a:cs typeface="Times New Roman" panose="02020603050405020304" pitchFamily="18" charset="0"/>
                      </a:rPr>
                      <m:t>=0, </m:t>
                    </m:r>
                    <m:r>
                      <a:rPr lang="ru-RU" b="0" i="1" dirty="0" smtClean="0">
                        <a:latin typeface="Cambria Math"/>
                        <a:cs typeface="Times New Roman" panose="02020603050405020304" pitchFamily="18" charset="0"/>
                      </a:rPr>
                      <m:t>то</m:t>
                    </m:r>
                    <m:r>
                      <a:rPr lang="en-US" b="0" i="1" dirty="0" smtClean="0">
                        <a:latin typeface="Cambria Math"/>
                        <a:cs typeface="Times New Roman" panose="02020603050405020304" pitchFamily="18" charset="0"/>
                      </a:rPr>
                      <m:t> </m:t>
                    </m:r>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i="1" dirty="0">
                            <a:latin typeface="Cambria Math"/>
                            <a:cs typeface="Times New Roman" panose="02020603050405020304" pitchFamily="18" charset="0"/>
                          </a:rPr>
                          <m:t>𝑖</m:t>
                        </m:r>
                        <m:r>
                          <a:rPr lang="ru-RU" b="0" i="1" dirty="0" smtClean="0">
                            <a:latin typeface="Cambria Math"/>
                            <a:cs typeface="Times New Roman" panose="02020603050405020304" pitchFamily="18" charset="0"/>
                          </a:rPr>
                          <m:t>+1</m:t>
                        </m:r>
                        <m:r>
                          <a:rPr lang="en-US" b="0" i="1" dirty="0" smtClean="0">
                            <a:latin typeface="Cambria Math"/>
                            <a:cs typeface="Times New Roman" panose="02020603050405020304" pitchFamily="18" charset="0"/>
                          </a:rPr>
                          <m:t>𝑗</m:t>
                        </m:r>
                      </m:sub>
                    </m:sSub>
                    <m:r>
                      <a:rPr lang="en-US" b="0" i="1" dirty="0" smtClean="0">
                        <a:latin typeface="Cambria Math"/>
                        <a:cs typeface="Times New Roman" panose="02020603050405020304" pitchFamily="18" charset="0"/>
                      </a:rPr>
                      <m:t>=</m:t>
                    </m:r>
                    <m:sSub>
                      <m:sSubPr>
                        <m:ctrlPr>
                          <a:rPr lang="en-US" i="1" dirty="0">
                            <a:latin typeface="Cambria Math"/>
                            <a:cs typeface="Times New Roman" panose="02020603050405020304" pitchFamily="18" charset="0"/>
                          </a:rPr>
                        </m:ctrlPr>
                      </m:sSubPr>
                      <m:e>
                        <m:r>
                          <a:rPr lang="en-US" i="1" dirty="0">
                            <a:latin typeface="Cambria Math"/>
                            <a:cs typeface="Times New Roman" panose="02020603050405020304" pitchFamily="18" charset="0"/>
                          </a:rPr>
                          <m:t>𝑞</m:t>
                        </m:r>
                      </m:e>
                      <m:sub>
                        <m:r>
                          <a:rPr lang="en-US" i="1" dirty="0">
                            <a:latin typeface="Cambria Math"/>
                            <a:cs typeface="Times New Roman" panose="02020603050405020304" pitchFamily="18" charset="0"/>
                          </a:rPr>
                          <m:t>𝑖</m:t>
                        </m:r>
                        <m:r>
                          <a:rPr lang="en-US" b="0" i="1" dirty="0" smtClean="0">
                            <a:latin typeface="Cambria Math"/>
                            <a:cs typeface="Times New Roman" panose="02020603050405020304" pitchFamily="18" charset="0"/>
                          </a:rPr>
                          <m:t>𝑗</m:t>
                        </m:r>
                      </m:sub>
                    </m:sSub>
                    <m:r>
                      <a:rPr lang="en-US" b="0" i="1" dirty="0" smtClean="0">
                        <a:latin typeface="Cambria Math"/>
                        <a:cs typeface="Times New Roman" panose="02020603050405020304" pitchFamily="18" charset="0"/>
                      </a:rPr>
                      <m:t> </m:t>
                    </m:r>
                  </m:oMath>
                </a14:m>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всех </a:t>
                </a:r>
                <a14:m>
                  <m:oMath xmlns:m="http://schemas.openxmlformats.org/officeDocument/2006/math">
                    <m:r>
                      <a:rPr lang="en-US" i="1">
                        <a:latin typeface="Cambria Math"/>
                      </a:rPr>
                      <m:t>𝑗</m:t>
                    </m:r>
                    <m:r>
                      <a:rPr lang="en-US" i="1">
                        <a:latin typeface="Cambria Math"/>
                      </a:rPr>
                      <m:t>=1,…,</m:t>
                    </m:r>
                    <m:r>
                      <a:rPr lang="en-US" i="1">
                        <a:latin typeface="Cambria Math"/>
                      </a:rPr>
                      <m:t>𝐻</m:t>
                    </m:r>
                  </m:oMath>
                </a14:m>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indent="365125" algn="just"/>
                <a:endParaRPr lang="ru-RU" dirty="0">
                  <a:latin typeface="Times New Roman" panose="02020603050405020304" pitchFamily="18" charset="0"/>
                  <a:cs typeface="Times New Roman" panose="02020603050405020304" pitchFamily="18" charset="0"/>
                </a:endParaRPr>
              </a:p>
              <a:p>
                <a:pPr indent="365125" algn="just"/>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не выполняется хотя бы одно из перечисленных правил, то матрица приоритетов будет некорректной. </a:t>
                </a:r>
                <a:endParaRPr lang="en-US" dirty="0" smtClean="0">
                  <a:latin typeface="Times New Roman" panose="02020603050405020304" pitchFamily="18" charset="0"/>
                  <a:cs typeface="Times New Roman" panose="02020603050405020304" pitchFamily="18" charset="0"/>
                </a:endParaRPr>
              </a:p>
              <a:p>
                <a:pPr indent="365125" algn="just"/>
                <a:endParaRPr lang="en-US" dirty="0">
                  <a:latin typeface="Times New Roman" panose="02020603050405020304" pitchFamily="18" charset="0"/>
                  <a:cs typeface="Times New Roman" panose="02020603050405020304" pitchFamily="18" charset="0"/>
                </a:endParaRPr>
              </a:p>
              <a:p>
                <a:pPr indent="365125"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случае неканонической МП для ее проверки на соответствие перечисленным правилам необходимо преобразовать исходную матрицу в канонический вид путем перестановки строк и столбцов в соответствии с уровнем приоритетности, который подсчитывается как сумма всех элементов исходной матрицы в пределах каждой строки. </a:t>
                </a:r>
                <a:endParaRPr lang="ru-RU" dirty="0" smtClean="0">
                  <a:latin typeface="Times New Roman" panose="02020603050405020304" pitchFamily="18" charset="0"/>
                  <a:cs typeface="Times New Roman" panose="02020603050405020304" pitchFamily="18" charset="0"/>
                </a:endParaRPr>
              </a:p>
              <a:p>
                <a:pPr indent="365125" algn="just"/>
                <a:endParaRPr lang="ru-RU" dirty="0">
                  <a:latin typeface="Times New Roman" panose="02020603050405020304" pitchFamily="18" charset="0"/>
                  <a:cs typeface="Times New Roman" panose="02020603050405020304" pitchFamily="18" charset="0"/>
                </a:endParaRPr>
              </a:p>
              <a:p>
                <a:pPr indent="365125" algn="just"/>
                <a:r>
                  <a:rPr lang="ru-RU" dirty="0" smtClean="0">
                    <a:latin typeface="Times New Roman" panose="02020603050405020304" pitchFamily="18" charset="0"/>
                    <a:cs typeface="Times New Roman" panose="02020603050405020304" pitchFamily="18" charset="0"/>
                  </a:rPr>
                  <a:t>Чем </a:t>
                </a:r>
                <a:r>
                  <a:rPr lang="ru-RU" dirty="0">
                    <a:latin typeface="Times New Roman" panose="02020603050405020304" pitchFamily="18" charset="0"/>
                    <a:cs typeface="Times New Roman" panose="02020603050405020304" pitchFamily="18" charset="0"/>
                  </a:rPr>
                  <a:t>больше полученное значение, тем выше уровень приоритетности у соответствующего класса заявок. </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7504" y="116632"/>
                <a:ext cx="8928992" cy="6530249"/>
              </a:xfrm>
              <a:prstGeom prst="rect">
                <a:avLst/>
              </a:prstGeom>
              <a:blipFill rotWithShape="1">
                <a:blip r:embed="rId2"/>
                <a:stretch>
                  <a:fillRect l="-615" t="-467" r="-615" b="-560"/>
                </a:stretch>
              </a:blipFill>
            </p:spPr>
            <p:txBody>
              <a:bodyPr/>
              <a:lstStyle/>
              <a:p>
                <a:r>
                  <a:rPr lang="ru-RU">
                    <a:noFill/>
                  </a:rPr>
                  <a:t> </a:t>
                </a:r>
              </a:p>
            </p:txBody>
          </p:sp>
        </mc:Fallback>
      </mc:AlternateContent>
    </p:spTree>
    <p:extLst>
      <p:ext uri="{BB962C8B-B14F-4D97-AF65-F5344CB8AC3E}">
        <p14:creationId xmlns:p14="http://schemas.microsoft.com/office/powerpoint/2010/main" val="196737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280" y="1772816"/>
            <a:ext cx="8700704" cy="4093428"/>
          </a:xfrm>
          <a:prstGeom prst="rect">
            <a:avLst/>
          </a:prstGeom>
        </p:spPr>
        <p:txBody>
          <a:bodyPr wrap="square">
            <a:spAutoFit/>
          </a:bodyPr>
          <a:lstStyle/>
          <a:p>
            <a:pPr indent="365125" algn="just"/>
            <a:r>
              <a:rPr lang="ru-RU" sz="2000" dirty="0">
                <a:latin typeface="Times New Roman" panose="02020603050405020304" pitchFamily="18" charset="0"/>
                <a:cs typeface="Times New Roman" panose="02020603050405020304" pitchFamily="18" charset="0"/>
              </a:rPr>
              <a:t>В зависимости от </a:t>
            </a:r>
            <a:r>
              <a:rPr lang="ru-RU" sz="2000" i="1" dirty="0">
                <a:latin typeface="Times New Roman" panose="02020603050405020304" pitchFamily="18" charset="0"/>
                <a:cs typeface="Times New Roman" panose="02020603050405020304" pitchFamily="18" charset="0"/>
              </a:rPr>
              <a:t>возможности изменения приоритетов</a:t>
            </a:r>
            <a:r>
              <a:rPr lang="ru-RU" sz="2000" dirty="0">
                <a:latin typeface="Times New Roman" panose="02020603050405020304" pitchFamily="18" charset="0"/>
                <a:cs typeface="Times New Roman" panose="02020603050405020304" pitchFamily="18" charset="0"/>
              </a:rPr>
              <a:t> в процессе функционирования системы приоритетные дисциплины буферизации и обслуживания делятся на два класса</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indent="365125" algn="just"/>
            <a:endParaRPr lang="ru-RU"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со статическим приоритетами</a:t>
            </a:r>
            <a:r>
              <a:rPr lang="ru-RU" sz="2000" dirty="0">
                <a:latin typeface="Times New Roman" panose="02020603050405020304" pitchFamily="18" charset="0"/>
                <a:cs typeface="Times New Roman" panose="02020603050405020304" pitchFamily="18" charset="0"/>
              </a:rPr>
              <a:t>, которые не изменяются со временем</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b="1" i="1" dirty="0">
                <a:latin typeface="Times New Roman" panose="02020603050405020304" pitchFamily="18" charset="0"/>
                <a:cs typeface="Times New Roman" panose="02020603050405020304" pitchFamily="18" charset="0"/>
              </a:rPr>
              <a:t>с динамическими приоритетами</a:t>
            </a:r>
            <a:r>
              <a:rPr lang="ru-RU" sz="2000" dirty="0">
                <a:latin typeface="Times New Roman" panose="02020603050405020304" pitchFamily="18" charset="0"/>
                <a:cs typeface="Times New Roman" panose="02020603050405020304" pitchFamily="18" charset="0"/>
              </a:rPr>
              <a:t>, которые могут изменяться в процессе функционирования системы в зависимости от разных факторов, например, при достижении некоторого критического значения длины очереди заявок какого-либо класса, обладающего низким приоритетом, ему может быть предоставлен более высокий приоритет.</a:t>
            </a:r>
          </a:p>
        </p:txBody>
      </p:sp>
    </p:spTree>
    <p:extLst>
      <p:ext uri="{BB962C8B-B14F-4D97-AF65-F5344CB8AC3E}">
        <p14:creationId xmlns:p14="http://schemas.microsoft.com/office/powerpoint/2010/main" val="2767457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92696"/>
            <a:ext cx="8928992" cy="5940088"/>
          </a:xfrm>
          <a:prstGeom prst="rect">
            <a:avLst/>
          </a:prstGeom>
        </p:spPr>
        <p:txBody>
          <a:bodyPr wrap="square">
            <a:spAutoFit/>
          </a:bodyPr>
          <a:lstStyle/>
          <a:p>
            <a:pPr lvl="0" indent="355600" algn="just"/>
            <a:r>
              <a:rPr lang="ru-RU" sz="2000" b="1" dirty="0" smtClean="0">
                <a:latin typeface="Times New Roman" panose="02020603050405020304" pitchFamily="18" charset="0"/>
                <a:cs typeface="Times New Roman" panose="02020603050405020304" pitchFamily="18" charset="0"/>
              </a:rPr>
              <a:t>Базовые модели</a:t>
            </a:r>
          </a:p>
          <a:p>
            <a:pPr indent="355600" algn="just"/>
            <a:r>
              <a:rPr lang="ru-RU" sz="2000" dirty="0" smtClean="0">
                <a:latin typeface="Times New Roman" panose="02020603050405020304" pitchFamily="18" charset="0"/>
                <a:cs typeface="Times New Roman" panose="02020603050405020304" pitchFamily="18" charset="0"/>
              </a:rPr>
              <a:t>При </a:t>
            </a:r>
            <a:r>
              <a:rPr lang="ru-RU" sz="2000" dirty="0">
                <a:latin typeface="Times New Roman" panose="02020603050405020304" pitchFamily="18" charset="0"/>
                <a:cs typeface="Times New Roman" panose="02020603050405020304" pitchFamily="18" charset="0"/>
              </a:rPr>
              <a:t>моделировании реальных систем с дискретным характером функционирования широкое применение находят базовые модели в виде СМО, которые могут быть классифицированы </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по числу мест в накопителе;</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по числу обслуживающих приборов;</a:t>
            </a:r>
          </a:p>
          <a:p>
            <a:pPr marL="742950" lvl="1" indent="-285750" algn="just">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по количеству классов заявок, поступающих в СМО</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a:p>
            <a:pPr lvl="0" indent="355600" algn="just"/>
            <a:r>
              <a:rPr lang="ru-RU" sz="2000" dirty="0">
                <a:latin typeface="Times New Roman" panose="02020603050405020304" pitchFamily="18" charset="0"/>
                <a:cs typeface="Times New Roman" panose="02020603050405020304" pitchFamily="18" charset="0"/>
              </a:rPr>
              <a:t>По </a:t>
            </a:r>
            <a:r>
              <a:rPr lang="ru-RU" sz="2000" i="1" dirty="0">
                <a:latin typeface="Times New Roman" panose="02020603050405020304" pitchFamily="18" charset="0"/>
                <a:cs typeface="Times New Roman" panose="02020603050405020304" pitchFamily="18" charset="0"/>
              </a:rPr>
              <a:t>числу мест в накопителе</a:t>
            </a:r>
            <a:r>
              <a:rPr lang="ru-RU" sz="2000" dirty="0">
                <a:latin typeface="Times New Roman" panose="02020603050405020304" pitchFamily="18" charset="0"/>
                <a:cs typeface="Times New Roman" panose="02020603050405020304" pitchFamily="18" charset="0"/>
              </a:rPr>
              <a:t> СМО делятся на системы:</a:t>
            </a:r>
          </a:p>
          <a:p>
            <a:pPr marL="742950" lvl="1" indent="-285750" algn="just">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без накопителя</a:t>
            </a:r>
            <a:r>
              <a:rPr lang="ru-RU" sz="2000" dirty="0">
                <a:latin typeface="Times New Roman" panose="02020603050405020304" pitchFamily="18" charset="0"/>
                <a:cs typeface="Times New Roman" panose="02020603050405020304" pitchFamily="18" charset="0"/>
              </a:rPr>
              <a:t>, в которых заявка, поступившая в систему и заставшая все обслуживающие приборы занятыми обслуживанием более высокоприоритетных заявок, получает отказ и теряется; такие </a:t>
            </a:r>
            <a:r>
              <a:rPr lang="ru-RU" sz="2000" dirty="0" smtClean="0">
                <a:latin typeface="Times New Roman" panose="02020603050405020304" pitchFamily="18" charset="0"/>
                <a:cs typeface="Times New Roman" panose="02020603050405020304" pitchFamily="18" charset="0"/>
              </a:rPr>
              <a:t>системы называются </a:t>
            </a:r>
            <a:r>
              <a:rPr lang="ru-RU" sz="2000" b="1" i="1" dirty="0">
                <a:latin typeface="Times New Roman" panose="02020603050405020304" pitchFamily="18" charset="0"/>
                <a:cs typeface="Times New Roman" panose="02020603050405020304" pitchFamily="18" charset="0"/>
              </a:rPr>
              <a:t>СМО с отказами</a:t>
            </a:r>
            <a:r>
              <a:rPr lang="ru-RU"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с накопителем ограниченной ёмкости (</a:t>
            </a:r>
            <a:r>
              <a:rPr lang="ru-RU" sz="2000" b="1" i="1" dirty="0">
                <a:latin typeface="Times New Roman" panose="02020603050405020304" pitchFamily="18" charset="0"/>
                <a:cs typeface="Times New Roman" panose="02020603050405020304" pitchFamily="18" charset="0"/>
              </a:rPr>
              <a:t>СМО с потерями</a:t>
            </a:r>
            <a:r>
              <a:rPr lang="ru-RU" sz="2000" b="1"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в</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которых </a:t>
            </a:r>
            <a:r>
              <a:rPr lang="ru-RU" sz="2000" dirty="0">
                <a:latin typeface="Times New Roman" panose="02020603050405020304" pitchFamily="18" charset="0"/>
                <a:cs typeface="Times New Roman" panose="02020603050405020304" pitchFamily="18" charset="0"/>
              </a:rPr>
              <a:t>поступившая заявка теряется, если она застает накопитель заполненным до конца;</a:t>
            </a:r>
          </a:p>
          <a:p>
            <a:pPr marL="742950" lvl="1" indent="-285750" algn="just">
              <a:buFont typeface="Arial" panose="020B0604020202020204" pitchFamily="34" charset="0"/>
              <a:buChar char="•"/>
            </a:pPr>
            <a:r>
              <a:rPr lang="ru-RU" sz="2000" b="1" dirty="0">
                <a:latin typeface="Times New Roman" panose="02020603050405020304" pitchFamily="18" charset="0"/>
                <a:cs typeface="Times New Roman" panose="02020603050405020304" pitchFamily="18" charset="0"/>
              </a:rPr>
              <a:t>системы с накопителем неограниченной ёмкости (</a:t>
            </a:r>
            <a:r>
              <a:rPr lang="ru-RU" sz="2000" b="1" i="1" dirty="0">
                <a:latin typeface="Times New Roman" panose="02020603050405020304" pitchFamily="18" charset="0"/>
                <a:cs typeface="Times New Roman" panose="02020603050405020304" pitchFamily="18" charset="0"/>
              </a:rPr>
              <a:t>СМО </a:t>
            </a:r>
            <a:r>
              <a:rPr lang="ru-RU" sz="2000" b="1" i="1" dirty="0" smtClean="0">
                <a:latin typeface="Times New Roman" panose="02020603050405020304" pitchFamily="18" charset="0"/>
                <a:cs typeface="Times New Roman" panose="02020603050405020304" pitchFamily="18" charset="0"/>
              </a:rPr>
              <a:t>без</a:t>
            </a:r>
            <a:r>
              <a:rPr lang="en-US" sz="2000" dirty="0">
                <a:latin typeface="Times New Roman" panose="02020603050405020304" pitchFamily="18" charset="0"/>
                <a:cs typeface="Times New Roman" panose="02020603050405020304" pitchFamily="18" charset="0"/>
              </a:rPr>
              <a:t> </a:t>
            </a:r>
            <a:r>
              <a:rPr lang="ru-RU" sz="2000" b="1" i="1" dirty="0" smtClean="0">
                <a:latin typeface="Times New Roman" panose="02020603050405020304" pitchFamily="18" charset="0"/>
                <a:cs typeface="Times New Roman" panose="02020603050405020304" pitchFamily="18" charset="0"/>
              </a:rPr>
              <a:t>потерь</a:t>
            </a:r>
            <a:r>
              <a:rPr lang="ru-RU" sz="2000" b="1"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в которых для любой поступившей заявки всегда найдется место в накопителе для ожидания.</a:t>
            </a:r>
          </a:p>
        </p:txBody>
      </p:sp>
      <p:sp>
        <p:nvSpPr>
          <p:cNvPr id="3" name="Прямоугольник 2"/>
          <p:cNvSpPr/>
          <p:nvPr/>
        </p:nvSpPr>
        <p:spPr>
          <a:xfrm>
            <a:off x="0" y="81498"/>
            <a:ext cx="9036496" cy="584775"/>
          </a:xfrm>
          <a:prstGeom prst="rect">
            <a:avLst/>
          </a:prstGeom>
        </p:spPr>
        <p:txBody>
          <a:bodyPr wrap="square">
            <a:spAutoFit/>
          </a:bodyPr>
          <a:lstStyle/>
          <a:p>
            <a:pPr lvl="0" algn="ctr"/>
            <a:r>
              <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Классификация моделей массового обслуживания</a:t>
            </a:r>
          </a:p>
        </p:txBody>
      </p:sp>
    </p:spTree>
    <p:extLst>
      <p:ext uri="{BB962C8B-B14F-4D97-AF65-F5344CB8AC3E}">
        <p14:creationId xmlns:p14="http://schemas.microsoft.com/office/powerpoint/2010/main" val="2443114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8129903"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835696" y="4716257"/>
            <a:ext cx="5619808" cy="400110"/>
          </a:xfrm>
          <a:prstGeom prst="rect">
            <a:avLst/>
          </a:prstGeom>
          <a:noFill/>
        </p:spPr>
        <p:txBody>
          <a:bodyPr wrap="none" rtlCol="0">
            <a:spAutoFit/>
          </a:bodyPr>
          <a:lstStyle/>
          <a:p>
            <a:r>
              <a:rPr lang="ru-RU" sz="2000" b="1" i="1" dirty="0" smtClean="0">
                <a:latin typeface="Times New Roman" panose="02020603050405020304" pitchFamily="18" charset="0"/>
                <a:cs typeface="Times New Roman" panose="02020603050405020304" pitchFamily="18" charset="0"/>
              </a:rPr>
              <a:t>Рисунок 7. </a:t>
            </a:r>
            <a:r>
              <a:rPr lang="ru-RU" sz="2000" i="1" dirty="0" smtClean="0">
                <a:latin typeface="Times New Roman" panose="02020603050405020304" pitchFamily="18" charset="0"/>
                <a:cs typeface="Times New Roman" panose="02020603050405020304" pitchFamily="18" charset="0"/>
              </a:rPr>
              <a:t>Классификация базовых моделей СМО</a:t>
            </a:r>
            <a:endParaRPr lang="ru-RU"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784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79512" y="-27384"/>
                <a:ext cx="8856984" cy="6740307"/>
              </a:xfrm>
              <a:prstGeom prst="rect">
                <a:avLst/>
              </a:prstGeom>
            </p:spPr>
            <p:txBody>
              <a:bodyPr wrap="square">
                <a:spAutoFit/>
              </a:bodyPr>
              <a:lstStyle/>
              <a:p>
                <a:pPr lvl="0"/>
                <a:r>
                  <a:rPr lang="ru-RU" dirty="0">
                    <a:latin typeface="Times New Roman" panose="02020603050405020304" pitchFamily="18" charset="0"/>
                    <a:cs typeface="Times New Roman" panose="02020603050405020304" pitchFamily="18" charset="0"/>
                  </a:rPr>
                  <a:t>По </a:t>
                </a:r>
                <a:r>
                  <a:rPr lang="ru-RU" i="1" dirty="0">
                    <a:latin typeface="Times New Roman" panose="02020603050405020304" pitchFamily="18" charset="0"/>
                    <a:cs typeface="Times New Roman" panose="02020603050405020304" pitchFamily="18" charset="0"/>
                  </a:rPr>
                  <a:t>количеству обслуживающих приборов</a:t>
                </a:r>
                <a:r>
                  <a:rPr lang="ru-RU" dirty="0">
                    <a:latin typeface="Times New Roman" panose="02020603050405020304" pitchFamily="18" charset="0"/>
                    <a:cs typeface="Times New Roman" panose="02020603050405020304" pitchFamily="18" charset="0"/>
                  </a:rPr>
                  <a:t> СМО делятся на:</a:t>
                </a:r>
              </a:p>
              <a:p>
                <a:pPr marL="742950" lvl="1" indent="-285750">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одноканальные </a:t>
                </a:r>
                <a:r>
                  <a:rPr lang="ru-RU" dirty="0" smtClean="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б, г), содержащие один прибор </a:t>
                </a:r>
                <a14:m>
                  <m:oMath xmlns:m="http://schemas.openxmlformats.org/officeDocument/2006/math">
                    <m:r>
                      <a:rPr lang="ru-RU" b="1" i="1" dirty="0" smtClean="0">
                        <a:latin typeface="Cambria Math"/>
                      </a:rPr>
                      <m:t>П</m:t>
                    </m:r>
                  </m:oMath>
                </a14:m>
                <a:r>
                  <a:rPr lang="ru-RU"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многоканальные </a:t>
                </a:r>
                <a:r>
                  <a:rPr lang="ru-RU" dirty="0" smtClean="0">
                    <a:latin typeface="Times New Roman" panose="02020603050405020304" pitchFamily="18" charset="0"/>
                    <a:cs typeface="Times New Roman" panose="02020603050405020304" pitchFamily="18" charset="0"/>
                  </a:rPr>
                  <a:t>(в</a:t>
                </a:r>
                <a:r>
                  <a:rPr lang="ru-RU" dirty="0">
                    <a:latin typeface="Times New Roman" panose="02020603050405020304" pitchFamily="18" charset="0"/>
                    <a:cs typeface="Times New Roman" panose="02020603050405020304" pitchFamily="18" charset="0"/>
                  </a:rPr>
                  <a:t>), содержащие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обслуживающих приборов </a:t>
                </a:r>
                <a14:m>
                  <m:oMath xmlns:m="http://schemas.openxmlformats.org/officeDocument/2006/math">
                    <m:r>
                      <a:rPr lang="ru-RU" b="1" i="1" dirty="0" smtClean="0">
                        <a:latin typeface="Cambria Math"/>
                      </a:rPr>
                      <m:t>П</m:t>
                    </m:r>
                    <m:r>
                      <a:rPr lang="ru-RU" i="1" baseline="-25000" dirty="0">
                        <a:latin typeface="Cambria Math"/>
                      </a:rPr>
                      <m:t>1</m:t>
                    </m:r>
                    <m:r>
                      <a:rPr lang="ru-RU" i="1" dirty="0">
                        <a:latin typeface="Cambria Math"/>
                      </a:rPr>
                      <m:t>,…,</m:t>
                    </m:r>
                    <m:r>
                      <a:rPr lang="ru-RU" b="1" i="1" dirty="0">
                        <a:latin typeface="Cambria Math"/>
                      </a:rPr>
                      <m:t>П</m:t>
                    </m:r>
                    <m:r>
                      <a:rPr lang="ru-RU" i="1" baseline="-25000" dirty="0">
                        <a:latin typeface="Cambria Math"/>
                      </a:rPr>
                      <m:t>К</m:t>
                    </m:r>
                    <m:r>
                      <a:rPr lang="ru-RU" i="1" dirty="0">
                        <a:latin typeface="Cambria Math"/>
                      </a:rPr>
                      <m:t> </m:t>
                    </m:r>
                  </m:oMath>
                </a14:m>
                <a:r>
                  <a:rPr lang="ru-RU"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K </a:t>
                </a:r>
                <a:r>
                  <a:rPr lang="ru-RU" i="1" dirty="0">
                    <a:latin typeface="Times New Roman" panose="02020603050405020304" pitchFamily="18" charset="0"/>
                    <a:cs typeface="Times New Roman" panose="02020603050405020304" pitchFamily="18" charset="0"/>
                  </a:rPr>
                  <a:t>&gt;</a:t>
                </a:r>
                <a:r>
                  <a:rPr lang="ru-RU" dirty="0">
                    <a:latin typeface="Times New Roman" panose="02020603050405020304" pitchFamily="18" charset="0"/>
                    <a:cs typeface="Times New Roman" panose="02020603050405020304" pitchFamily="18" charset="0"/>
                  </a:rPr>
                  <a:t> 1).</a:t>
                </a:r>
              </a:p>
              <a:p>
                <a:pPr indent="355600" algn="just"/>
                <a:r>
                  <a:rPr lang="ru-RU" dirty="0">
                    <a:latin typeface="Times New Roman" panose="02020603050405020304" pitchFamily="18" charset="0"/>
                    <a:cs typeface="Times New Roman" panose="02020603050405020304" pitchFamily="18" charset="0"/>
                  </a:rPr>
                  <a:t>В многоканальных СМО обычно предполагается, что все приборы идентичны и равнодоступны для любой заявки, то есть при наличии нескольких свободных приборов поступившая заявка с равной вероят­ностью может попасть в любой из них на обслуживание</a:t>
                </a:r>
                <a:r>
                  <a:rPr lang="ru-RU" dirty="0" smtClean="0">
                    <a:latin typeface="Times New Roman" panose="02020603050405020304" pitchFamily="18" charset="0"/>
                    <a:cs typeface="Times New Roman" panose="02020603050405020304" pitchFamily="18" charset="0"/>
                  </a:rPr>
                  <a:t>.</a:t>
                </a:r>
              </a:p>
              <a:p>
                <a:pPr indent="355600" algn="just"/>
                <a:endParaRPr lang="ru-RU" dirty="0">
                  <a:latin typeface="Times New Roman" panose="02020603050405020304" pitchFamily="18" charset="0"/>
                  <a:cs typeface="Times New Roman" panose="02020603050405020304" pitchFamily="18" charset="0"/>
                </a:endParaRPr>
              </a:p>
              <a:p>
                <a:pPr lvl="0" indent="355600" algn="just"/>
                <a:r>
                  <a:rPr lang="ru-RU" dirty="0">
                    <a:latin typeface="Times New Roman" panose="02020603050405020304" pitchFamily="18" charset="0"/>
                    <a:cs typeface="Times New Roman" panose="02020603050405020304" pitchFamily="18" charset="0"/>
                  </a:rPr>
                  <a:t>По </a:t>
                </a:r>
                <a:r>
                  <a:rPr lang="ru-RU" i="1" dirty="0">
                    <a:latin typeface="Times New Roman" panose="02020603050405020304" pitchFamily="18" charset="0"/>
                    <a:cs typeface="Times New Roman" panose="02020603050405020304" pitchFamily="18" charset="0"/>
                  </a:rPr>
                  <a:t>количеству классов (типов) заявок</a:t>
                </a:r>
                <a:r>
                  <a:rPr lang="ru-RU" dirty="0">
                    <a:latin typeface="Times New Roman" panose="02020603050405020304" pitchFamily="18" charset="0"/>
                    <a:cs typeface="Times New Roman" panose="02020603050405020304" pitchFamily="18" charset="0"/>
                  </a:rPr>
                  <a:t>, поступающих в СМО, различают системы:</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с однородным потоком </a:t>
                </a:r>
                <a:r>
                  <a:rPr lang="ru-RU" dirty="0">
                    <a:latin typeface="Times New Roman" panose="02020603050405020304" pitchFamily="18" charset="0"/>
                    <a:cs typeface="Times New Roman" panose="02020603050405020304" pitchFamily="18" charset="0"/>
                  </a:rPr>
                  <a:t>заявок </a:t>
                </a:r>
                <a:r>
                  <a:rPr lang="ru-RU" dirty="0" smtClean="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б, в);</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с неоднородным потоком </a:t>
                </a:r>
                <a:r>
                  <a:rPr lang="ru-RU" dirty="0">
                    <a:latin typeface="Times New Roman" panose="02020603050405020304" pitchFamily="18" charset="0"/>
                    <a:cs typeface="Times New Roman" panose="02020603050405020304" pitchFamily="18" charset="0"/>
                  </a:rPr>
                  <a:t>заявок </a:t>
                </a:r>
                <a:r>
                  <a:rPr lang="ru-RU" dirty="0" smtClean="0">
                    <a:latin typeface="Times New Roman" panose="02020603050405020304" pitchFamily="18" charset="0"/>
                    <a:cs typeface="Times New Roman" panose="02020603050405020304" pitchFamily="18" charset="0"/>
                  </a:rPr>
                  <a:t>(г</a:t>
                </a:r>
                <a:r>
                  <a:rPr lang="ru-RU" dirty="0">
                    <a:latin typeface="Times New Roman" panose="02020603050405020304" pitchFamily="18" charset="0"/>
                    <a:cs typeface="Times New Roman" panose="02020603050405020304" pitchFamily="18" charset="0"/>
                  </a:rPr>
                  <a:t>).</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Однородный </a:t>
                </a:r>
                <a:r>
                  <a:rPr lang="ru-RU" dirty="0">
                    <a:latin typeface="Times New Roman" panose="02020603050405020304" pitchFamily="18" charset="0"/>
                    <a:cs typeface="Times New Roman" panose="02020603050405020304" pitchFamily="18" charset="0"/>
                  </a:rPr>
                  <a:t>поток заявок образуют заявки одного класса, а неодно­родный поток представляет собой поток заявок нескольких классов.</a:t>
                </a:r>
              </a:p>
              <a:p>
                <a:pPr indent="355600" algn="just"/>
                <a:endParaRPr lang="ru-RU"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СМО, представляющей собой абстрактную математическую модель, </a:t>
                </a:r>
                <a:r>
                  <a:rPr lang="ru-RU" i="1" dirty="0">
                    <a:latin typeface="Times New Roman" panose="02020603050405020304" pitchFamily="18" charset="0"/>
                    <a:cs typeface="Times New Roman" panose="02020603050405020304" pitchFamily="18" charset="0"/>
                  </a:rPr>
                  <a:t>заявки относятся к разным классам</a:t>
                </a:r>
                <a:r>
                  <a:rPr lang="ru-RU" dirty="0">
                    <a:latin typeface="Times New Roman" panose="02020603050405020304" pitchFamily="18" charset="0"/>
                    <a:cs typeface="Times New Roman" panose="02020603050405020304" pitchFamily="18" charset="0"/>
                  </a:rPr>
                  <a:t> в том случае, если они в моделируемой реальной системе различаются хотя бы одним из следующих факторов:</a:t>
                </a: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Длительностью обслуживания;</a:t>
                </a:r>
                <a:endParaRPr lang="ru-RU"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приоритетами</a:t>
                </a:r>
                <a:r>
                  <a:rPr lang="ru-RU" i="1"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pPr marL="0" lvl="1" indent="355600" algn="just"/>
                <a:r>
                  <a:rPr lang="ru-RU" dirty="0">
                    <a:latin typeface="Times New Roman" panose="02020603050405020304" pitchFamily="18" charset="0"/>
                    <a:cs typeface="Times New Roman" panose="02020603050405020304" pitchFamily="18" charset="0"/>
                  </a:rPr>
                  <a:t>Если же заявки не различаются длительностью обслуживания и приоритетами, то в СМО они могут быть представлены как заявки одного класса, независимо от их физической </a:t>
                </a:r>
                <a:r>
                  <a:rPr lang="ru-RU" dirty="0" smtClean="0">
                    <a:latin typeface="Times New Roman" panose="02020603050405020304" pitchFamily="18" charset="0"/>
                    <a:cs typeface="Times New Roman" panose="02020603050405020304" pitchFamily="18" charset="0"/>
                  </a:rPr>
                  <a:t>сущности</a:t>
                </a:r>
                <a:r>
                  <a:rPr lang="ru-RU" dirty="0">
                    <a:latin typeface="Times New Roman" panose="02020603050405020304" pitchFamily="18" charset="0"/>
                    <a:cs typeface="Times New Roman" panose="02020603050405020304" pitchFamily="18" charset="0"/>
                  </a:rPr>
                  <a:t>.</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79512" y="-27384"/>
                <a:ext cx="8856984" cy="6740307"/>
              </a:xfrm>
              <a:prstGeom prst="rect">
                <a:avLst/>
              </a:prstGeom>
              <a:blipFill rotWithShape="1">
                <a:blip r:embed="rId2"/>
                <a:stretch>
                  <a:fillRect l="-551" t="-452" r="-619" b="-543"/>
                </a:stretch>
              </a:blipFill>
            </p:spPr>
            <p:txBody>
              <a:bodyPr/>
              <a:lstStyle/>
              <a:p>
                <a:r>
                  <a:rPr lang="ru-RU">
                    <a:noFill/>
                  </a:rPr>
                  <a:t> </a:t>
                </a:r>
              </a:p>
            </p:txBody>
          </p:sp>
        </mc:Fallback>
      </mc:AlternateContent>
    </p:spTree>
    <p:extLst>
      <p:ext uri="{BB962C8B-B14F-4D97-AF65-F5344CB8AC3E}">
        <p14:creationId xmlns:p14="http://schemas.microsoft.com/office/powerpoint/2010/main" val="2613319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758" y="620688"/>
            <a:ext cx="8910737" cy="923330"/>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зависимости от структуры и свойств исследуемых систем их моделями могут служить </a:t>
            </a:r>
            <a:r>
              <a:rPr lang="ru-RU" dirty="0" err="1">
                <a:latin typeface="Times New Roman" panose="02020603050405020304" pitchFamily="18" charset="0"/>
                <a:cs typeface="Times New Roman" panose="02020603050405020304" pitchFamily="18" charset="0"/>
              </a:rPr>
              <a:t>СеМО</a:t>
            </a:r>
            <a:r>
              <a:rPr lang="ru-RU" dirty="0">
                <a:latin typeface="Times New Roman" panose="02020603050405020304" pitchFamily="18" charset="0"/>
                <a:cs typeface="Times New Roman" panose="02020603050405020304" pitchFamily="18" charset="0"/>
              </a:rPr>
              <a:t> различных классов. Одна из возможных классификаций сетевых моделей приведена на </a:t>
            </a:r>
            <a:r>
              <a:rPr lang="ru-RU" dirty="0" smtClean="0">
                <a:latin typeface="Times New Roman" panose="02020603050405020304" pitchFamily="18" charset="0"/>
                <a:cs typeface="Times New Roman" panose="02020603050405020304" pitchFamily="18" charset="0"/>
              </a:rPr>
              <a:t>рис. 8.</a:t>
            </a:r>
            <a:endParaRPr lang="ru-RU"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876936" y="44624"/>
            <a:ext cx="2703176" cy="523220"/>
          </a:xfrm>
          <a:prstGeom prst="rect">
            <a:avLst/>
          </a:prstGeom>
        </p:spPr>
        <p:txBody>
          <a:bodyPr wrap="none">
            <a:spAutoFit/>
          </a:bodyPr>
          <a:lstStyle/>
          <a:p>
            <a:pPr lvl="0"/>
            <a:r>
              <a:rPr lang="ru-RU" sz="2800" dirty="0">
                <a:effectLst>
                  <a:outerShdw blurRad="38100" dist="38100" dir="2700000" algn="tl">
                    <a:srgbClr val="000000">
                      <a:alpha val="43137"/>
                    </a:srgbClr>
                  </a:outerShdw>
                </a:effectLst>
              </a:rPr>
              <a:t>Сетевые модели</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38" y="1529234"/>
            <a:ext cx="6117158" cy="4514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7624" y="6309320"/>
            <a:ext cx="7159717" cy="369332"/>
          </a:xfrm>
          <a:prstGeom prst="rect">
            <a:avLst/>
          </a:prstGeom>
          <a:noFill/>
        </p:spPr>
        <p:txBody>
          <a:bodyPr wrap="none" rtlCol="0">
            <a:spAutoFit/>
          </a:bodyPr>
          <a:lstStyle/>
          <a:p>
            <a:r>
              <a:rPr lang="ru-RU" b="1" i="1" dirty="0" smtClean="0"/>
              <a:t>Рисунок 8.</a:t>
            </a:r>
            <a:r>
              <a:rPr lang="ru-RU" i="1" dirty="0" smtClean="0"/>
              <a:t> Классификация сетевых моделей массового обслуживания</a:t>
            </a:r>
            <a:endParaRPr lang="ru-RU" i="1" dirty="0"/>
          </a:p>
        </p:txBody>
      </p:sp>
    </p:spTree>
    <p:extLst>
      <p:ext uri="{BB962C8B-B14F-4D97-AF65-F5344CB8AC3E}">
        <p14:creationId xmlns:p14="http://schemas.microsoft.com/office/powerpoint/2010/main" val="1875143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51520" y="44624"/>
                <a:ext cx="8712968" cy="5324535"/>
              </a:xfrm>
              <a:prstGeom prst="rect">
                <a:avLst/>
              </a:prstGeom>
            </p:spPr>
            <p:txBody>
              <a:bodyPr wrap="square">
                <a:spAutoFit/>
              </a:bodyPr>
              <a:lstStyle/>
              <a:p>
                <a:pPr lvl="0" indent="355600" algn="just"/>
                <a:r>
                  <a:rPr lang="ru-RU" sz="2000" dirty="0"/>
                  <a:t>В зависимости от </a:t>
                </a:r>
                <a:r>
                  <a:rPr lang="ru-RU" sz="2000" i="1" dirty="0"/>
                  <a:t>характера процессов поступления и обслуживания заявок</a:t>
                </a:r>
                <a:r>
                  <a:rPr lang="ru-RU" sz="2000" dirty="0"/>
                  <a:t> в сети </a:t>
                </a:r>
                <a:r>
                  <a:rPr lang="ru-RU" sz="2000" dirty="0" err="1"/>
                  <a:t>СеМО</a:t>
                </a:r>
                <a:r>
                  <a:rPr lang="ru-RU" sz="2000" dirty="0"/>
                  <a:t> делятся на</a:t>
                </a:r>
                <a:r>
                  <a:rPr lang="ru-RU" sz="2000" dirty="0" smtClean="0"/>
                  <a:t>:</a:t>
                </a:r>
              </a:p>
              <a:p>
                <a:pPr marL="742950" lvl="1" indent="-285750" algn="just">
                  <a:buFont typeface="Arial" panose="020B0604020202020204" pitchFamily="34" charset="0"/>
                  <a:buChar char="•"/>
                </a:pPr>
                <a:r>
                  <a:rPr lang="ru-RU" sz="2000" b="1" dirty="0" smtClean="0"/>
                  <a:t>стохастические</a:t>
                </a:r>
                <a:r>
                  <a:rPr lang="ru-RU" sz="2000" dirty="0"/>
                  <a:t>, в которых процессы поступления и/или обслуживания заявок носят случайный характер, то есть интервалы времени между поступающими заявками и/или длительности их обслуживания в узлах представляют собой случайные величины, описываемые соответствующими законами распределений;</a:t>
                </a:r>
              </a:p>
              <a:p>
                <a:pPr marL="742950" lvl="1" indent="-285750" algn="just">
                  <a:buFont typeface="Arial" panose="020B0604020202020204" pitchFamily="34" charset="0"/>
                  <a:buChar char="•"/>
                </a:pPr>
                <a:r>
                  <a:rPr lang="ru-RU" sz="2000" b="1" dirty="0"/>
                  <a:t>детерминированные</a:t>
                </a:r>
                <a:r>
                  <a:rPr lang="ru-RU" sz="2000" dirty="0"/>
                  <a:t>, в которых интервалы времени между поступающими заявками и длительности их обслуживания в узлах являются детерминированными величинами</a:t>
                </a:r>
                <a:r>
                  <a:rPr lang="ru-RU" sz="2000" dirty="0" smtClean="0"/>
                  <a:t>.</a:t>
                </a:r>
              </a:p>
              <a:p>
                <a:pPr lvl="1" indent="355600" algn="just"/>
                <a:r>
                  <a:rPr lang="ru-RU" sz="2000" dirty="0" smtClean="0"/>
                  <a:t>По </a:t>
                </a:r>
                <a:r>
                  <a:rPr lang="ru-RU" sz="2000" i="1" dirty="0" smtClean="0"/>
                  <a:t>виду </a:t>
                </a:r>
                <a:r>
                  <a:rPr lang="ru-RU" sz="2000" i="1" dirty="0"/>
                  <a:t>зависимостей, связывающих интенсивности потоков заявок в разных узлах</a:t>
                </a:r>
                <a:r>
                  <a:rPr lang="ru-RU" sz="2000" dirty="0"/>
                  <a:t>, </a:t>
                </a:r>
                <a:r>
                  <a:rPr lang="ru-RU" sz="2000" dirty="0" err="1"/>
                  <a:t>СеМО</a:t>
                </a:r>
                <a:r>
                  <a:rPr lang="ru-RU" sz="2000" dirty="0"/>
                  <a:t> делятся на</a:t>
                </a:r>
                <a:r>
                  <a:rPr lang="ru-RU" sz="2000" dirty="0" smtClean="0"/>
                  <a:t>:</a:t>
                </a:r>
              </a:p>
              <a:p>
                <a:pPr marL="742950" lvl="1" indent="-285750" algn="just">
                  <a:buFont typeface="Arial" panose="020B0604020202020204" pitchFamily="34" charset="0"/>
                  <a:buChar char="•"/>
                </a:pPr>
                <a:r>
                  <a:rPr lang="ru-RU" sz="2000" b="1" dirty="0" smtClean="0"/>
                  <a:t>линейные</a:t>
                </a:r>
                <a:r>
                  <a:rPr lang="ru-RU" sz="2000" dirty="0"/>
                  <a:t>, если эти зависимости линейные;</a:t>
                </a:r>
              </a:p>
              <a:p>
                <a:pPr marL="742950" lvl="1" indent="-285750" algn="just">
                  <a:buFont typeface="Arial" panose="020B0604020202020204" pitchFamily="34" charset="0"/>
                  <a:buChar char="•"/>
                </a:pPr>
                <a:r>
                  <a:rPr lang="ru-RU" sz="2000" b="1" dirty="0"/>
                  <a:t>нелинейные</a:t>
                </a:r>
                <a:r>
                  <a:rPr lang="ru-RU" sz="2000" dirty="0"/>
                  <a:t>, если эти зависимости являются нелинейными</a:t>
                </a:r>
                <a:r>
                  <a:rPr lang="ru-RU" sz="2000" dirty="0" smtClean="0"/>
                  <a:t>.</a:t>
                </a:r>
              </a:p>
              <a:p>
                <a:pPr indent="355600" algn="just"/>
                <a:r>
                  <a:rPr lang="ru-RU" sz="2000" dirty="0" smtClean="0"/>
                  <a:t>В </a:t>
                </a:r>
                <a:r>
                  <a:rPr lang="ru-RU" sz="2000" i="1" dirty="0"/>
                  <a:t>линейных</a:t>
                </a:r>
                <a:r>
                  <a:rPr lang="ru-RU" sz="2000" dirty="0"/>
                  <a:t> </a:t>
                </a:r>
                <a:r>
                  <a:rPr lang="ru-RU" sz="2000" dirty="0" err="1"/>
                  <a:t>СеМО</a:t>
                </a:r>
                <a:r>
                  <a:rPr lang="ru-RU" sz="2000" dirty="0"/>
                  <a:t>, как это следует из определения, интенсивность потока заявок в узел </a:t>
                </a:r>
                <a14:m>
                  <m:oMath xmlns:m="http://schemas.openxmlformats.org/officeDocument/2006/math">
                    <m:r>
                      <a:rPr lang="en-US" sz="2000" i="1" dirty="0" smtClean="0">
                        <a:latin typeface="Cambria Math"/>
                      </a:rPr>
                      <m:t>𝑗</m:t>
                    </m:r>
                  </m:oMath>
                </a14:m>
                <a:r>
                  <a:rPr lang="en-US" sz="2000" dirty="0"/>
                  <a:t> </a:t>
                </a:r>
                <a:r>
                  <a:rPr lang="ru-RU" sz="2000" dirty="0"/>
                  <a:t>связана с интенсивностью потока заявок в узел </a:t>
                </a:r>
                <a14:m>
                  <m:oMath xmlns:m="http://schemas.openxmlformats.org/officeDocument/2006/math">
                    <m:r>
                      <a:rPr lang="en-US" sz="2000" i="1" dirty="0" smtClean="0">
                        <a:latin typeface="Cambria Math"/>
                      </a:rPr>
                      <m:t>𝑖</m:t>
                    </m:r>
                    <m:r>
                      <a:rPr lang="en-US" sz="2000" i="1" dirty="0">
                        <a:latin typeface="Cambria Math"/>
                      </a:rPr>
                      <m:t> </m:t>
                    </m:r>
                  </m:oMath>
                </a14:m>
                <a:r>
                  <a:rPr lang="ru-RU" sz="2000" dirty="0"/>
                  <a:t>линейной зависимостью:</a:t>
                </a:r>
              </a:p>
            </p:txBody>
          </p:sp>
        </mc:Choice>
        <mc:Fallback>
          <p:sp>
            <p:nvSpPr>
              <p:cNvPr id="2" name="Прямоугольник 1"/>
              <p:cNvSpPr>
                <a:spLocks noRot="1" noChangeAspect="1" noMove="1" noResize="1" noEditPoints="1" noAdjustHandles="1" noChangeArrowheads="1" noChangeShapeType="1" noTextEdit="1"/>
              </p:cNvSpPr>
              <p:nvPr/>
            </p:nvSpPr>
            <p:spPr>
              <a:xfrm>
                <a:off x="251520" y="44624"/>
                <a:ext cx="8712968" cy="5324535"/>
              </a:xfrm>
              <a:prstGeom prst="rect">
                <a:avLst/>
              </a:prstGeom>
              <a:blipFill rotWithShape="1">
                <a:blip r:embed="rId2"/>
                <a:stretch>
                  <a:fillRect l="-699" t="-572" r="-699" b="-103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203849" y="5301208"/>
                <a:ext cx="2016224" cy="557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a:rPr>
                          </m:ctrlPr>
                        </m:sSubPr>
                        <m:e>
                          <m:r>
                            <a:rPr lang="ru-RU" sz="2800" i="1" smtClean="0">
                              <a:latin typeface="Cambria Math"/>
                              <a:ea typeface="Cambria Math"/>
                            </a:rPr>
                            <m:t>𝜆</m:t>
                          </m:r>
                        </m:e>
                        <m:sub>
                          <m:r>
                            <a:rPr lang="en-US" sz="2800" b="0" i="1" smtClean="0">
                              <a:latin typeface="Cambria Math"/>
                            </a:rPr>
                            <m:t>𝑗</m:t>
                          </m:r>
                        </m:sub>
                      </m:sSub>
                      <m:r>
                        <a:rPr lang="en-US" sz="2800" b="0" i="1" smtClean="0">
                          <a:latin typeface="Cambria Math"/>
                        </a:rPr>
                        <m:t>=</m:t>
                      </m:r>
                      <m:sSub>
                        <m:sSubPr>
                          <m:ctrlPr>
                            <a:rPr lang="en-US" sz="2800" b="0" i="1" smtClean="0">
                              <a:latin typeface="Cambria Math"/>
                            </a:rPr>
                          </m:ctrlPr>
                        </m:sSubPr>
                        <m:e>
                          <m:r>
                            <a:rPr lang="en-US" sz="2800" b="0" i="1" smtClean="0">
                              <a:latin typeface="Cambria Math"/>
                              <a:ea typeface="Cambria Math"/>
                            </a:rPr>
                            <m:t>𝛼</m:t>
                          </m:r>
                        </m:e>
                        <m:sub>
                          <m:r>
                            <a:rPr lang="en-US" sz="2800" b="0" i="1" smtClean="0">
                              <a:latin typeface="Cambria Math"/>
                            </a:rPr>
                            <m:t>𝑖𝑗</m:t>
                          </m:r>
                        </m:sub>
                      </m:sSub>
                      <m:sSub>
                        <m:sSubPr>
                          <m:ctrlPr>
                            <a:rPr lang="en-US" sz="2800" b="0" i="1" smtClean="0">
                              <a:latin typeface="Cambria Math"/>
                            </a:rPr>
                          </m:ctrlPr>
                        </m:sSubPr>
                        <m:e>
                          <m:r>
                            <a:rPr lang="en-US" sz="2800" b="0" i="1" smtClean="0">
                              <a:latin typeface="Cambria Math"/>
                              <a:ea typeface="Cambria Math"/>
                            </a:rPr>
                            <m:t>𝜆</m:t>
                          </m:r>
                        </m:e>
                        <m:sub>
                          <m:r>
                            <a:rPr lang="en-US" sz="2800" b="0" i="1" smtClean="0">
                              <a:latin typeface="Cambria Math"/>
                            </a:rPr>
                            <m:t>𝑖</m:t>
                          </m:r>
                        </m:sub>
                      </m:sSub>
                    </m:oMath>
                  </m:oMathPara>
                </a14:m>
                <a:endParaRPr lang="ru-RU" sz="2800" dirty="0"/>
              </a:p>
            </p:txBody>
          </p:sp>
        </mc:Choice>
        <mc:Fallback>
          <p:sp>
            <p:nvSpPr>
              <p:cNvPr id="3" name="TextBox 2"/>
              <p:cNvSpPr txBox="1">
                <a:spLocks noRot="1" noChangeAspect="1" noMove="1" noResize="1" noEditPoints="1" noAdjustHandles="1" noChangeArrowheads="1" noChangeShapeType="1" noTextEdit="1"/>
              </p:cNvSpPr>
              <p:nvPr/>
            </p:nvSpPr>
            <p:spPr>
              <a:xfrm>
                <a:off x="3203849" y="5301208"/>
                <a:ext cx="2016224" cy="557910"/>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07504" y="5877272"/>
                <a:ext cx="8856984" cy="733278"/>
              </a:xfrm>
              <a:prstGeom prst="rect">
                <a:avLst/>
              </a:prstGeom>
              <a:noFill/>
            </p:spPr>
            <p:txBody>
              <a:bodyPr wrap="square" rtlCol="0">
                <a:spAutoFit/>
              </a:bodyPr>
              <a:lstStyle/>
              <a:p>
                <a:r>
                  <a:rPr lang="ru-RU" sz="2000" dirty="0" smtClean="0"/>
                  <a:t>, где </a:t>
                </a:r>
                <a14:m>
                  <m:oMath xmlns:m="http://schemas.openxmlformats.org/officeDocument/2006/math">
                    <m:sSub>
                      <m:sSubPr>
                        <m:ctrlPr>
                          <a:rPr lang="ru-RU" sz="2000" i="1" smtClean="0">
                            <a:latin typeface="Cambria Math"/>
                          </a:rPr>
                        </m:ctrlPr>
                      </m:sSubPr>
                      <m:e>
                        <m:r>
                          <a:rPr lang="ru-RU" sz="2000" i="1" smtClean="0">
                            <a:latin typeface="Cambria Math"/>
                            <a:ea typeface="Cambria Math"/>
                          </a:rPr>
                          <m:t>𝛼</m:t>
                        </m:r>
                      </m:e>
                      <m:sub>
                        <m:r>
                          <a:rPr lang="en-US" sz="2000" b="0" i="1" smtClean="0">
                            <a:latin typeface="Cambria Math"/>
                          </a:rPr>
                          <m:t>𝑖𝑗</m:t>
                        </m:r>
                      </m:sub>
                    </m:sSub>
                  </m:oMath>
                </a14:m>
                <a:r>
                  <a:rPr lang="en-US" sz="2000" dirty="0" smtClean="0"/>
                  <a:t> - </a:t>
                </a:r>
                <a:r>
                  <a:rPr lang="ru-RU" sz="2000" dirty="0" smtClean="0"/>
                  <a:t>коэффициент пропорциональности, показывающий во сколько раз отличается интенсивность потоков заявок в узел</a:t>
                </a:r>
                <a14:m>
                  <m:oMath xmlns:m="http://schemas.openxmlformats.org/officeDocument/2006/math">
                    <m:r>
                      <a:rPr lang="ru-RU" sz="2000" i="1" dirty="0" smtClean="0">
                        <a:latin typeface="Cambria Math"/>
                      </a:rPr>
                      <m:t> </m:t>
                    </m:r>
                    <m:r>
                      <a:rPr lang="en-US" sz="2000" i="1" dirty="0" smtClean="0">
                        <a:latin typeface="Cambria Math"/>
                      </a:rPr>
                      <m:t>𝑗</m:t>
                    </m:r>
                    <m:r>
                      <a:rPr lang="en-US" sz="2000" i="1" dirty="0" smtClean="0">
                        <a:latin typeface="Cambria Math"/>
                      </a:rPr>
                      <m:t> </m:t>
                    </m:r>
                  </m:oMath>
                </a14:m>
                <a:r>
                  <a:rPr lang="ru-RU" sz="2000" dirty="0" smtClean="0"/>
                  <a:t>и в узел </a:t>
                </a:r>
                <a14:m>
                  <m:oMath xmlns:m="http://schemas.openxmlformats.org/officeDocument/2006/math">
                    <m:r>
                      <a:rPr lang="en-US" sz="2000" i="1" dirty="0" smtClean="0">
                        <a:latin typeface="Cambria Math"/>
                      </a:rPr>
                      <m:t>𝑖</m:t>
                    </m:r>
                    <m:r>
                      <a:rPr lang="en-US" sz="2000" i="1" dirty="0" smtClean="0">
                        <a:latin typeface="Cambria Math"/>
                      </a:rPr>
                      <m:t> </m:t>
                    </m:r>
                  </m:oMath>
                </a14:m>
                <a:r>
                  <a:rPr lang="en-US" sz="2000" dirty="0" smtClean="0"/>
                  <a:t>(</a:t>
                </a:r>
                <a14:m>
                  <m:oMath xmlns:m="http://schemas.openxmlformats.org/officeDocument/2006/math">
                    <m:r>
                      <a:rPr lang="en-US" sz="2000" i="1" dirty="0" smtClean="0">
                        <a:latin typeface="Cambria Math"/>
                      </a:rPr>
                      <m:t>𝑖</m:t>
                    </m:r>
                    <m:r>
                      <a:rPr lang="en-US" sz="2000" i="1" dirty="0" smtClean="0">
                        <a:latin typeface="Cambria Math"/>
                      </a:rPr>
                      <m:t>,</m:t>
                    </m:r>
                    <m:r>
                      <a:rPr lang="en-US" sz="2000" i="1" dirty="0" smtClean="0">
                        <a:latin typeface="Cambria Math"/>
                      </a:rPr>
                      <m:t>𝑗</m:t>
                    </m:r>
                    <m:r>
                      <a:rPr lang="en-US" sz="2000" b="0" i="1" dirty="0" smtClean="0">
                        <a:latin typeface="Cambria Math"/>
                      </a:rPr>
                      <m:t>= </m:t>
                    </m:r>
                    <m:acc>
                      <m:accPr>
                        <m:chr m:val="̅"/>
                        <m:ctrlPr>
                          <a:rPr lang="en-US" sz="2000" b="0" i="1" dirty="0" smtClean="0">
                            <a:latin typeface="Cambria Math"/>
                          </a:rPr>
                        </m:ctrlPr>
                      </m:accPr>
                      <m:e>
                        <m:r>
                          <a:rPr lang="en-US" sz="2000" b="0" i="1" dirty="0" smtClean="0">
                            <a:latin typeface="Cambria Math"/>
                          </a:rPr>
                          <m:t>1,</m:t>
                        </m:r>
                        <m:r>
                          <a:rPr lang="en-US" sz="2000" b="0" i="1" dirty="0" smtClean="0">
                            <a:latin typeface="Cambria Math"/>
                          </a:rPr>
                          <m:t>𝑛</m:t>
                        </m:r>
                      </m:e>
                    </m:acc>
                  </m:oMath>
                </a14:m>
                <a:r>
                  <a:rPr lang="en-US" sz="2000" dirty="0" smtClean="0"/>
                  <a:t>).</a:t>
                </a:r>
                <a:endParaRPr lang="ru-RU" sz="2000" dirty="0"/>
              </a:p>
            </p:txBody>
          </p:sp>
        </mc:Choice>
        <mc:Fallback>
          <p:sp>
            <p:nvSpPr>
              <p:cNvPr id="4" name="TextBox 3"/>
              <p:cNvSpPr txBox="1">
                <a:spLocks noRot="1" noChangeAspect="1" noMove="1" noResize="1" noEditPoints="1" noAdjustHandles="1" noChangeArrowheads="1" noChangeShapeType="1" noTextEdit="1"/>
              </p:cNvSpPr>
              <p:nvPr/>
            </p:nvSpPr>
            <p:spPr>
              <a:xfrm>
                <a:off x="107504" y="5877272"/>
                <a:ext cx="8856984" cy="733278"/>
              </a:xfrm>
              <a:prstGeom prst="rect">
                <a:avLst/>
              </a:prstGeom>
              <a:blipFill rotWithShape="1">
                <a:blip r:embed="rId4"/>
                <a:stretch>
                  <a:fillRect l="-757" t="-3333" b="-14167"/>
                </a:stretch>
              </a:blipFill>
            </p:spPr>
            <p:txBody>
              <a:bodyPr/>
              <a:lstStyle/>
              <a:p>
                <a:r>
                  <a:rPr lang="ru-RU">
                    <a:noFill/>
                  </a:rPr>
                  <a:t> </a:t>
                </a:r>
              </a:p>
            </p:txBody>
          </p:sp>
        </mc:Fallback>
      </mc:AlternateContent>
    </p:spTree>
    <p:extLst>
      <p:ext uri="{BB962C8B-B14F-4D97-AF65-F5344CB8AC3E}">
        <p14:creationId xmlns:p14="http://schemas.microsoft.com/office/powerpoint/2010/main" val="140580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32656"/>
            <a:ext cx="8856984" cy="923330"/>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На основе производящей функции </a:t>
            </a:r>
            <a:r>
              <a:rPr lang="ru-RU" dirty="0" smtClean="0">
                <a:latin typeface="Times New Roman" panose="02020603050405020304" pitchFamily="18" charset="0"/>
                <a:cs typeface="Times New Roman" panose="02020603050405020304" pitchFamily="18" charset="0"/>
              </a:rPr>
              <a:t>могут </a:t>
            </a:r>
            <a:r>
              <a:rPr lang="ru-RU" dirty="0">
                <a:latin typeface="Times New Roman" panose="02020603050405020304" pitchFamily="18" charset="0"/>
                <a:cs typeface="Times New Roman" panose="02020603050405020304" pitchFamily="18" charset="0"/>
              </a:rPr>
              <a:t>быть вычислены начальные и центральные моменты случайной величины, в </a:t>
            </a:r>
            <a:r>
              <a:rPr lang="ru-RU" dirty="0" smtClean="0">
                <a:latin typeface="Times New Roman" panose="02020603050405020304" pitchFamily="18" charset="0"/>
                <a:cs typeface="Times New Roman" panose="02020603050405020304" pitchFamily="18" charset="0"/>
              </a:rPr>
              <a:t>частности</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математическое </a:t>
            </a:r>
            <a:r>
              <a:rPr lang="ru-RU" dirty="0">
                <a:latin typeface="Times New Roman" panose="02020603050405020304" pitchFamily="18" charset="0"/>
                <a:cs typeface="Times New Roman" panose="02020603050405020304" pitchFamily="18" charset="0"/>
              </a:rPr>
              <a:t>ожидание и дисперсия определяются </a:t>
            </a:r>
            <a:r>
              <a:rPr lang="ru-RU" dirty="0" smtClean="0">
                <a:latin typeface="Times New Roman" panose="02020603050405020304" pitchFamily="18" charset="0"/>
                <a:cs typeface="Times New Roman" panose="02020603050405020304" pitchFamily="18" charset="0"/>
              </a:rPr>
              <a:t>как</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Прямоугольник 2"/>
              <p:cNvSpPr/>
              <p:nvPr/>
            </p:nvSpPr>
            <p:spPr>
              <a:xfrm>
                <a:off x="179512" y="1702549"/>
                <a:ext cx="8856984" cy="646331"/>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Производящая функция	</a:t>
                </a:r>
                <a14:m>
                  <m:oMath xmlns:m="http://schemas.openxmlformats.org/officeDocument/2006/math">
                    <m:sSup>
                      <m:sSupPr>
                        <m:ctrlPr>
                          <a:rPr lang="en-US" i="1">
                            <a:latin typeface="Cambria Math"/>
                          </a:rPr>
                        </m:ctrlPr>
                      </m:sSupPr>
                      <m:e>
                        <m:r>
                          <a:rPr lang="en-US" i="1">
                            <a:latin typeface="Cambria Math"/>
                          </a:rPr>
                          <m:t>𝑋</m:t>
                        </m:r>
                      </m:e>
                      <m:sup>
                        <m:r>
                          <a:rPr lang="en-US" i="1">
                            <a:latin typeface="Cambria Math"/>
                          </a:rPr>
                          <m:t>∗</m:t>
                        </m:r>
                      </m:sup>
                    </m:sSup>
                    <m:d>
                      <m:dPr>
                        <m:ctrlPr>
                          <a:rPr lang="en-US" b="0" i="1" smtClean="0">
                            <a:latin typeface="Cambria Math"/>
                          </a:rPr>
                        </m:ctrlPr>
                      </m:dPr>
                      <m:e>
                        <m:r>
                          <a:rPr lang="en-US" b="0" i="1" smtClean="0">
                            <a:latin typeface="Cambria Math"/>
                          </a:rPr>
                          <m:t>𝑧</m:t>
                        </m:r>
                      </m:e>
                    </m:d>
                  </m:oMath>
                </a14:m>
                <a:r>
                  <a:rPr lang="ru-RU" dirty="0" smtClean="0">
                    <a:latin typeface="Times New Roman" panose="02020603050405020304" pitchFamily="18" charset="0"/>
                    <a:cs typeface="Times New Roman" panose="02020603050405020304" pitchFamily="18" charset="0"/>
                  </a:rPr>
                  <a:t>суммы</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a:rPr>
                      <m:t>𝑋</m:t>
                    </m:r>
                    <m:r>
                      <a:rPr lang="en-US" b="0" i="1" smtClean="0">
                        <a:latin typeface="Cambria Math"/>
                      </a:rPr>
                      <m:t>= </m:t>
                    </m:r>
                    <m:sSub>
                      <m:sSubPr>
                        <m:ctrlPr>
                          <a:rPr lang="en-US" b="0" i="1" smtClean="0">
                            <a:latin typeface="Cambria Math"/>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𝑋</m:t>
                        </m:r>
                      </m:e>
                      <m:sub>
                        <m:r>
                          <a:rPr lang="en-US" b="0" i="1" smtClean="0">
                            <a:latin typeface="Cambria Math"/>
                          </a:rPr>
                          <m:t>2</m:t>
                        </m:r>
                      </m:sub>
                    </m:sSub>
                    <m:r>
                      <a:rPr lang="en-US" b="0" i="1" smtClean="0">
                        <a:latin typeface="Cambria Math"/>
                      </a:rPr>
                      <m:t>+…+</m:t>
                    </m:r>
                    <m:sSub>
                      <m:sSubPr>
                        <m:ctrlPr>
                          <a:rPr lang="en-US" i="1">
                            <a:latin typeface="Cambria Math"/>
                          </a:rPr>
                        </m:ctrlPr>
                      </m:sSubPr>
                      <m:e>
                        <m:r>
                          <a:rPr lang="en-US" i="1">
                            <a:latin typeface="Cambria Math"/>
                          </a:rPr>
                          <m:t>𝑋</m:t>
                        </m:r>
                      </m:e>
                      <m:sub>
                        <m:r>
                          <a:rPr lang="en-US" b="0" i="1" smtClean="0">
                            <a:latin typeface="Cambria Math"/>
                          </a:rPr>
                          <m:t>𝑛</m:t>
                        </m:r>
                      </m:sub>
                    </m:sSub>
                  </m:oMath>
                </a14:m>
                <a:r>
                  <a:rPr lang="ru-RU" dirty="0" smtClean="0">
                    <a:latin typeface="Times New Roman" panose="02020603050405020304" pitchFamily="18" charset="0"/>
                    <a:cs typeface="Times New Roman" panose="02020603050405020304" pitchFamily="18" charset="0"/>
                  </a:rPr>
                  <a:t>независимых </a:t>
                </a:r>
                <a:r>
                  <a:rPr lang="ru-RU" dirty="0">
                    <a:latin typeface="Times New Roman" panose="02020603050405020304" pitchFamily="18" charset="0"/>
                    <a:cs typeface="Times New Roman" panose="02020603050405020304" pitchFamily="18" charset="0"/>
                  </a:rPr>
                  <a:t>случайных величин равна произведению </a:t>
                </a:r>
                <a:r>
                  <a:rPr lang="ru-RU" dirty="0" smtClean="0">
                    <a:latin typeface="Times New Roman" panose="02020603050405020304" pitchFamily="18" charset="0"/>
                    <a:cs typeface="Times New Roman" panose="02020603050405020304" pitchFamily="18" charset="0"/>
                  </a:rPr>
                  <a:t>производящих</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функций </a:t>
                </a:r>
                <a:r>
                  <a:rPr lang="ru-RU" dirty="0">
                    <a:latin typeface="Times New Roman" panose="02020603050405020304" pitchFamily="18" charset="0"/>
                    <a:cs typeface="Times New Roman" panose="02020603050405020304" pitchFamily="18" charset="0"/>
                  </a:rPr>
                  <a:t>слагаемых</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79512" y="1702549"/>
                <a:ext cx="8856984" cy="646331"/>
              </a:xfrm>
              <a:prstGeom prst="rect">
                <a:avLst/>
              </a:prstGeom>
              <a:blipFill rotWithShape="1">
                <a:blip r:embed="rId2"/>
                <a:stretch>
                  <a:fillRect l="-551" t="-4717" r="-619" b="-1415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87624" y="1255986"/>
                <a:ext cx="6106736" cy="3933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d>
                        <m:dPr>
                          <m:begChr m:val="["/>
                          <m:endChr m:val="]"/>
                          <m:ctrlPr>
                            <a:rPr lang="en-US" b="0" i="1" smtClean="0">
                              <a:latin typeface="Cambria Math"/>
                            </a:rPr>
                          </m:ctrlPr>
                        </m:dPr>
                        <m:e>
                          <m:r>
                            <a:rPr lang="en-US" b="0" i="1" smtClean="0">
                              <a:latin typeface="Cambria Math"/>
                            </a:rPr>
                            <m:t>𝑋</m:t>
                          </m:r>
                        </m:e>
                      </m:d>
                      <m:r>
                        <a:rPr lang="en-US" b="0" i="1" smtClean="0">
                          <a:latin typeface="Cambria Math"/>
                        </a:rPr>
                        <m:t>= </m:t>
                      </m:r>
                      <m:sSup>
                        <m:sSupPr>
                          <m:ctrlPr>
                            <a:rPr lang="en-US" b="0" i="1" smtClean="0">
                              <a:latin typeface="Cambria Math"/>
                            </a:rPr>
                          </m:ctrlPr>
                        </m:sSupPr>
                        <m:e>
                          <m:r>
                            <a:rPr lang="en-US" b="0" i="1" smtClean="0">
                              <a:latin typeface="Cambria Math"/>
                            </a:rPr>
                            <m:t>𝑋</m:t>
                          </m:r>
                        </m:e>
                        <m:sup>
                          <m:r>
                            <a:rPr lang="en-US" b="0" i="1" smtClean="0">
                              <a:latin typeface="Cambria Math"/>
                            </a:rPr>
                            <m:t>∗</m:t>
                          </m:r>
                          <m:d>
                            <m:dPr>
                              <m:ctrlPr>
                                <a:rPr lang="en-US" b="0" i="1" smtClean="0">
                                  <a:latin typeface="Cambria Math"/>
                                </a:rPr>
                              </m:ctrlPr>
                            </m:dPr>
                            <m:e>
                              <m:r>
                                <a:rPr lang="en-US" b="0" i="1" smtClean="0">
                                  <a:latin typeface="Cambria Math"/>
                                </a:rPr>
                                <m:t>1</m:t>
                              </m:r>
                            </m:e>
                          </m:d>
                        </m:sup>
                      </m:sSup>
                      <m:d>
                        <m:dPr>
                          <m:ctrlPr>
                            <a:rPr lang="en-US" b="0" i="1" smtClean="0">
                              <a:latin typeface="Cambria Math"/>
                            </a:rPr>
                          </m:ctrlPr>
                        </m:dPr>
                        <m:e>
                          <m:r>
                            <a:rPr lang="en-US" b="0" i="1" smtClean="0">
                              <a:latin typeface="Cambria Math"/>
                            </a:rPr>
                            <m:t>1</m:t>
                          </m:r>
                        </m:e>
                      </m:d>
                      <m:r>
                        <a:rPr lang="en-US" b="0" i="1" smtClean="0">
                          <a:latin typeface="Cambria Math"/>
                        </a:rPr>
                        <m:t>;</m:t>
                      </m:r>
                      <m:r>
                        <a:rPr lang="en-US" b="0" i="1" smtClean="0">
                          <a:latin typeface="Cambria Math"/>
                        </a:rPr>
                        <m:t>𝐷</m:t>
                      </m:r>
                      <m:d>
                        <m:dPr>
                          <m:begChr m:val="["/>
                          <m:endChr m:val="]"/>
                          <m:ctrlPr>
                            <a:rPr lang="en-US" b="0" i="1" smtClean="0">
                              <a:latin typeface="Cambria Math"/>
                            </a:rPr>
                          </m:ctrlPr>
                        </m:dPr>
                        <m:e>
                          <m:r>
                            <a:rPr lang="en-US" b="0" i="1" smtClean="0">
                              <a:latin typeface="Cambria Math"/>
                            </a:rPr>
                            <m:t>𝑋</m:t>
                          </m:r>
                        </m:e>
                      </m:d>
                      <m:r>
                        <a:rPr lang="en-US" b="0" i="1" smtClean="0">
                          <a:latin typeface="Cambria Math"/>
                        </a:rPr>
                        <m:t>=</m:t>
                      </m:r>
                      <m:sSup>
                        <m:sSupPr>
                          <m:ctrlPr>
                            <a:rPr lang="en-US" i="1">
                              <a:latin typeface="Cambria Math"/>
                            </a:rPr>
                          </m:ctrlPr>
                        </m:sSupPr>
                        <m:e>
                          <m:r>
                            <a:rPr lang="en-US" i="1">
                              <a:latin typeface="Cambria Math"/>
                            </a:rPr>
                            <m:t>𝑋</m:t>
                          </m:r>
                        </m:e>
                        <m:sup>
                          <m:r>
                            <a:rPr lang="en-US" i="1">
                              <a:latin typeface="Cambria Math"/>
                            </a:rPr>
                            <m:t>∗</m:t>
                          </m:r>
                          <m:d>
                            <m:dPr>
                              <m:ctrlPr>
                                <a:rPr lang="en-US" i="1">
                                  <a:latin typeface="Cambria Math"/>
                                </a:rPr>
                              </m:ctrlPr>
                            </m:dPr>
                            <m:e>
                              <m:r>
                                <a:rPr lang="en-US" b="0" i="1" smtClean="0">
                                  <a:latin typeface="Cambria Math"/>
                                </a:rPr>
                                <m:t>2</m:t>
                              </m:r>
                            </m:e>
                          </m:d>
                        </m:sup>
                      </m:sSup>
                      <m:d>
                        <m:dPr>
                          <m:ctrlPr>
                            <a:rPr lang="en-US" b="0" i="1" smtClean="0">
                              <a:latin typeface="Cambria Math"/>
                            </a:rPr>
                          </m:ctrlPr>
                        </m:dPr>
                        <m:e>
                          <m:r>
                            <a:rPr lang="en-US" b="0" i="1" smtClean="0">
                              <a:latin typeface="Cambria Math"/>
                            </a:rPr>
                            <m:t>1</m:t>
                          </m:r>
                        </m:e>
                      </m:d>
                      <m:r>
                        <a:rPr lang="en-US" b="0" i="1" smtClean="0">
                          <a:latin typeface="Cambria Math"/>
                        </a:rPr>
                        <m:t>+</m:t>
                      </m:r>
                      <m:sSup>
                        <m:sSupPr>
                          <m:ctrlPr>
                            <a:rPr lang="en-US" i="1">
                              <a:latin typeface="Cambria Math"/>
                            </a:rPr>
                          </m:ctrlPr>
                        </m:sSupPr>
                        <m:e>
                          <m:r>
                            <a:rPr lang="en-US" i="1">
                              <a:latin typeface="Cambria Math"/>
                            </a:rPr>
                            <m:t>𝑋</m:t>
                          </m:r>
                        </m:e>
                        <m:sup>
                          <m:r>
                            <a:rPr lang="en-US" i="1">
                              <a:latin typeface="Cambria Math"/>
                            </a:rPr>
                            <m:t>∗</m:t>
                          </m:r>
                          <m:d>
                            <m:dPr>
                              <m:ctrlPr>
                                <a:rPr lang="en-US" i="1">
                                  <a:latin typeface="Cambria Math"/>
                                </a:rPr>
                              </m:ctrlPr>
                            </m:dPr>
                            <m:e>
                              <m:r>
                                <a:rPr lang="en-US" i="1">
                                  <a:latin typeface="Cambria Math"/>
                                </a:rPr>
                                <m:t>1</m:t>
                              </m:r>
                            </m:e>
                          </m:d>
                        </m:sup>
                      </m:sSup>
                      <m:d>
                        <m:dPr>
                          <m:ctrlPr>
                            <a:rPr lang="en-US" b="0" i="1" smtClean="0">
                              <a:latin typeface="Cambria Math"/>
                            </a:rPr>
                          </m:ctrlPr>
                        </m:dPr>
                        <m:e>
                          <m:r>
                            <a:rPr lang="en-US" b="0" i="1" smtClean="0">
                              <a:latin typeface="Cambria Math"/>
                            </a:rPr>
                            <m:t>1</m:t>
                          </m:r>
                        </m:e>
                      </m:d>
                      <m:r>
                        <a:rPr lang="en-US" b="0" i="1" smtClean="0">
                          <a:latin typeface="Cambria Math"/>
                        </a:rPr>
                        <m:t>−</m:t>
                      </m:r>
                      <m:sSup>
                        <m:sSupPr>
                          <m:ctrlPr>
                            <a:rPr lang="en-US" b="0" i="1" smtClean="0">
                              <a:latin typeface="Cambria Math"/>
                            </a:rPr>
                          </m:ctrlPr>
                        </m:sSupPr>
                        <m:e>
                          <m:r>
                            <a:rPr lang="en-US" i="1">
                              <a:latin typeface="Cambria Math"/>
                            </a:rPr>
                            <m:t>[</m:t>
                          </m:r>
                          <m:sSup>
                            <m:sSupPr>
                              <m:ctrlPr>
                                <a:rPr lang="en-US" i="1">
                                  <a:latin typeface="Cambria Math"/>
                                </a:rPr>
                              </m:ctrlPr>
                            </m:sSupPr>
                            <m:e>
                              <m:r>
                                <a:rPr lang="en-US" i="1">
                                  <a:latin typeface="Cambria Math"/>
                                </a:rPr>
                                <m:t>𝑋</m:t>
                              </m:r>
                            </m:e>
                            <m:sup>
                              <m:r>
                                <a:rPr lang="en-US" i="1">
                                  <a:latin typeface="Cambria Math"/>
                                </a:rPr>
                                <m:t>∗</m:t>
                              </m:r>
                              <m:d>
                                <m:dPr>
                                  <m:ctrlPr>
                                    <a:rPr lang="en-US" i="1">
                                      <a:latin typeface="Cambria Math"/>
                                    </a:rPr>
                                  </m:ctrlPr>
                                </m:dPr>
                                <m:e>
                                  <m:r>
                                    <a:rPr lang="en-US" i="1">
                                      <a:latin typeface="Cambria Math"/>
                                    </a:rPr>
                                    <m:t>1</m:t>
                                  </m:r>
                                </m:e>
                              </m:d>
                            </m:sup>
                          </m:sSup>
                          <m:r>
                            <a:rPr lang="en-US" i="1">
                              <a:latin typeface="Cambria Math"/>
                            </a:rPr>
                            <m:t>(1)]</m:t>
                          </m:r>
                        </m:e>
                        <m:sup>
                          <m:r>
                            <a:rPr lang="en-US" b="0" i="1" smtClean="0">
                              <a:latin typeface="Cambria Math"/>
                            </a:rPr>
                            <m:t>2</m:t>
                          </m:r>
                        </m:sup>
                      </m:sSup>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87624" y="1255986"/>
                <a:ext cx="6106736" cy="393313"/>
              </a:xfrm>
              <a:prstGeom prst="rect">
                <a:avLst/>
              </a:prstGeom>
              <a:blipFill rotWithShape="1">
                <a:blip r:embed="rId3"/>
                <a:stretch>
                  <a:fillRect b="-1384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p:cNvSpPr/>
              <p:nvPr/>
            </p:nvSpPr>
            <p:spPr>
              <a:xfrm>
                <a:off x="2339752" y="2483604"/>
                <a:ext cx="34469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a:latin typeface="Cambria Math"/>
                            </a:rPr>
                            <m:t>𝑋</m:t>
                          </m:r>
                        </m:e>
                        <m:sup>
                          <m:r>
                            <a:rPr lang="en-US" i="1">
                              <a:latin typeface="Cambria Math"/>
                            </a:rPr>
                            <m:t>∗</m:t>
                          </m:r>
                        </m:sup>
                      </m:sSup>
                      <m:d>
                        <m:dPr>
                          <m:ctrlPr>
                            <a:rPr lang="en-US" i="1">
                              <a:latin typeface="Cambria Math"/>
                            </a:rPr>
                          </m:ctrlPr>
                        </m:dPr>
                        <m:e>
                          <m:r>
                            <a:rPr lang="en-US" i="1">
                              <a:latin typeface="Cambria Math"/>
                            </a:rPr>
                            <m:t>𝑧</m:t>
                          </m:r>
                        </m:e>
                      </m:d>
                      <m:r>
                        <a:rPr lang="en-US" b="0" i="1" smtClean="0">
                          <a:latin typeface="Cambria Math"/>
                        </a:rPr>
                        <m:t>= </m:t>
                      </m:r>
                      <m:sSub>
                        <m:sSubPr>
                          <m:ctrlPr>
                            <a:rPr lang="en-US" b="0" i="1" smtClean="0">
                              <a:latin typeface="Cambria Math"/>
                            </a:rPr>
                          </m:ctrlPr>
                        </m:sSubPr>
                        <m:e>
                          <m:sSup>
                            <m:sSupPr>
                              <m:ctrlPr>
                                <a:rPr lang="en-US" i="1">
                                  <a:latin typeface="Cambria Math"/>
                                </a:rPr>
                              </m:ctrlPr>
                            </m:sSupPr>
                            <m:e>
                              <m:r>
                                <a:rPr lang="en-US" i="1">
                                  <a:latin typeface="Cambria Math"/>
                                </a:rPr>
                                <m:t>𝑋</m:t>
                              </m:r>
                            </m:e>
                            <m:sup>
                              <m:r>
                                <a:rPr lang="en-US" i="1">
                                  <a:latin typeface="Cambria Math"/>
                                </a:rPr>
                                <m:t>∗</m:t>
                              </m:r>
                            </m:sup>
                          </m:sSup>
                        </m:e>
                        <m:sub>
                          <m:r>
                            <a:rPr lang="en-US" b="0" i="1" smtClean="0">
                              <a:latin typeface="Cambria Math"/>
                            </a:rPr>
                            <m:t>1</m:t>
                          </m:r>
                        </m:sub>
                      </m:sSub>
                      <m:d>
                        <m:dPr>
                          <m:ctrlPr>
                            <a:rPr lang="en-US" b="0" i="1" smtClean="0">
                              <a:latin typeface="Cambria Math"/>
                            </a:rPr>
                          </m:ctrlPr>
                        </m:dPr>
                        <m:e>
                          <m:r>
                            <a:rPr lang="en-US" b="0" i="1" smtClean="0">
                              <a:latin typeface="Cambria Math"/>
                            </a:rPr>
                            <m:t>𝑧</m:t>
                          </m:r>
                        </m:e>
                      </m:d>
                      <m:sSub>
                        <m:sSubPr>
                          <m:ctrlPr>
                            <a:rPr lang="en-US" i="1">
                              <a:latin typeface="Cambria Math"/>
                            </a:rPr>
                          </m:ctrlPr>
                        </m:sSubPr>
                        <m:e>
                          <m:sSup>
                            <m:sSupPr>
                              <m:ctrlPr>
                                <a:rPr lang="en-US" i="1">
                                  <a:latin typeface="Cambria Math"/>
                                </a:rPr>
                              </m:ctrlPr>
                            </m:sSupPr>
                            <m:e>
                              <m:r>
                                <a:rPr lang="en-US" i="1">
                                  <a:latin typeface="Cambria Math"/>
                                </a:rPr>
                                <m:t>𝑋</m:t>
                              </m:r>
                            </m:e>
                            <m:sup>
                              <m:r>
                                <a:rPr lang="en-US" i="1">
                                  <a:latin typeface="Cambria Math"/>
                                </a:rPr>
                                <m:t>∗</m:t>
                              </m:r>
                            </m:sup>
                          </m:sSup>
                        </m:e>
                        <m:sub>
                          <m:r>
                            <a:rPr lang="en-US" b="0" i="1" smtClean="0">
                              <a:latin typeface="Cambria Math"/>
                            </a:rPr>
                            <m:t>2</m:t>
                          </m:r>
                        </m:sub>
                      </m:sSub>
                      <m:d>
                        <m:dPr>
                          <m:ctrlPr>
                            <a:rPr lang="en-US" i="1">
                              <a:latin typeface="Cambria Math"/>
                            </a:rPr>
                          </m:ctrlPr>
                        </m:dPr>
                        <m:e>
                          <m:r>
                            <a:rPr lang="en-US" i="1">
                              <a:latin typeface="Cambria Math"/>
                            </a:rPr>
                            <m:t>𝑧</m:t>
                          </m:r>
                        </m:e>
                      </m:d>
                      <m:r>
                        <a:rPr lang="en-US" b="0" i="1" smtClean="0">
                          <a:latin typeface="Cambria Math"/>
                        </a:rPr>
                        <m:t>…</m:t>
                      </m:r>
                      <m:sSub>
                        <m:sSubPr>
                          <m:ctrlPr>
                            <a:rPr lang="en-US" i="1">
                              <a:latin typeface="Cambria Math"/>
                            </a:rPr>
                          </m:ctrlPr>
                        </m:sSubPr>
                        <m:e>
                          <m:sSup>
                            <m:sSupPr>
                              <m:ctrlPr>
                                <a:rPr lang="en-US" i="1">
                                  <a:latin typeface="Cambria Math"/>
                                </a:rPr>
                              </m:ctrlPr>
                            </m:sSupPr>
                            <m:e>
                              <m:r>
                                <a:rPr lang="en-US" i="1">
                                  <a:latin typeface="Cambria Math"/>
                                </a:rPr>
                                <m:t>𝑋</m:t>
                              </m:r>
                            </m:e>
                            <m:sup>
                              <m:r>
                                <a:rPr lang="en-US" i="1">
                                  <a:latin typeface="Cambria Math"/>
                                </a:rPr>
                                <m:t>∗</m:t>
                              </m:r>
                            </m:sup>
                          </m:sSup>
                        </m:e>
                        <m:sub>
                          <m:r>
                            <a:rPr lang="en-US" b="0" i="1" smtClean="0">
                              <a:latin typeface="Cambria Math"/>
                            </a:rPr>
                            <m:t>𝑛</m:t>
                          </m:r>
                        </m:sub>
                      </m:sSub>
                      <m:d>
                        <m:dPr>
                          <m:ctrlPr>
                            <a:rPr lang="en-US" i="1">
                              <a:latin typeface="Cambria Math"/>
                            </a:rPr>
                          </m:ctrlPr>
                        </m:dPr>
                        <m:e>
                          <m:r>
                            <a:rPr lang="en-US" i="1">
                              <a:latin typeface="Cambria Math"/>
                            </a:rPr>
                            <m:t>𝑧</m:t>
                          </m:r>
                        </m:e>
                      </m:d>
                      <m:r>
                        <a:rPr lang="en-US" b="0" i="1" smtClean="0">
                          <a:latin typeface="Cambria Math"/>
                        </a:rPr>
                        <m:t>.</m:t>
                      </m:r>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2339752" y="2483604"/>
                <a:ext cx="3446906" cy="369332"/>
              </a:xfrm>
              <a:prstGeom prst="rect">
                <a:avLst/>
              </a:prstGeom>
              <a:blipFill rotWithShape="1">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289221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07504" y="56235"/>
                <a:ext cx="8784976" cy="1223220"/>
              </a:xfrm>
              <a:prstGeom prst="rect">
                <a:avLst/>
              </a:prstGeom>
            </p:spPr>
            <p:txBody>
              <a:bodyPr wrap="square">
                <a:spAutoFit/>
              </a:bodyPr>
              <a:lstStyle/>
              <a:p>
                <a:pPr indent="355600" algn="just"/>
                <a:r>
                  <a:rPr lang="ru-RU" dirty="0" smtClean="0"/>
                  <a:t>Поскольку указанная зависимость справедлива для любой пары узлов, это выражение можно записать в несколько ином виде и выразить интенсивность поступления заявок во все узлы </a:t>
                </a:r>
                <a14:m>
                  <m:oMath xmlns:m="http://schemas.openxmlformats.org/officeDocument/2006/math">
                    <m:r>
                      <a:rPr lang="en-US" i="1" dirty="0" smtClean="0">
                        <a:latin typeface="Cambria Math"/>
                      </a:rPr>
                      <m:t>𝑗</m:t>
                    </m:r>
                    <m:r>
                      <a:rPr lang="ru-RU" i="1" dirty="0">
                        <a:latin typeface="Cambria Math"/>
                      </a:rPr>
                      <m:t> =</m:t>
                    </m:r>
                    <m:acc>
                      <m:accPr>
                        <m:chr m:val="̅"/>
                        <m:ctrlPr>
                          <a:rPr lang="ru-RU" i="1" dirty="0" smtClean="0">
                            <a:latin typeface="Cambria Math"/>
                          </a:rPr>
                        </m:ctrlPr>
                      </m:accPr>
                      <m:e>
                        <m:r>
                          <a:rPr lang="ru-RU" i="1" dirty="0">
                            <a:latin typeface="Cambria Math"/>
                          </a:rPr>
                          <m:t>1,</m:t>
                        </m:r>
                        <m:r>
                          <a:rPr lang="en-US" i="1" dirty="0">
                            <a:latin typeface="Cambria Math"/>
                          </a:rPr>
                          <m:t>𝑛</m:t>
                        </m:r>
                      </m:e>
                    </m:acc>
                  </m:oMath>
                </a14:m>
                <a:r>
                  <a:rPr lang="en-US" dirty="0" smtClean="0"/>
                  <a:t> </a:t>
                </a:r>
                <a:r>
                  <a:rPr lang="ru-RU" dirty="0"/>
                  <a:t>через одну и ту же интенсивность, например, через интенсивность </a:t>
                </a:r>
                <a14:m>
                  <m:oMath xmlns:m="http://schemas.openxmlformats.org/officeDocument/2006/math">
                    <m:sSub>
                      <m:sSubPr>
                        <m:ctrlPr>
                          <a:rPr lang="ru-RU" i="1">
                            <a:latin typeface="Cambria Math"/>
                          </a:rPr>
                        </m:ctrlPr>
                      </m:sSubPr>
                      <m:e>
                        <m:r>
                          <a:rPr lang="ru-RU" i="1">
                            <a:latin typeface="Cambria Math"/>
                            <a:ea typeface="Cambria Math"/>
                          </a:rPr>
                          <m:t>𝜆</m:t>
                        </m:r>
                      </m:e>
                      <m:sub>
                        <m:r>
                          <a:rPr lang="ru-RU" b="0" i="1" smtClean="0">
                            <a:latin typeface="Cambria Math"/>
                            <a:ea typeface="Cambria Math"/>
                          </a:rPr>
                          <m:t>0</m:t>
                        </m:r>
                      </m:sub>
                    </m:sSub>
                  </m:oMath>
                </a14:m>
                <a:r>
                  <a:rPr lang="ru-RU" dirty="0"/>
                  <a:t> потока заявок, поступа­ющих в </a:t>
                </a:r>
                <a:r>
                  <a:rPr lang="ru-RU" dirty="0" err="1"/>
                  <a:t>СеМО</a:t>
                </a:r>
                <a:r>
                  <a:rPr lang="ru-RU" dirty="0"/>
                  <a:t> из источника заявок:</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7504" y="56235"/>
                <a:ext cx="8784976" cy="1223220"/>
              </a:xfrm>
              <a:prstGeom prst="rect">
                <a:avLst/>
              </a:prstGeom>
              <a:blipFill rotWithShape="1">
                <a:blip r:embed="rId2"/>
                <a:stretch>
                  <a:fillRect l="-625" t="-2488" r="-555" b="-497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Прямоугольник 2"/>
              <p:cNvSpPr/>
              <p:nvPr/>
            </p:nvSpPr>
            <p:spPr>
              <a:xfrm>
                <a:off x="107504" y="2144467"/>
                <a:ext cx="8928992" cy="4524893"/>
              </a:xfrm>
              <a:prstGeom prst="rect">
                <a:avLst/>
              </a:prstGeom>
            </p:spPr>
            <p:txBody>
              <a:bodyPr wrap="square">
                <a:spAutoFit/>
              </a:bodyPr>
              <a:lstStyle/>
              <a:p>
                <a:pPr indent="355600" algn="just"/>
                <a:r>
                  <a:rPr lang="ru-RU" dirty="0" smtClean="0"/>
                  <a:t>В последнем выражении коэффициент пропорциональности </a:t>
                </a:r>
                <a14:m>
                  <m:oMath xmlns:m="http://schemas.openxmlformats.org/officeDocument/2006/math">
                    <m:r>
                      <a:rPr lang="en-US" i="1" dirty="0" smtClean="0">
                        <a:latin typeface="Cambria Math"/>
                      </a:rPr>
                      <m:t>𝑎</m:t>
                    </m:r>
                    <m:r>
                      <a:rPr lang="en-US" i="1" baseline="-25000" dirty="0" err="1">
                        <a:latin typeface="Cambria Math"/>
                      </a:rPr>
                      <m:t>𝑗</m:t>
                    </m:r>
                    <m:r>
                      <a:rPr lang="en-US" i="1" dirty="0">
                        <a:latin typeface="Cambria Math"/>
                      </a:rPr>
                      <m:t> </m:t>
                    </m:r>
                    <m:r>
                      <a:rPr lang="ru-RU" i="1" dirty="0">
                        <a:latin typeface="Cambria Math"/>
                      </a:rPr>
                      <m:t>&gt;0</m:t>
                    </m:r>
                    <m:r>
                      <a:rPr lang="ru-RU" b="0" i="0" dirty="0" smtClean="0">
                        <a:latin typeface="Cambria Math"/>
                      </a:rPr>
                      <m:t> </m:t>
                    </m:r>
                  </m:oMath>
                </a14:m>
                <a:r>
                  <a:rPr lang="ru-RU" dirty="0"/>
                  <a:t>показывает, во сколько раз интенсивность потока заявок в узел </a:t>
                </a:r>
                <a14:m>
                  <m:oMath xmlns:m="http://schemas.openxmlformats.org/officeDocument/2006/math">
                    <m:r>
                      <a:rPr lang="en-US" i="1" dirty="0" smtClean="0">
                        <a:latin typeface="Cambria Math"/>
                      </a:rPr>
                      <m:t>𝑗</m:t>
                    </m:r>
                    <m:r>
                      <a:rPr lang="ru-RU" i="1" dirty="0">
                        <a:latin typeface="Cambria Math"/>
                      </a:rPr>
                      <m:t> (</m:t>
                    </m:r>
                    <m:r>
                      <a:rPr lang="en-US" i="1" dirty="0" err="1">
                        <a:latin typeface="Cambria Math"/>
                      </a:rPr>
                      <m:t>𝑖</m:t>
                    </m:r>
                    <m:r>
                      <a:rPr lang="ru-RU" i="1" dirty="0">
                        <a:latin typeface="Cambria Math"/>
                      </a:rPr>
                      <m:t>, </m:t>
                    </m:r>
                    <m:r>
                      <a:rPr lang="en-US" i="1" dirty="0">
                        <a:latin typeface="Cambria Math"/>
                      </a:rPr>
                      <m:t>𝑗</m:t>
                    </m:r>
                    <m:r>
                      <a:rPr lang="ru-RU" i="1" dirty="0">
                        <a:latin typeface="Cambria Math"/>
                      </a:rPr>
                      <m:t> =</m:t>
                    </m:r>
                    <m:acc>
                      <m:accPr>
                        <m:chr m:val="̅"/>
                        <m:ctrlPr>
                          <a:rPr lang="ru-RU" i="1" dirty="0" smtClean="0">
                            <a:latin typeface="Cambria Math"/>
                          </a:rPr>
                        </m:ctrlPr>
                      </m:accPr>
                      <m:e>
                        <m:r>
                          <a:rPr lang="ru-RU" b="0" i="1" dirty="0" smtClean="0">
                            <a:latin typeface="Cambria Math"/>
                          </a:rPr>
                          <m:t>1,</m:t>
                        </m:r>
                        <m:r>
                          <a:rPr lang="en-US" b="0" i="1" dirty="0" smtClean="0">
                            <a:latin typeface="Cambria Math"/>
                          </a:rPr>
                          <m:t>𝑛</m:t>
                        </m:r>
                      </m:e>
                    </m:acc>
                    <m:r>
                      <a:rPr lang="ru-RU" i="1" dirty="0">
                        <a:latin typeface="Cambria Math"/>
                      </a:rPr>
                      <m:t>) </m:t>
                    </m:r>
                  </m:oMath>
                </a14:m>
                <a:r>
                  <a:rPr lang="ru-RU" dirty="0"/>
                  <a:t>отличается от интенсивности источника заявок, и называется </a:t>
                </a:r>
                <a:r>
                  <a:rPr lang="ru-RU" b="1" i="1" dirty="0"/>
                  <a:t>коэффициентом передачи</a:t>
                </a:r>
                <a:r>
                  <a:rPr lang="ru-RU" dirty="0"/>
                  <a:t>. Коэффициент передачи может принимать любое положительное значение.</a:t>
                </a:r>
              </a:p>
              <a:p>
                <a:pPr indent="355600" algn="just"/>
                <a:endParaRPr lang="en-US" dirty="0" smtClean="0"/>
              </a:p>
              <a:p>
                <a:pPr indent="355600" algn="just"/>
                <a:r>
                  <a:rPr lang="ru-RU" dirty="0" smtClean="0"/>
                  <a:t>Коэффициент </a:t>
                </a:r>
                <a:r>
                  <a:rPr lang="ru-RU" dirty="0"/>
                  <a:t>передачи играет важную роль при разработке математических зависимостей и расчете характеристик функционирования сетевых моделей. Это обусловлено тем физическим смыслом, который несет в себе коэффициент передачи.</a:t>
                </a:r>
              </a:p>
              <a:p>
                <a:pPr indent="355600" algn="just"/>
                <a:endParaRPr lang="en-US" dirty="0" smtClean="0"/>
              </a:p>
              <a:p>
                <a:pPr indent="355600" algn="just"/>
                <a:r>
                  <a:rPr lang="ru-RU" dirty="0" smtClean="0"/>
                  <a:t>Коэффициент </a:t>
                </a:r>
                <a:r>
                  <a:rPr lang="ru-RU" dirty="0"/>
                  <a:t>передачи можно трактовать как </a:t>
                </a:r>
                <a:r>
                  <a:rPr lang="ru-RU" i="1" dirty="0"/>
                  <a:t>среднее число попаданий заявки в данный узел за время ее нахождения в сети</a:t>
                </a:r>
                <a:r>
                  <a:rPr lang="ru-RU" dirty="0"/>
                  <a:t>. </a:t>
                </a:r>
                <a:endParaRPr lang="en-US" dirty="0" smtClean="0"/>
              </a:p>
              <a:p>
                <a:pPr indent="355600" algn="just"/>
                <a:r>
                  <a:rPr lang="ru-RU" dirty="0" smtClean="0"/>
                  <a:t>Например</a:t>
                </a:r>
                <a:r>
                  <a:rPr lang="ru-RU" dirty="0"/>
                  <a:t>, если коэффициент передачи узла </a:t>
                </a:r>
                <a:r>
                  <a:rPr lang="ru-RU" dirty="0" err="1"/>
                  <a:t>СеМО</a:t>
                </a:r>
                <a:r>
                  <a:rPr lang="ru-RU" dirty="0"/>
                  <a:t> равен 3, то это означает, что любая заявка за время нахождения в сети </a:t>
                </a:r>
                <a:r>
                  <a:rPr lang="ru-RU" i="1" dirty="0"/>
                  <a:t>в среднем</a:t>
                </a:r>
                <a:r>
                  <a:rPr lang="ru-RU" dirty="0"/>
                  <a:t> 3 раза побывает на обслу­живании в данном узле. Значение коэффициента передачи, равное 0,25, будет означать, что </a:t>
                </a:r>
                <a:r>
                  <a:rPr lang="ru-RU" i="1" dirty="0"/>
                  <a:t>в среднем</a:t>
                </a:r>
                <a:r>
                  <a:rPr lang="ru-RU" dirty="0"/>
                  <a:t> только одна заявка из четырёх попадёт на обслуживание в данный узел, а три другие обойдут данный узел стороной.</a:t>
                </a: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07504" y="2144467"/>
                <a:ext cx="8928992" cy="4524893"/>
              </a:xfrm>
              <a:prstGeom prst="rect">
                <a:avLst/>
              </a:prstGeom>
              <a:blipFill rotWithShape="1">
                <a:blip r:embed="rId3"/>
                <a:stretch>
                  <a:fillRect l="-615" t="-674" r="-615" b="-121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91880" y="1424387"/>
                <a:ext cx="2016224" cy="4914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a:rPr>
                          </m:ctrlPr>
                        </m:sSubPr>
                        <m:e>
                          <m:r>
                            <a:rPr lang="ru-RU" sz="2400" i="1" smtClean="0">
                              <a:latin typeface="Cambria Math"/>
                              <a:ea typeface="Cambria Math"/>
                            </a:rPr>
                            <m:t>𝜆</m:t>
                          </m:r>
                        </m:e>
                        <m:sub>
                          <m:r>
                            <a:rPr lang="en-US" sz="2400" b="0" i="1" smtClean="0">
                              <a:latin typeface="Cambria Math"/>
                            </a:rPr>
                            <m:t>𝑗</m:t>
                          </m:r>
                        </m:sub>
                      </m:sSub>
                      <m:r>
                        <a:rPr lang="en-US" sz="2400" b="0" i="1" smtClean="0">
                          <a:latin typeface="Cambria Math"/>
                        </a:rPr>
                        <m:t>=</m:t>
                      </m:r>
                      <m:sSub>
                        <m:sSubPr>
                          <m:ctrlPr>
                            <a:rPr lang="en-US" sz="2400" b="0" i="1" smtClean="0">
                              <a:latin typeface="Cambria Math"/>
                            </a:rPr>
                          </m:ctrlPr>
                        </m:sSubPr>
                        <m:e>
                          <m:r>
                            <a:rPr lang="en-US" sz="2400" b="0" i="1" smtClean="0">
                              <a:latin typeface="Cambria Math"/>
                              <a:ea typeface="Cambria Math"/>
                            </a:rPr>
                            <m:t>𝛼</m:t>
                          </m:r>
                        </m:e>
                        <m:sub>
                          <m:r>
                            <a:rPr lang="en-US" sz="2400" b="0" i="1" smtClean="0">
                              <a:latin typeface="Cambria Math"/>
                            </a:rPr>
                            <m:t>𝑗</m:t>
                          </m:r>
                        </m:sub>
                      </m:sSub>
                      <m:sSub>
                        <m:sSubPr>
                          <m:ctrlPr>
                            <a:rPr lang="en-US" sz="2400" b="0" i="1" smtClean="0">
                              <a:latin typeface="Cambria Math"/>
                            </a:rPr>
                          </m:ctrlPr>
                        </m:sSubPr>
                        <m:e>
                          <m:r>
                            <a:rPr lang="en-US" sz="2400" b="0" i="1" smtClean="0">
                              <a:latin typeface="Cambria Math"/>
                              <a:ea typeface="Cambria Math"/>
                            </a:rPr>
                            <m:t>𝜆</m:t>
                          </m:r>
                        </m:e>
                        <m:sub>
                          <m:r>
                            <a:rPr lang="ru-RU" sz="2400" b="0" i="1" smtClean="0">
                              <a:latin typeface="Cambria Math"/>
                              <a:ea typeface="Cambria Math"/>
                            </a:rPr>
                            <m:t>0</m:t>
                          </m:r>
                        </m:sub>
                      </m:sSub>
                    </m:oMath>
                  </m:oMathPara>
                </a14:m>
                <a:endParaRPr lang="ru-RU"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491880" y="1424387"/>
                <a:ext cx="2016224" cy="491417"/>
              </a:xfrm>
              <a:prstGeom prst="rect">
                <a:avLst/>
              </a:prstGeom>
              <a:blipFill rotWithShape="1">
                <a:blip r:embed="rId4"/>
                <a:stretch>
                  <a:fillRect b="-11250"/>
                </a:stretch>
              </a:blipFill>
            </p:spPr>
            <p:txBody>
              <a:bodyPr/>
              <a:lstStyle/>
              <a:p>
                <a:r>
                  <a:rPr lang="ru-RU">
                    <a:noFill/>
                  </a:rPr>
                  <a:t> </a:t>
                </a:r>
              </a:p>
            </p:txBody>
          </p:sp>
        </mc:Fallback>
      </mc:AlternateContent>
    </p:spTree>
    <p:extLst>
      <p:ext uri="{BB962C8B-B14F-4D97-AF65-F5344CB8AC3E}">
        <p14:creationId xmlns:p14="http://schemas.microsoft.com/office/powerpoint/2010/main" val="1843411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4708981"/>
          </a:xfrm>
          <a:prstGeom prst="rect">
            <a:avLst/>
          </a:prstGeom>
        </p:spPr>
        <p:txBody>
          <a:bodyPr wrap="square">
            <a:spAutoFit/>
          </a:bodyPr>
          <a:lstStyle/>
          <a:p>
            <a:pPr indent="355600" algn="just"/>
            <a:r>
              <a:rPr lang="ru-RU" sz="2000" dirty="0">
                <a:latin typeface="Times New Roman" panose="02020603050405020304" pitchFamily="18" charset="0"/>
                <a:cs typeface="Times New Roman" panose="02020603050405020304" pitchFamily="18" charset="0"/>
              </a:rPr>
              <a:t>В </a:t>
            </a:r>
            <a:r>
              <a:rPr lang="ru-RU" sz="2000" i="1" dirty="0">
                <a:latin typeface="Times New Roman" panose="02020603050405020304" pitchFamily="18" charset="0"/>
                <a:cs typeface="Times New Roman" panose="02020603050405020304" pitchFamily="18" charset="0"/>
              </a:rPr>
              <a:t>нелинейных</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интенсивности потоков заявок в узлах связаны более сложными нелинейными зависимостями, что значительно усложняет их исследование.</a:t>
            </a:r>
          </a:p>
          <a:p>
            <a:pPr indent="355600" algn="just"/>
            <a:endParaRPr lang="ru-RU" sz="2000" i="1" dirty="0" smtClean="0">
              <a:latin typeface="Times New Roman" panose="02020603050405020304" pitchFamily="18" charset="0"/>
              <a:cs typeface="Times New Roman" panose="02020603050405020304" pitchFamily="18" charset="0"/>
            </a:endParaRPr>
          </a:p>
          <a:p>
            <a:pPr indent="355600" algn="just"/>
            <a:r>
              <a:rPr lang="ru-RU" sz="2000" i="1" dirty="0" smtClean="0">
                <a:latin typeface="Times New Roman" panose="02020603050405020304" pitchFamily="18" charset="0"/>
                <a:cs typeface="Times New Roman" panose="02020603050405020304" pitchFamily="18" charset="0"/>
              </a:rPr>
              <a:t>Нелинейность </a:t>
            </a:r>
            <a:r>
              <a:rPr lang="ru-RU" sz="2000" i="1"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может быть обусловлена</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indent="355600" algn="just"/>
            <a:endParaRPr lang="ru-RU"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sz="2000" i="1" dirty="0">
                <a:latin typeface="Times New Roman" panose="02020603050405020304" pitchFamily="18" charset="0"/>
                <a:cs typeface="Times New Roman" panose="02020603050405020304" pitchFamily="18" charset="0"/>
              </a:rPr>
              <a:t>потерей заявок</a:t>
            </a:r>
            <a:r>
              <a:rPr lang="ru-RU" sz="2000" dirty="0">
                <a:latin typeface="Times New Roman" panose="02020603050405020304" pitchFamily="18" charset="0"/>
                <a:cs typeface="Times New Roman" panose="02020603050405020304" pitchFamily="18" charset="0"/>
              </a:rPr>
              <a:t> в сети, например из-за ограниченной емкости накопителей в узлах;</a:t>
            </a:r>
          </a:p>
          <a:p>
            <a:pPr marL="742950" lvl="1" indent="-285750" algn="just">
              <a:buFont typeface="Arial" panose="020B0604020202020204" pitchFamily="34" charset="0"/>
              <a:buChar char="•"/>
            </a:pPr>
            <a:r>
              <a:rPr lang="ru-RU" sz="2000" i="1" dirty="0">
                <a:latin typeface="Times New Roman" panose="02020603050405020304" pitchFamily="18" charset="0"/>
                <a:cs typeface="Times New Roman" panose="02020603050405020304" pitchFamily="18" charset="0"/>
              </a:rPr>
              <a:t>размножением заявок</a:t>
            </a:r>
            <a:r>
              <a:rPr lang="ru-RU" sz="2000" dirty="0">
                <a:latin typeface="Times New Roman" panose="02020603050405020304" pitchFamily="18" charset="0"/>
                <a:cs typeface="Times New Roman" panose="02020603050405020304" pitchFamily="18" charset="0"/>
              </a:rPr>
              <a:t> в сети, заключающимся, например, в формировании нескольких новых заявок после завершения обслуживания некоторой заявки в одном из узлов сети</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a:p>
            <a:pPr indent="355600" algn="just"/>
            <a:r>
              <a:rPr lang="ru-RU" sz="2000" dirty="0">
                <a:latin typeface="Times New Roman" panose="02020603050405020304" pitchFamily="18" charset="0"/>
                <a:cs typeface="Times New Roman" panose="02020603050405020304" pitchFamily="18" charset="0"/>
              </a:rPr>
              <a:t>Таким образом,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 является линейной, если в ней заявки не размножаются и не теряются. Ниже рассматриваются, в основном, линейные </a:t>
            </a:r>
            <a:r>
              <a:rPr lang="ru-RU" sz="2000" dirty="0" err="1">
                <a:latin typeface="Times New Roman" panose="02020603050405020304" pitchFamily="18" charset="0"/>
                <a:cs typeface="Times New Roman" panose="02020603050405020304" pitchFamily="18" charset="0"/>
              </a:rPr>
              <a:t>СеМО</a:t>
            </a:r>
            <a:r>
              <a:rPr lang="ru-RU" sz="2000" dirty="0">
                <a:latin typeface="Times New Roman" panose="02020603050405020304" pitchFamily="18" charset="0"/>
                <a:cs typeface="Times New Roman" panose="02020603050405020304" pitchFamily="18" charset="0"/>
              </a:rPr>
              <a:t>.</a:t>
            </a:r>
          </a:p>
        </p:txBody>
      </p:sp>
      <p:sp>
        <p:nvSpPr>
          <p:cNvPr id="3" name="Прямоугольник 2"/>
          <p:cNvSpPr/>
          <p:nvPr/>
        </p:nvSpPr>
        <p:spPr>
          <a:xfrm>
            <a:off x="155826" y="5013176"/>
            <a:ext cx="8856984" cy="1631216"/>
          </a:xfrm>
          <a:prstGeom prst="rect">
            <a:avLst/>
          </a:prstGeom>
        </p:spPr>
        <p:txBody>
          <a:bodyPr wrap="square">
            <a:spAutoFit/>
          </a:bodyPr>
          <a:lstStyle/>
          <a:p>
            <a:pPr lvl="0"/>
            <a:r>
              <a:rPr lang="ru-RU" sz="2000" dirty="0">
                <a:latin typeface="Times New Roman" panose="02020603050405020304" pitchFamily="18" charset="0"/>
                <a:cs typeface="Times New Roman" panose="02020603050405020304" pitchFamily="18" charset="0"/>
              </a:rPr>
              <a:t>По </a:t>
            </a:r>
            <a:r>
              <a:rPr lang="ru-RU" sz="2000" i="1" dirty="0">
                <a:latin typeface="Times New Roman" panose="02020603050405020304" pitchFamily="18" charset="0"/>
                <a:cs typeface="Times New Roman" panose="02020603050405020304" pitchFamily="18" charset="0"/>
              </a:rPr>
              <a:t>числу циркулирующих в сети заявок</a:t>
            </a:r>
            <a:r>
              <a:rPr lang="ru-RU" sz="2000" dirty="0">
                <a:latin typeface="Times New Roman" panose="02020603050405020304" pitchFamily="18" charset="0"/>
                <a:cs typeface="Times New Roman" panose="02020603050405020304" pitchFamily="18" charset="0"/>
              </a:rPr>
              <a:t> различают </a:t>
            </a:r>
            <a:r>
              <a:rPr lang="ru-RU" sz="2000" dirty="0" err="1">
                <a:latin typeface="Times New Roman" panose="02020603050405020304" pitchFamily="18" charset="0"/>
                <a:cs typeface="Times New Roman" panose="02020603050405020304" pitchFamily="18" charset="0"/>
              </a:rPr>
              <a:t>СеМО</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0"/>
            <a:endParaRPr lang="ru-RU"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ru-RU" sz="2000" dirty="0" smtClean="0">
                <a:latin typeface="Times New Roman" panose="02020603050405020304" pitchFamily="18" charset="0"/>
                <a:cs typeface="Times New Roman" panose="02020603050405020304" pitchFamily="18" charset="0"/>
              </a:rPr>
              <a:t>разомкнутые</a:t>
            </a:r>
            <a:r>
              <a:rPr lang="ru-RU"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замкнутые;</a:t>
            </a:r>
          </a:p>
          <a:p>
            <a:pPr marL="742950" lvl="1"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замкнуто-разомкнутые.</a:t>
            </a:r>
          </a:p>
        </p:txBody>
      </p:sp>
    </p:spTree>
    <p:extLst>
      <p:ext uri="{BB962C8B-B14F-4D97-AF65-F5344CB8AC3E}">
        <p14:creationId xmlns:p14="http://schemas.microsoft.com/office/powerpoint/2010/main" val="3580673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16632"/>
            <a:ext cx="8928992" cy="5909310"/>
          </a:xfrm>
          <a:prstGeom prst="rect">
            <a:avLst/>
          </a:prstGeom>
        </p:spPr>
        <p:txBody>
          <a:bodyPr wrap="square">
            <a:spAutoFit/>
          </a:bodyPr>
          <a:lstStyle/>
          <a:p>
            <a:pPr indent="355600" algn="just"/>
            <a:r>
              <a:rPr lang="ru-RU" b="1" dirty="0"/>
              <a:t>Разомкнутая (открытая) </a:t>
            </a:r>
            <a:r>
              <a:rPr lang="ru-RU" b="1" dirty="0" err="1"/>
              <a:t>СеМО</a:t>
            </a:r>
            <a:r>
              <a:rPr lang="ru-RU" b="1" dirty="0"/>
              <a:t> (</a:t>
            </a:r>
            <a:r>
              <a:rPr lang="ru-RU" b="1" dirty="0" err="1"/>
              <a:t>РСеМО</a:t>
            </a:r>
            <a:r>
              <a:rPr lang="ru-RU" b="1" dirty="0"/>
              <a:t>) </a:t>
            </a:r>
            <a:r>
              <a:rPr lang="ru-RU" dirty="0"/>
              <a:t>содержит один или несколько </a:t>
            </a:r>
            <a:r>
              <a:rPr lang="ru-RU" i="1" dirty="0"/>
              <a:t>внешних независимых источников</a:t>
            </a:r>
            <a:r>
              <a:rPr lang="ru-RU" dirty="0"/>
              <a:t> заявок, которые генерируют заявки в сеть независимо от числа заявок, находящихся в сети (</a:t>
            </a:r>
            <a:r>
              <a:rPr lang="ru-RU" dirty="0" smtClean="0"/>
              <a:t>рис.</a:t>
            </a:r>
            <a:r>
              <a:rPr lang="en-US" dirty="0" smtClean="0"/>
              <a:t>9, </a:t>
            </a:r>
            <a:r>
              <a:rPr lang="ru-RU" dirty="0" smtClean="0"/>
              <a:t>а</a:t>
            </a:r>
            <a:r>
              <a:rPr lang="ru-RU" dirty="0"/>
              <a:t>). </a:t>
            </a:r>
            <a:endParaRPr lang="en-US" dirty="0" smtClean="0"/>
          </a:p>
          <a:p>
            <a:pPr indent="355600" algn="just"/>
            <a:endParaRPr lang="en-US" dirty="0" smtClean="0"/>
          </a:p>
          <a:p>
            <a:pPr indent="355600" algn="just"/>
            <a:r>
              <a:rPr lang="ru-RU" dirty="0" smtClean="0"/>
              <a:t>В </a:t>
            </a:r>
            <a:r>
              <a:rPr lang="ru-RU" dirty="0" err="1"/>
              <a:t>РСеМО</a:t>
            </a:r>
            <a:r>
              <a:rPr lang="ru-RU" dirty="0"/>
              <a:t> одновременно может находиться </a:t>
            </a:r>
            <a:r>
              <a:rPr lang="ru-RU" i="1" dirty="0"/>
              <a:t>любое число заявок</a:t>
            </a:r>
            <a:r>
              <a:rPr lang="ru-RU" dirty="0"/>
              <a:t>, в том числе, и сколь угодно большое, то есть от 0 до бесконечности. С </a:t>
            </a:r>
            <a:r>
              <a:rPr lang="ru-RU" dirty="0" err="1"/>
              <a:t>РСеМО</a:t>
            </a:r>
            <a:r>
              <a:rPr lang="ru-RU" dirty="0"/>
              <a:t> связана внешняя среда, из которой поступают заявки в сеть и в которую они возвращаются после обслуживания в сети. Внешняя среда в </a:t>
            </a:r>
            <a:r>
              <a:rPr lang="ru-RU" dirty="0" err="1"/>
              <a:t>РСеМО</a:t>
            </a:r>
            <a:r>
              <a:rPr lang="ru-RU" dirty="0"/>
              <a:t> обозначается обычно как нулевой узел </a:t>
            </a:r>
            <a:r>
              <a:rPr lang="ru-RU" dirty="0" smtClean="0"/>
              <a:t>«0», </a:t>
            </a:r>
            <a:r>
              <a:rPr lang="ru-RU" dirty="0"/>
              <a:t>и </a:t>
            </a:r>
            <a:r>
              <a:rPr lang="ru-RU" dirty="0" err="1"/>
              <a:t>РСеМО</a:t>
            </a:r>
            <a:r>
              <a:rPr lang="ru-RU" dirty="0"/>
              <a:t>, в этом случае, изображается в виде </a:t>
            </a:r>
            <a:r>
              <a:rPr lang="en-US" dirty="0"/>
              <a:t>(</a:t>
            </a:r>
            <a:r>
              <a:rPr lang="ru-RU" dirty="0" smtClean="0"/>
              <a:t>рис.</a:t>
            </a:r>
            <a:r>
              <a:rPr lang="en-US" dirty="0" smtClean="0"/>
              <a:t>9, </a:t>
            </a:r>
            <a:r>
              <a:rPr lang="ru-RU" dirty="0" smtClean="0"/>
              <a:t>б.</a:t>
            </a:r>
            <a:r>
              <a:rPr lang="en-US" dirty="0" smtClean="0"/>
              <a:t>)</a:t>
            </a:r>
          </a:p>
          <a:p>
            <a:pPr indent="355600" algn="just"/>
            <a:endParaRPr lang="ru-RU" dirty="0"/>
          </a:p>
          <a:p>
            <a:pPr indent="355600" algn="just"/>
            <a:r>
              <a:rPr lang="ru-RU" b="1" dirty="0"/>
              <a:t>Замкнутая (закрытая) </a:t>
            </a:r>
            <a:r>
              <a:rPr lang="ru-RU" b="1" dirty="0" err="1"/>
              <a:t>СеМО</a:t>
            </a:r>
            <a:r>
              <a:rPr lang="ru-RU" b="1" dirty="0"/>
              <a:t> (</a:t>
            </a:r>
            <a:r>
              <a:rPr lang="ru-RU" b="1" dirty="0" err="1"/>
              <a:t>ЗСеМО</a:t>
            </a:r>
            <a:r>
              <a:rPr lang="ru-RU" b="1" dirty="0"/>
              <a:t>) </a:t>
            </a:r>
            <a:r>
              <a:rPr lang="ru-RU" dirty="0"/>
              <a:t>не содержит </a:t>
            </a:r>
            <a:r>
              <a:rPr lang="ru-RU" i="1" dirty="0"/>
              <a:t>независимых внешних</a:t>
            </a:r>
            <a:r>
              <a:rPr lang="ru-RU" dirty="0"/>
              <a:t> источников заявок и характеризуется тем, что в ней циркулирует </a:t>
            </a:r>
            <a:r>
              <a:rPr lang="ru-RU" i="1" dirty="0"/>
              <a:t>постоянное число заявок М</a:t>
            </a:r>
            <a:r>
              <a:rPr lang="ru-RU" dirty="0"/>
              <a:t> (</a:t>
            </a:r>
            <a:r>
              <a:rPr lang="ru-RU" dirty="0" smtClean="0"/>
              <a:t>рис.</a:t>
            </a:r>
            <a:r>
              <a:rPr lang="en-US" dirty="0" smtClean="0"/>
              <a:t>9, </a:t>
            </a:r>
            <a:r>
              <a:rPr lang="ru-RU" dirty="0" smtClean="0"/>
              <a:t>в</a:t>
            </a:r>
            <a:r>
              <a:rPr lang="ru-RU" dirty="0"/>
              <a:t>). </a:t>
            </a:r>
            <a:endParaRPr lang="en-US" dirty="0" smtClean="0"/>
          </a:p>
          <a:p>
            <a:pPr indent="355600" algn="just"/>
            <a:endParaRPr lang="ru-RU" dirty="0" smtClean="0"/>
          </a:p>
          <a:p>
            <a:pPr indent="355600" algn="just"/>
            <a:r>
              <a:rPr lang="ru-RU" dirty="0" smtClean="0"/>
              <a:t>На </a:t>
            </a:r>
            <a:r>
              <a:rPr lang="ru-RU" dirty="0"/>
              <a:t>графе </a:t>
            </a:r>
            <a:r>
              <a:rPr lang="ru-RU" dirty="0" err="1"/>
              <a:t>ЗСеМО</a:t>
            </a:r>
            <a:r>
              <a:rPr lang="ru-RU" dirty="0"/>
              <a:t> из </a:t>
            </a:r>
            <a:r>
              <a:rPr lang="ru-RU" dirty="0" smtClean="0"/>
              <a:t>физических соображений</a:t>
            </a:r>
            <a:r>
              <a:rPr lang="ru-RU" dirty="0"/>
              <a:t>, связанных с конкретным представлением процесса функционирования исследуемой реальной системы, обычно </a:t>
            </a:r>
            <a:r>
              <a:rPr lang="ru-RU" dirty="0" smtClean="0"/>
              <a:t>выделяется особая </a:t>
            </a:r>
            <a:r>
              <a:rPr lang="ru-RU" dirty="0"/>
              <a:t>дуга, отображающая процесс завершения обслуживания заявок </a:t>
            </a:r>
            <a:r>
              <a:rPr lang="ru-RU" dirty="0" smtClean="0"/>
              <a:t>в сети </a:t>
            </a:r>
            <a:r>
              <a:rPr lang="ru-RU" dirty="0"/>
              <a:t>и мгновенного формирования новой заявки с такими же параметрами обслуживания, что и завершившая обслуживание. </a:t>
            </a:r>
            <a:endParaRPr lang="ru-RU" dirty="0" smtClean="0"/>
          </a:p>
          <a:p>
            <a:pPr indent="355600" algn="just"/>
            <a:r>
              <a:rPr lang="ru-RU" dirty="0" smtClean="0"/>
              <a:t>Такая </a:t>
            </a:r>
            <a:r>
              <a:rPr lang="ru-RU" dirty="0"/>
              <a:t>трактовка позволяет рассматривать завершившую обслуживание заявку как </a:t>
            </a:r>
            <a:r>
              <a:rPr lang="ru-RU" dirty="0" smtClean="0"/>
              <a:t>новую заявку</a:t>
            </a:r>
            <a:r>
              <a:rPr lang="ru-RU" dirty="0"/>
              <a:t>, поступившую в сеть из </a:t>
            </a:r>
            <a:r>
              <a:rPr lang="ru-RU" i="1" dirty="0"/>
              <a:t>зависимого источника</a:t>
            </a:r>
            <a:r>
              <a:rPr lang="ru-RU" dirty="0"/>
              <a:t> заявок.</a:t>
            </a:r>
          </a:p>
        </p:txBody>
      </p:sp>
    </p:spTree>
    <p:extLst>
      <p:ext uri="{BB962C8B-B14F-4D97-AF65-F5344CB8AC3E}">
        <p14:creationId xmlns:p14="http://schemas.microsoft.com/office/powerpoint/2010/main" val="2262860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utre 348"/>
          <p:cNvPicPr/>
          <p:nvPr/>
        </p:nvPicPr>
        <p:blipFill rotWithShape="1">
          <a:blip r:embed="rId2"/>
          <a:srcRect b="9848"/>
          <a:stretch/>
        </p:blipFill>
        <p:spPr>
          <a:xfrm>
            <a:off x="1052391" y="116632"/>
            <a:ext cx="6912768" cy="2952328"/>
          </a:xfrm>
          <a:prstGeom prst="rect">
            <a:avLst/>
          </a:prstGeom>
        </p:spPr>
      </p:pic>
      <p:sp>
        <p:nvSpPr>
          <p:cNvPr id="3" name="TextBox 2"/>
          <p:cNvSpPr txBox="1"/>
          <p:nvPr/>
        </p:nvSpPr>
        <p:spPr>
          <a:xfrm>
            <a:off x="3330503" y="3068960"/>
            <a:ext cx="2475358" cy="369332"/>
          </a:xfrm>
          <a:prstGeom prst="rect">
            <a:avLst/>
          </a:prstGeom>
          <a:noFill/>
        </p:spPr>
        <p:txBody>
          <a:bodyPr wrap="none" rtlCol="0">
            <a:spAutoFit/>
          </a:bodyPr>
          <a:lstStyle/>
          <a:p>
            <a:r>
              <a:rPr lang="ru-RU"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Рисунок</a:t>
            </a:r>
            <a:r>
              <a:rPr lang="en-US"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9</a:t>
            </a:r>
            <a:r>
              <a:rPr lang="ru-RU"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Виды </a:t>
            </a:r>
            <a:r>
              <a:rPr lang="ru-RU"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СеМО</a:t>
            </a:r>
            <a:endParaRPr lang="ru-RU"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97879" y="3429000"/>
            <a:ext cx="9001000" cy="3416320"/>
          </a:xfrm>
          <a:prstGeom prst="rect">
            <a:avLst/>
          </a:prstGeom>
        </p:spPr>
        <p:txBody>
          <a:bodyPr wrap="square">
            <a:spAutoFit/>
          </a:bodyPr>
          <a:lstStyle/>
          <a:p>
            <a:pPr indent="355600" algn="just"/>
            <a:r>
              <a:rPr lang="ru-RU" dirty="0"/>
              <a:t>По аналогии с </a:t>
            </a:r>
            <a:r>
              <a:rPr lang="ru-RU" dirty="0" err="1"/>
              <a:t>РСеМО</a:t>
            </a:r>
            <a:r>
              <a:rPr lang="ru-RU" dirty="0"/>
              <a:t> на выделенной дуге </a:t>
            </a:r>
            <a:r>
              <a:rPr lang="ru-RU" dirty="0" err="1"/>
              <a:t>ЗСеМО</a:t>
            </a:r>
            <a:r>
              <a:rPr lang="ru-RU" dirty="0"/>
              <a:t> отмечается условная точка "0", рассматриваемая как нулевой узел и трактуемая иногда как фиктивная СМО с нулевой длительностью обслуживания или как зависимый источник заявок, генерирующий заявки только в момент поступления некоторой заявки на его вход. </a:t>
            </a:r>
            <a:endParaRPr lang="ru-RU" dirty="0" smtClean="0"/>
          </a:p>
          <a:p>
            <a:pPr indent="355600" algn="just"/>
            <a:endParaRPr lang="ru-RU" dirty="0"/>
          </a:p>
          <a:p>
            <a:pPr indent="355600" algn="just"/>
            <a:r>
              <a:rPr lang="ru-RU" dirty="0" smtClean="0"/>
              <a:t>Выделение </a:t>
            </a:r>
            <a:r>
              <a:rPr lang="ru-RU" dirty="0"/>
              <a:t>нулевого узла в </a:t>
            </a:r>
            <a:r>
              <a:rPr lang="ru-RU" dirty="0" err="1"/>
              <a:t>ЗСеМО</a:t>
            </a:r>
            <a:r>
              <a:rPr lang="ru-RU" dirty="0"/>
              <a:t> преследует двоякую цель: во-первых, достигается однозначность в представлении и математическом описании </a:t>
            </a:r>
            <a:r>
              <a:rPr lang="ru-RU" dirty="0" err="1"/>
              <a:t>РСеМО</a:t>
            </a:r>
            <a:r>
              <a:rPr lang="ru-RU" dirty="0"/>
              <a:t> и </a:t>
            </a:r>
            <a:r>
              <a:rPr lang="ru-RU" dirty="0" err="1"/>
              <a:t>ЗСеМО</a:t>
            </a:r>
            <a:r>
              <a:rPr lang="ru-RU" dirty="0"/>
              <a:t>; во-вторых, обеспечивается возможность определения временн</a:t>
            </a:r>
            <a:r>
              <a:rPr lang="ru-RU" i="1" dirty="0"/>
              <a:t>ы</a:t>
            </a:r>
            <a:r>
              <a:rPr lang="ru-RU" dirty="0"/>
              <a:t>х характеристик </a:t>
            </a:r>
            <a:r>
              <a:rPr lang="ru-RU" dirty="0" err="1"/>
              <a:t>ЗСеМО</a:t>
            </a:r>
            <a:r>
              <a:rPr lang="ru-RU" dirty="0"/>
              <a:t> относительно выделенного узла </a:t>
            </a:r>
            <a:r>
              <a:rPr lang="ru-RU" dirty="0" smtClean="0"/>
              <a:t>«0». </a:t>
            </a:r>
          </a:p>
          <a:p>
            <a:pPr indent="355600" algn="just"/>
            <a:endParaRPr lang="ru-RU" dirty="0" smtClean="0"/>
          </a:p>
          <a:p>
            <a:pPr indent="355600" algn="just"/>
            <a:r>
              <a:rPr lang="ru-RU" dirty="0" smtClean="0"/>
              <a:t>В </a:t>
            </a:r>
            <a:r>
              <a:rPr lang="ru-RU" dirty="0"/>
              <a:t>частности, </a:t>
            </a:r>
            <a:r>
              <a:rPr lang="ru-RU" b="1" i="1" dirty="0"/>
              <a:t>время </a:t>
            </a:r>
            <a:r>
              <a:rPr lang="ru-RU" b="1" i="1" dirty="0" smtClean="0"/>
              <a:t>пребыва­ния </a:t>
            </a:r>
            <a:r>
              <a:rPr lang="ru-RU" b="1" i="1" dirty="0"/>
              <a:t>заявок в </a:t>
            </a:r>
            <a:r>
              <a:rPr lang="ru-RU" b="1" i="1" dirty="0" err="1"/>
              <a:t>ЗСеМО</a:t>
            </a:r>
            <a:r>
              <a:rPr lang="ru-RU" dirty="0"/>
              <a:t> рассматривается как промежуток времени между двумя соседними моментами прохождения заявки через нулевой узел.</a:t>
            </a:r>
          </a:p>
        </p:txBody>
      </p:sp>
    </p:spTree>
    <p:extLst>
      <p:ext uri="{BB962C8B-B14F-4D97-AF65-F5344CB8AC3E}">
        <p14:creationId xmlns:p14="http://schemas.microsoft.com/office/powerpoint/2010/main" val="1874981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64190" y="335846"/>
                <a:ext cx="8972306" cy="4524315"/>
              </a:xfrm>
              <a:prstGeom prst="rect">
                <a:avLst/>
              </a:prstGeom>
            </p:spPr>
            <p:txBody>
              <a:bodyPr wrap="square">
                <a:spAutoFit/>
              </a:bodyPr>
              <a:lstStyle/>
              <a:p>
                <a:pPr indent="355600" algn="just"/>
                <a:r>
                  <a:rPr lang="ru-RU" b="1" dirty="0" smtClean="0"/>
                  <a:t>Замкнуто-разомкнутая </a:t>
                </a:r>
                <a:r>
                  <a:rPr lang="ru-RU" b="1" dirty="0" err="1"/>
                  <a:t>СеМО</a:t>
                </a:r>
                <a:r>
                  <a:rPr lang="ru-RU" b="1" dirty="0"/>
                  <a:t> (комбинированная) </a:t>
                </a:r>
                <a:r>
                  <a:rPr lang="ru-RU" dirty="0"/>
                  <a:t>представляет собой комбинацию </a:t>
                </a:r>
                <a:r>
                  <a:rPr lang="ru-RU" dirty="0" err="1"/>
                  <a:t>ЗСеМО</a:t>
                </a:r>
                <a:r>
                  <a:rPr lang="ru-RU" dirty="0"/>
                  <a:t> и </a:t>
                </a:r>
                <a:r>
                  <a:rPr lang="ru-RU" dirty="0" err="1"/>
                  <a:t>РСеМО</a:t>
                </a:r>
                <a:r>
                  <a:rPr lang="ru-RU" dirty="0"/>
                  <a:t>, в которую, кроме постоянно циркулирующих в сети </a:t>
                </a:r>
                <a14:m>
                  <m:oMath xmlns:m="http://schemas.openxmlformats.org/officeDocument/2006/math">
                    <m:r>
                      <a:rPr lang="en-US" i="1" dirty="0" smtClean="0">
                        <a:latin typeface="Cambria Math"/>
                      </a:rPr>
                      <m:t>𝑀</m:t>
                    </m:r>
                    <m:r>
                      <a:rPr lang="ru-RU" i="1" baseline="30000" dirty="0" smtClean="0">
                        <a:latin typeface="Cambria Math"/>
                      </a:rPr>
                      <m:t>∗</m:t>
                    </m:r>
                  </m:oMath>
                </a14:m>
                <a:r>
                  <a:rPr lang="ru-RU" dirty="0"/>
                  <a:t> заявок, из внешнего независимого источника поступают заявки такого же или другого класса, при этом суммарное число заявок в сети </a:t>
                </a:r>
                <a14:m>
                  <m:oMath xmlns:m="http://schemas.openxmlformats.org/officeDocument/2006/math">
                    <m:r>
                      <a:rPr lang="en-US" i="1" dirty="0" smtClean="0">
                        <a:latin typeface="Cambria Math"/>
                      </a:rPr>
                      <m:t>𝑀</m:t>
                    </m:r>
                    <m:r>
                      <a:rPr lang="en-US" i="1" dirty="0" smtClean="0">
                        <a:latin typeface="Cambria Math"/>
                      </a:rPr>
                      <m:t> &gt; </m:t>
                    </m:r>
                    <m:sSup>
                      <m:sSupPr>
                        <m:ctrlPr>
                          <a:rPr lang="ru-RU" i="1" dirty="0" smtClean="0">
                            <a:latin typeface="Cambria Math"/>
                          </a:rPr>
                        </m:ctrlPr>
                      </m:sSupPr>
                      <m:e>
                        <m:r>
                          <a:rPr lang="en-US" b="0" i="1" dirty="0" smtClean="0">
                            <a:latin typeface="Cambria Math"/>
                          </a:rPr>
                          <m:t>𝑀</m:t>
                        </m:r>
                      </m:e>
                      <m:sup>
                        <m:r>
                          <a:rPr lang="en-US" b="0" i="1" dirty="0" smtClean="0">
                            <a:latin typeface="Cambria Math"/>
                          </a:rPr>
                          <m:t>∗</m:t>
                        </m:r>
                      </m:sup>
                    </m:sSup>
                    <m:r>
                      <a:rPr lang="ru-RU" i="1" dirty="0">
                        <a:latin typeface="Cambria Math"/>
                      </a:rPr>
                      <m:t>.</m:t>
                    </m:r>
                  </m:oMath>
                </a14:m>
                <a:endParaRPr lang="en-US" dirty="0" smtClean="0"/>
              </a:p>
              <a:p>
                <a:pPr indent="355600" algn="just"/>
                <a:endParaRPr lang="ru-RU" dirty="0"/>
              </a:p>
              <a:p>
                <a:pPr lvl="0" indent="355600" algn="just"/>
                <a:r>
                  <a:rPr lang="ru-RU" dirty="0"/>
                  <a:t>По </a:t>
                </a:r>
                <a:r>
                  <a:rPr lang="ru-RU" i="1" dirty="0"/>
                  <a:t>типу циркулирующих заявок</a:t>
                </a:r>
                <a:r>
                  <a:rPr lang="ru-RU" dirty="0"/>
                  <a:t> различают </a:t>
                </a:r>
                <a:r>
                  <a:rPr lang="ru-RU" dirty="0" err="1"/>
                  <a:t>СеМО</a:t>
                </a:r>
                <a:r>
                  <a:rPr lang="ru-RU" dirty="0"/>
                  <a:t>:</a:t>
                </a:r>
              </a:p>
              <a:p>
                <a:pPr marL="742950" lvl="1" indent="-285750" algn="just">
                  <a:buFont typeface="Arial" panose="020B0604020202020204" pitchFamily="34" charset="0"/>
                  <a:buChar char="•"/>
                </a:pPr>
                <a:r>
                  <a:rPr lang="ru-RU" b="1" dirty="0"/>
                  <a:t>однородные</a:t>
                </a:r>
                <a:r>
                  <a:rPr lang="ru-RU" dirty="0"/>
                  <a:t>, в которых циркулирует один класс заявок (одно­родный поток заявок);</a:t>
                </a:r>
              </a:p>
              <a:p>
                <a:pPr marL="742950" lvl="1" indent="-285750" algn="just">
                  <a:buFont typeface="Arial" panose="020B0604020202020204" pitchFamily="34" charset="0"/>
                  <a:buChar char="•"/>
                </a:pPr>
                <a:r>
                  <a:rPr lang="ru-RU" b="1" dirty="0"/>
                  <a:t>неоднородные</a:t>
                </a:r>
                <a:r>
                  <a:rPr lang="ru-RU" dirty="0"/>
                  <a:t>, в которых циркулирует несколько классов заявок (неоднородный поток заявок), различающихся хотя бы одним из следующих факторов:</a:t>
                </a:r>
              </a:p>
              <a:p>
                <a:pPr marL="742950" lvl="1" indent="-285750" algn="just">
                  <a:buFont typeface="Arial" panose="020B0604020202020204" pitchFamily="34" charset="0"/>
                  <a:buChar char="•"/>
                </a:pPr>
                <a:r>
                  <a:rPr lang="ru-RU" i="1" dirty="0"/>
                  <a:t>д</a:t>
                </a:r>
                <a:r>
                  <a:rPr lang="ru-RU" i="1" dirty="0" smtClean="0"/>
                  <a:t>лительностями </a:t>
                </a:r>
                <a:r>
                  <a:rPr lang="ru-RU" i="1" dirty="0"/>
                  <a:t>обслуживания</a:t>
                </a:r>
                <a:r>
                  <a:rPr lang="ru-RU" dirty="0"/>
                  <a:t> в узлах;</a:t>
                </a:r>
              </a:p>
              <a:p>
                <a:pPr marL="742950" lvl="1" indent="-285750" algn="just">
                  <a:buFont typeface="Arial" panose="020B0604020202020204" pitchFamily="34" charset="0"/>
                  <a:buChar char="•"/>
                </a:pPr>
                <a:r>
                  <a:rPr lang="ru-RU" i="1" dirty="0"/>
                  <a:t>приоритетами;</a:t>
                </a:r>
                <a:endParaRPr lang="ru-RU" dirty="0"/>
              </a:p>
              <a:p>
                <a:pPr marL="742950" lvl="1" indent="-285750" algn="just">
                  <a:buFont typeface="Arial" panose="020B0604020202020204" pitchFamily="34" charset="0"/>
                  <a:buChar char="•"/>
                </a:pPr>
                <a:r>
                  <a:rPr lang="ru-RU" i="1" dirty="0"/>
                  <a:t>маршрутами</a:t>
                </a:r>
                <a:r>
                  <a:rPr lang="ru-RU" i="1" dirty="0" smtClean="0"/>
                  <a:t>.</a:t>
                </a:r>
              </a:p>
              <a:p>
                <a:pPr marL="742950" lvl="1" indent="-285750" algn="just">
                  <a:buFont typeface="Arial" panose="020B0604020202020204" pitchFamily="34" charset="0"/>
                  <a:buChar char="•"/>
                </a:pPr>
                <a:endParaRPr lang="ru-RU" dirty="0"/>
              </a:p>
              <a:p>
                <a:pPr indent="355600" algn="just"/>
                <a:r>
                  <a:rPr lang="ru-RU" dirty="0"/>
                  <a:t>Маршруты заявок разных классов задаются путем указания номеров классов заявок на соответствующих дугах сети (</a:t>
                </a:r>
                <a:r>
                  <a:rPr lang="ru-RU" dirty="0" smtClean="0"/>
                  <a:t>рис. 9,г</a:t>
                </a:r>
                <a:r>
                  <a:rPr lang="ru-RU" dirty="0"/>
                  <a:t>).</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64190" y="335846"/>
                <a:ext cx="8972306" cy="4524315"/>
              </a:xfrm>
              <a:prstGeom prst="rect">
                <a:avLst/>
              </a:prstGeom>
              <a:blipFill rotWithShape="1">
                <a:blip r:embed="rId2"/>
                <a:stretch>
                  <a:fillRect l="-612" t="-674" r="-612" b="-1213"/>
                </a:stretch>
              </a:blipFill>
            </p:spPr>
            <p:txBody>
              <a:bodyPr/>
              <a:lstStyle/>
              <a:p>
                <a:r>
                  <a:rPr lang="ru-RU">
                    <a:noFill/>
                  </a:rPr>
                  <a:t> </a:t>
                </a:r>
              </a:p>
            </p:txBody>
          </p:sp>
        </mc:Fallback>
      </mc:AlternateContent>
    </p:spTree>
    <p:extLst>
      <p:ext uri="{BB962C8B-B14F-4D97-AF65-F5344CB8AC3E}">
        <p14:creationId xmlns:p14="http://schemas.microsoft.com/office/powerpoint/2010/main" val="3978378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07504" y="476672"/>
                <a:ext cx="8928992" cy="6248827"/>
              </a:xfrm>
              <a:prstGeom prst="rect">
                <a:avLst/>
              </a:prstGeom>
            </p:spPr>
            <p:txBody>
              <a:bodyPr wrap="square">
                <a:spAutoFit/>
              </a:bodyPr>
              <a:lstStyle/>
              <a:p>
                <a:pPr lvl="0" indent="355600" algn="just"/>
                <a:r>
                  <a:rPr lang="ru-RU" b="1" dirty="0" smtClean="0">
                    <a:latin typeface="Times New Roman" panose="02020603050405020304" pitchFamily="18" charset="0"/>
                    <a:cs typeface="Times New Roman" panose="02020603050405020304" pitchFamily="18" charset="0"/>
                  </a:rPr>
                  <a:t>Параметры </a:t>
                </a:r>
                <a:r>
                  <a:rPr lang="ru-RU" b="1" dirty="0">
                    <a:latin typeface="Times New Roman" panose="02020603050405020304" pitchFamily="18" charset="0"/>
                    <a:cs typeface="Times New Roman" panose="02020603050405020304" pitchFamily="18" charset="0"/>
                  </a:rPr>
                  <a:t>СМО</a:t>
                </a:r>
              </a:p>
              <a:p>
                <a:pPr indent="355600" algn="just"/>
                <a:r>
                  <a:rPr lang="ru-RU" dirty="0">
                    <a:latin typeface="Times New Roman" panose="02020603050405020304" pitchFamily="18" charset="0"/>
                    <a:cs typeface="Times New Roman" panose="02020603050405020304" pitchFamily="18" charset="0"/>
                  </a:rPr>
                  <a:t>Для описания СМО используются три группы параметров:</a:t>
                </a: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структурные;</a:t>
                </a: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нагрузочные;</a:t>
                </a: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функциональные параметры (параметры управления</a:t>
                </a:r>
                <a:r>
                  <a:rPr lang="ru-RU"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indent="355600" algn="just"/>
                <a:r>
                  <a:rPr lang="ru-RU" dirty="0">
                    <a:latin typeface="Times New Roman" panose="02020603050405020304" pitchFamily="18" charset="0"/>
                    <a:cs typeface="Times New Roman" panose="02020603050405020304" pitchFamily="18" charset="0"/>
                  </a:rPr>
                  <a:t>К </a:t>
                </a:r>
                <a:r>
                  <a:rPr lang="ru-RU" i="1" dirty="0">
                    <a:latin typeface="Times New Roman" panose="02020603050405020304" pitchFamily="18" charset="0"/>
                    <a:cs typeface="Times New Roman" panose="02020603050405020304" pitchFamily="18" charset="0"/>
                  </a:rPr>
                  <a:t>структурным параметрам</a:t>
                </a:r>
                <a:r>
                  <a:rPr lang="ru-RU" dirty="0">
                    <a:latin typeface="Times New Roman" panose="02020603050405020304" pitchFamily="18" charset="0"/>
                    <a:cs typeface="Times New Roman" panose="02020603050405020304" pitchFamily="18" charset="0"/>
                  </a:rPr>
                  <a:t> относятся:</a:t>
                </a:r>
              </a:p>
              <a:p>
                <a:pPr marL="742950" lvl="1" indent="-285750" algn="just">
                  <a:buFont typeface="Arial" panose="020B0604020202020204" pitchFamily="34" charset="0"/>
                  <a:buChar char="•"/>
                </a:pPr>
                <a:endParaRPr lang="en-US" i="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i="1" dirty="0" smtClean="0">
                    <a:latin typeface="Times New Roman" panose="02020603050405020304" pitchFamily="18" charset="0"/>
                    <a:cs typeface="Times New Roman" panose="02020603050405020304" pitchFamily="18" charset="0"/>
                  </a:rPr>
                  <a:t>количество </a:t>
                </a:r>
                <a:r>
                  <a:rPr lang="ru-RU" i="1" dirty="0">
                    <a:latin typeface="Times New Roman" panose="02020603050405020304" pitchFamily="18" charset="0"/>
                    <a:cs typeface="Times New Roman" panose="02020603050405020304" pitchFamily="18" charset="0"/>
                  </a:rPr>
                  <a:t>обслуживающих приборов </a:t>
                </a:r>
                <a:r>
                  <a:rPr lang="en-US"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равное 1 для однока­нальной СМО и </a:t>
                </a:r>
                <a14:m>
                  <m:oMath xmlns:m="http://schemas.openxmlformats.org/officeDocument/2006/math">
                    <m:r>
                      <a:rPr lang="en-US" i="1" dirty="0" smtClean="0">
                        <a:latin typeface="Cambria Math"/>
                      </a:rPr>
                      <m:t>𝐾</m:t>
                    </m:r>
                    <m:r>
                      <a:rPr lang="en-US" i="1" dirty="0" smtClean="0">
                        <a:latin typeface="Cambria Math"/>
                      </a:rPr>
                      <m:t> &gt;1</m:t>
                    </m:r>
                  </m:oMath>
                </a14:m>
                <a:r>
                  <a:rPr lang="ru-RU" dirty="0">
                    <a:latin typeface="Times New Roman" panose="02020603050405020304" pitchFamily="18" charset="0"/>
                    <a:cs typeface="Times New Roman" panose="02020603050405020304" pitchFamily="18" charset="0"/>
                  </a:rPr>
                  <a:t> для многоканальной СМО;</a:t>
                </a: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количество </a:t>
                </a:r>
                <a:r>
                  <a:rPr lang="en-US" i="1" dirty="0">
                    <a:latin typeface="Times New Roman" panose="02020603050405020304" pitchFamily="18" charset="0"/>
                    <a:cs typeface="Times New Roman" panose="02020603050405020304" pitchFamily="18" charset="0"/>
                  </a:rPr>
                  <a:t>k </a:t>
                </a:r>
                <a:r>
                  <a:rPr lang="ru-RU" i="1" dirty="0">
                    <a:latin typeface="Times New Roman" panose="02020603050405020304" pitchFamily="18" charset="0"/>
                    <a:cs typeface="Times New Roman" panose="02020603050405020304" pitchFamily="18" charset="0"/>
                  </a:rPr>
                  <a:t>и ёмкости накопителей </a:t>
                </a:r>
                <a14:m>
                  <m:oMath xmlns:m="http://schemas.openxmlformats.org/officeDocument/2006/math">
                    <m:sSub>
                      <m:sSubPr>
                        <m:ctrlPr>
                          <a:rPr lang="en-US" i="1" dirty="0" smtClean="0">
                            <a:latin typeface="Cambria Math"/>
                          </a:rPr>
                        </m:ctrlPr>
                      </m:sSubPr>
                      <m:e>
                        <m:r>
                          <a:rPr lang="en-US" b="0" i="1" dirty="0" smtClean="0">
                            <a:latin typeface="Cambria Math"/>
                          </a:rPr>
                          <m:t>𝐸</m:t>
                        </m:r>
                      </m:e>
                      <m:sub>
                        <m:r>
                          <a:rPr lang="en-US" b="0" i="1" dirty="0" smtClean="0">
                            <a:latin typeface="Cambria Math"/>
                          </a:rPr>
                          <m:t>𝑗</m:t>
                        </m:r>
                      </m:sub>
                    </m:sSub>
                    <m:r>
                      <a:rPr lang="ru-RU" i="1" dirty="0" smtClean="0">
                        <a:latin typeface="Cambria Math"/>
                      </a:rPr>
                      <m:t> </m:t>
                    </m:r>
                    <m:r>
                      <a:rPr lang="ru-RU" i="1" dirty="0">
                        <a:latin typeface="Cambria Math"/>
                      </a:rPr>
                      <m:t>(</m:t>
                    </m:r>
                    <m:r>
                      <a:rPr lang="en-US" i="1" dirty="0">
                        <a:latin typeface="Cambria Math"/>
                      </a:rPr>
                      <m:t>𝑗</m:t>
                    </m:r>
                    <m:r>
                      <a:rPr lang="ru-RU" i="1" dirty="0">
                        <a:latin typeface="Cambria Math"/>
                      </a:rPr>
                      <m:t> =</m:t>
                    </m:r>
                    <m:acc>
                      <m:accPr>
                        <m:chr m:val="̅"/>
                        <m:ctrlPr>
                          <a:rPr lang="ru-RU" i="1" dirty="0" smtClean="0">
                            <a:latin typeface="Cambria Math"/>
                          </a:rPr>
                        </m:ctrlPr>
                      </m:accPr>
                      <m:e>
                        <m:r>
                          <a:rPr lang="en-US" b="0" i="1" dirty="0" smtClean="0">
                            <a:latin typeface="Cambria Math"/>
                          </a:rPr>
                          <m:t>1,</m:t>
                        </m:r>
                        <m:r>
                          <a:rPr lang="en-US" b="0" i="1" dirty="0" smtClean="0">
                            <a:latin typeface="Cambria Math"/>
                          </a:rPr>
                          <m:t>𝑘</m:t>
                        </m:r>
                      </m:e>
                    </m:acc>
                    <m:r>
                      <a:rPr lang="ru-RU" i="1" dirty="0">
                        <a:latin typeface="Cambria Math"/>
                      </a:rPr>
                      <m:t>)</m:t>
                    </m:r>
                  </m:oMath>
                </a14:m>
                <a:r>
                  <a:rPr lang="ru-RU"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i="1" dirty="0">
                    <a:latin typeface="Times New Roman" panose="02020603050405020304" pitchFamily="18" charset="0"/>
                    <a:cs typeface="Times New Roman" panose="02020603050405020304" pitchFamily="18" charset="0"/>
                  </a:rPr>
                  <a:t>способ взаимосвязи накопителей с приборами</a:t>
                </a:r>
                <a:r>
                  <a:rPr lang="ru-RU" dirty="0">
                    <a:latin typeface="Times New Roman" panose="02020603050405020304" pitchFamily="18" charset="0"/>
                    <a:cs typeface="Times New Roman" panose="02020603050405020304" pitchFamily="18" charset="0"/>
                  </a:rPr>
                  <a:t> (в случае многока­нальных СМО), например в виде матрицы связей</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indent="355600" algn="just"/>
                <a:r>
                  <a:rPr lang="ru-RU" i="1" dirty="0">
                    <a:latin typeface="Times New Roman" panose="02020603050405020304" pitchFamily="18" charset="0"/>
                    <a:cs typeface="Times New Roman" panose="02020603050405020304" pitchFamily="18" charset="0"/>
                  </a:rPr>
                  <a:t>Нагрузочные параметры</a:t>
                </a:r>
                <a:r>
                  <a:rPr lang="ru-RU" dirty="0">
                    <a:latin typeface="Times New Roman" panose="02020603050405020304" pitchFamily="18" charset="0"/>
                    <a:cs typeface="Times New Roman" panose="02020603050405020304" pitchFamily="18" charset="0"/>
                  </a:rPr>
                  <a:t> СМО включают в себя:</a:t>
                </a:r>
              </a:p>
              <a:p>
                <a:pPr marL="742950" lvl="1"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dirty="0" smtClean="0">
                    <a:latin typeface="Times New Roman" panose="02020603050405020304" pitchFamily="18" charset="0"/>
                    <a:cs typeface="Times New Roman" panose="02020603050405020304" pitchFamily="18" charset="0"/>
                  </a:rPr>
                  <a:t>количество </a:t>
                </a:r>
                <a:r>
                  <a:rPr lang="ru-RU" dirty="0">
                    <a:latin typeface="Times New Roman" panose="02020603050405020304" pitchFamily="18" charset="0"/>
                    <a:cs typeface="Times New Roman" panose="02020603050405020304" pitchFamily="18" charset="0"/>
                  </a:rPr>
                  <a:t>поступающих в систему классов заявок </a:t>
                </a:r>
                <a14:m>
                  <m:oMath xmlns:m="http://schemas.openxmlformats.org/officeDocument/2006/math">
                    <m:r>
                      <a:rPr lang="en-US" i="1" dirty="0" smtClean="0">
                        <a:latin typeface="Cambria Math"/>
                      </a:rPr>
                      <m:t>𝐻</m:t>
                    </m:r>
                  </m:oMath>
                </a14:m>
                <a:r>
                  <a:rPr lang="ru-RU" dirty="0">
                    <a:latin typeface="Times New Roman" panose="02020603050405020304" pitchFamily="18" charset="0"/>
                    <a:cs typeface="Times New Roman" panose="02020603050405020304" pitchFamily="18" charset="0"/>
                  </a:rPr>
                  <a:t>, которое равно 1 для СМО с однородным потоком заявок и </a:t>
                </a:r>
                <a14:m>
                  <m:oMath xmlns:m="http://schemas.openxmlformats.org/officeDocument/2006/math">
                    <m:r>
                      <a:rPr lang="en-US" i="1" dirty="0" smtClean="0">
                        <a:latin typeface="Cambria Math"/>
                      </a:rPr>
                      <m:t>𝐻</m:t>
                    </m:r>
                    <m:r>
                      <a:rPr lang="en-US" i="1" dirty="0" smtClean="0">
                        <a:latin typeface="Cambria Math"/>
                      </a:rPr>
                      <m:t> &gt;1</m:t>
                    </m:r>
                  </m:oMath>
                </a14:m>
                <a:r>
                  <a:rPr lang="ru-RU" dirty="0">
                    <a:latin typeface="Times New Roman" panose="02020603050405020304" pitchFamily="18" charset="0"/>
                    <a:cs typeface="Times New Roman" panose="02020603050405020304" pitchFamily="18" charset="0"/>
                  </a:rPr>
                  <a:t> для СМО с неоднородным потоком;</a:t>
                </a:r>
              </a:p>
              <a:p>
                <a:pPr marL="742950" lvl="1"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закон распределения </a:t>
                </a:r>
                <a14:m>
                  <m:oMath xmlns:m="http://schemas.openxmlformats.org/officeDocument/2006/math">
                    <m:r>
                      <a:rPr lang="en-US" i="1" dirty="0" smtClean="0">
                        <a:latin typeface="Cambria Math"/>
                      </a:rPr>
                      <m:t>𝐴</m:t>
                    </m:r>
                    <m:r>
                      <a:rPr lang="en-US" i="1" baseline="-25000" dirty="0">
                        <a:latin typeface="Cambria Math"/>
                      </a:rPr>
                      <m:t>𝑖</m:t>
                    </m:r>
                    <m:r>
                      <a:rPr lang="ru-RU" i="1" dirty="0">
                        <a:latin typeface="Cambria Math"/>
                      </a:rPr>
                      <m:t> (</m:t>
                    </m:r>
                    <m:r>
                      <a:rPr lang="en-US" i="1" dirty="0" smtClean="0">
                        <a:latin typeface="Cambria Math"/>
                        <a:ea typeface="Cambria Math"/>
                      </a:rPr>
                      <m:t>𝜏</m:t>
                    </m:r>
                    <m:r>
                      <a:rPr lang="ru-RU" i="1" dirty="0">
                        <a:latin typeface="Cambria Math"/>
                      </a:rPr>
                      <m:t>)</m:t>
                    </m:r>
                  </m:oMath>
                </a14:m>
                <a:r>
                  <a:rPr lang="ru-RU" dirty="0">
                    <a:latin typeface="Times New Roman" panose="02020603050405020304" pitchFamily="18" charset="0"/>
                    <a:cs typeface="Times New Roman" panose="02020603050405020304" pitchFamily="18" charset="0"/>
                  </a:rPr>
                  <a:t> интервалов времени между поступаю­щими в систему заявками класса </a:t>
                </a:r>
                <a14:m>
                  <m:oMath xmlns:m="http://schemas.openxmlformats.org/officeDocument/2006/math">
                    <m:r>
                      <a:rPr lang="en-US" i="1" dirty="0" smtClean="0">
                        <a:latin typeface="Cambria Math"/>
                      </a:rPr>
                      <m:t>𝑖</m:t>
                    </m:r>
                    <m:r>
                      <a:rPr lang="ru-RU" i="1" dirty="0">
                        <a:latin typeface="Cambria Math"/>
                      </a:rPr>
                      <m:t> =</m:t>
                    </m:r>
                    <m:acc>
                      <m:accPr>
                        <m:chr m:val="̅"/>
                        <m:ctrlPr>
                          <a:rPr lang="ru-RU" i="1" dirty="0" smtClean="0">
                            <a:latin typeface="Cambria Math"/>
                          </a:rPr>
                        </m:ctrlPr>
                      </m:accPr>
                      <m:e>
                        <m:r>
                          <a:rPr lang="en-US" b="0" i="1" dirty="0" smtClean="0">
                            <a:latin typeface="Cambria Math"/>
                          </a:rPr>
                          <m:t>1,</m:t>
                        </m:r>
                        <m:r>
                          <a:rPr lang="en-US" b="0" i="1" dirty="0" smtClean="0">
                            <a:latin typeface="Cambria Math"/>
                          </a:rPr>
                          <m:t>𝐻</m:t>
                        </m:r>
                      </m:e>
                    </m:acc>
                    <m:r>
                      <a:rPr lang="en-US" i="1" dirty="0">
                        <a:latin typeface="Cambria Math"/>
                      </a:rPr>
                      <m:t> </m:t>
                    </m:r>
                  </m:oMath>
                </a14:m>
                <a:r>
                  <a:rPr lang="ru-RU" dirty="0">
                    <a:latin typeface="Times New Roman" panose="02020603050405020304" pitchFamily="18" charset="0"/>
                    <a:cs typeface="Times New Roman" panose="02020603050405020304" pitchFamily="18" charset="0"/>
                  </a:rPr>
                  <a:t>или, </a:t>
                </a:r>
                <a:r>
                  <a:rPr lang="ru-RU" dirty="0" smtClean="0">
                    <a:latin typeface="Times New Roman" panose="02020603050405020304" pitchFamily="18" charset="0"/>
                    <a:cs typeface="Times New Roman" panose="02020603050405020304" pitchFamily="18" charset="0"/>
                  </a:rPr>
                  <a:t>по</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крайней </a:t>
                </a:r>
                <a:r>
                  <a:rPr lang="ru-RU" dirty="0">
                    <a:latin typeface="Times New Roman" panose="02020603050405020304" pitchFamily="18" charset="0"/>
                    <a:cs typeface="Times New Roman" panose="02020603050405020304" pitchFamily="18" charset="0"/>
                  </a:rPr>
                  <a:t>мере, первые два момента распределения, задаваемые, например, в виде интенсивности </a:t>
                </a:r>
                <a14:m>
                  <m:oMath xmlns:m="http://schemas.openxmlformats.org/officeDocument/2006/math">
                    <m:sSub>
                      <m:sSubPr>
                        <m:ctrlPr>
                          <a:rPr lang="ru-RU" i="1" smtClean="0">
                            <a:latin typeface="Cambria Math"/>
                          </a:rPr>
                        </m:ctrlPr>
                      </m:sSubPr>
                      <m:e>
                        <m:r>
                          <a:rPr lang="ru-RU" i="1" smtClean="0">
                            <a:latin typeface="Cambria Math"/>
                            <a:ea typeface="Cambria Math"/>
                          </a:rPr>
                          <m:t>𝜆</m:t>
                        </m:r>
                      </m:e>
                      <m:sub>
                        <m:r>
                          <a:rPr lang="en-US" b="0" i="1" smtClean="0">
                            <a:latin typeface="Cambria Math"/>
                          </a:rPr>
                          <m:t>𝑖</m:t>
                        </m:r>
                      </m:sub>
                    </m:sSub>
                  </m:oMath>
                </a14:m>
                <a:r>
                  <a:rPr lang="en-US"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коэффициента вариации </a:t>
                </a:r>
                <a14:m>
                  <m:oMath xmlns:m="http://schemas.openxmlformats.org/officeDocument/2006/math">
                    <m:sSub>
                      <m:sSubPr>
                        <m:ctrlPr>
                          <a:rPr lang="ru-RU" i="1" smtClean="0">
                            <a:latin typeface="Cambria Math"/>
                          </a:rPr>
                        </m:ctrlPr>
                      </m:sSubPr>
                      <m:e>
                        <m:r>
                          <a:rPr lang="ru-RU" i="1" smtClean="0">
                            <a:latin typeface="Cambria Math"/>
                            <a:ea typeface="Cambria Math"/>
                          </a:rPr>
                          <m:t>𝜈</m:t>
                        </m:r>
                      </m:e>
                      <m:sub>
                        <m:sSub>
                          <m:sSubPr>
                            <m:ctrlPr>
                              <a:rPr lang="ru-RU" i="1" smtClean="0">
                                <a:latin typeface="Cambria Math"/>
                              </a:rPr>
                            </m:ctrlPr>
                          </m:sSubPr>
                          <m:e>
                            <m:r>
                              <a:rPr lang="en-US" b="0" i="1" smtClean="0">
                                <a:latin typeface="Cambria Math"/>
                              </a:rPr>
                              <m:t>𝑎</m:t>
                            </m:r>
                          </m:e>
                          <m:sub>
                            <m:r>
                              <a:rPr lang="en-US" b="0" i="1" smtClean="0">
                                <a:latin typeface="Cambria Math"/>
                              </a:rPr>
                              <m:t>𝑖</m:t>
                            </m:r>
                          </m:sub>
                        </m:sSub>
                      </m:sub>
                    </m:sSub>
                  </m:oMath>
                </a14:m>
                <a:r>
                  <a:rPr lang="en-US"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интервалов;</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7504" y="476672"/>
                <a:ext cx="8928992" cy="6248827"/>
              </a:xfrm>
              <a:prstGeom prst="rect">
                <a:avLst/>
              </a:prstGeom>
              <a:blipFill rotWithShape="1">
                <a:blip r:embed="rId2"/>
                <a:stretch>
                  <a:fillRect t="-488" r="-615" b="-195"/>
                </a:stretch>
              </a:blipFill>
            </p:spPr>
            <p:txBody>
              <a:bodyPr/>
              <a:lstStyle/>
              <a:p>
                <a:r>
                  <a:rPr lang="ru-RU">
                    <a:noFill/>
                  </a:rPr>
                  <a:t> </a:t>
                </a:r>
              </a:p>
            </p:txBody>
          </p:sp>
        </mc:Fallback>
      </mc:AlternateContent>
      <p:sp>
        <p:nvSpPr>
          <p:cNvPr id="3" name="Прямоугольник 2"/>
          <p:cNvSpPr/>
          <p:nvPr/>
        </p:nvSpPr>
        <p:spPr>
          <a:xfrm>
            <a:off x="2339752" y="44624"/>
            <a:ext cx="3978910" cy="400110"/>
          </a:xfrm>
          <a:prstGeom prst="rect">
            <a:avLst/>
          </a:prstGeom>
        </p:spPr>
        <p:txBody>
          <a:bodyPr wrap="none">
            <a:spAutoFit/>
          </a:bodyPr>
          <a:lstStyle/>
          <a:p>
            <a:pPr lvl="0"/>
            <a:r>
              <a:rPr lang="ru-RU" sz="2000" dirty="0">
                <a:effectLst>
                  <a:outerShdw blurRad="38100" dist="38100" dir="2700000" algn="tl">
                    <a:srgbClr val="000000">
                      <a:alpha val="43137"/>
                    </a:srgbClr>
                  </a:outerShdw>
                </a:effectLst>
              </a:rPr>
              <a:t>Параметры и характеристики СМО</a:t>
            </a:r>
          </a:p>
        </p:txBody>
      </p:sp>
    </p:spTree>
    <p:extLst>
      <p:ext uri="{BB962C8B-B14F-4D97-AF65-F5344CB8AC3E}">
        <p14:creationId xmlns:p14="http://schemas.microsoft.com/office/powerpoint/2010/main" val="42597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07504" y="250770"/>
                <a:ext cx="8928992" cy="3970318"/>
              </a:xfrm>
              <a:prstGeom prst="rect">
                <a:avLst/>
              </a:prstGeom>
            </p:spPr>
            <p:txBody>
              <a:bodyPr wrap="square">
                <a:spAutoFit/>
              </a:bodyPr>
              <a:lstStyle/>
              <a:p>
                <a:pPr marL="742950" lvl="1" indent="-285750">
                  <a:buFont typeface="Arial" panose="020B0604020202020204" pitchFamily="34" charset="0"/>
                  <a:buChar char="•"/>
                </a:pPr>
                <a:r>
                  <a:rPr lang="ru-RU" dirty="0" smtClean="0"/>
                  <a:t>закон </a:t>
                </a:r>
                <a:r>
                  <a:rPr lang="ru-RU" dirty="0"/>
                  <a:t>распределения </a:t>
                </a:r>
                <a14:m>
                  <m:oMath xmlns:m="http://schemas.openxmlformats.org/officeDocument/2006/math">
                    <m:r>
                      <a:rPr lang="en-US" i="1" dirty="0" smtClean="0">
                        <a:latin typeface="Cambria Math"/>
                      </a:rPr>
                      <m:t>𝐵</m:t>
                    </m:r>
                    <m:r>
                      <a:rPr lang="en-US" i="1" baseline="-25000" dirty="0">
                        <a:latin typeface="Cambria Math"/>
                      </a:rPr>
                      <m:t>𝑖</m:t>
                    </m:r>
                    <m:r>
                      <a:rPr lang="ru-RU" i="1" dirty="0">
                        <a:latin typeface="Cambria Math"/>
                      </a:rPr>
                      <m:t>(</m:t>
                    </m:r>
                    <m:r>
                      <a:rPr lang="en-US" i="1" dirty="0" smtClean="0">
                        <a:latin typeface="Cambria Math"/>
                        <a:ea typeface="Cambria Math"/>
                      </a:rPr>
                      <m:t>𝜏</m:t>
                    </m:r>
                    <m:r>
                      <a:rPr lang="ru-RU" i="1" dirty="0">
                        <a:latin typeface="Cambria Math"/>
                      </a:rPr>
                      <m:t>)</m:t>
                    </m:r>
                  </m:oMath>
                </a14:m>
                <a:r>
                  <a:rPr lang="ru-RU" dirty="0"/>
                  <a:t> длительности обслуживания заявок </a:t>
                </a:r>
                <a:r>
                  <a:rPr lang="ru-RU" dirty="0" smtClean="0"/>
                  <a:t>класса</a:t>
                </a:r>
                <a:br>
                  <a:rPr lang="ru-RU" dirty="0" smtClean="0"/>
                </a:br>
                <a:r>
                  <a:rPr lang="ru-RU" dirty="0" smtClean="0"/>
                  <a:t> </a:t>
                </a:r>
                <a14:m>
                  <m:oMath xmlns:m="http://schemas.openxmlformats.org/officeDocument/2006/math">
                    <m:r>
                      <a:rPr lang="en-US" i="1" dirty="0">
                        <a:latin typeface="Cambria Math"/>
                      </a:rPr>
                      <m:t>𝑖</m:t>
                    </m:r>
                    <m:r>
                      <a:rPr lang="ru-RU" i="1" dirty="0">
                        <a:latin typeface="Cambria Math"/>
                      </a:rPr>
                      <m:t> =</m:t>
                    </m:r>
                    <m:acc>
                      <m:accPr>
                        <m:chr m:val="̅"/>
                        <m:ctrlPr>
                          <a:rPr lang="ru-RU" i="1" dirty="0">
                            <a:latin typeface="Cambria Math"/>
                          </a:rPr>
                        </m:ctrlPr>
                      </m:accPr>
                      <m:e>
                        <m:r>
                          <a:rPr lang="en-US" i="1" dirty="0">
                            <a:latin typeface="Cambria Math"/>
                          </a:rPr>
                          <m:t>1,</m:t>
                        </m:r>
                        <m:r>
                          <a:rPr lang="en-US" i="1" dirty="0">
                            <a:latin typeface="Cambria Math"/>
                          </a:rPr>
                          <m:t>𝐻</m:t>
                        </m:r>
                      </m:e>
                    </m:acc>
                    <m:r>
                      <a:rPr lang="en-US" i="1" dirty="0">
                        <a:latin typeface="Cambria Math"/>
                      </a:rPr>
                      <m:t> </m:t>
                    </m:r>
                  </m:oMath>
                </a14:m>
                <a:r>
                  <a:rPr lang="ru-RU" dirty="0"/>
                  <a:t>или, как минимум, первые два момента распределения, в качестве которых обычно используются средняя длительность </a:t>
                </a:r>
                <a14:m>
                  <m:oMath xmlns:m="http://schemas.openxmlformats.org/officeDocument/2006/math">
                    <m:r>
                      <a:rPr lang="en-US" i="1" dirty="0" smtClean="0">
                        <a:latin typeface="Cambria Math"/>
                      </a:rPr>
                      <m:t>𝑏</m:t>
                    </m:r>
                    <m:r>
                      <a:rPr lang="en-US" i="1" baseline="-25000" dirty="0">
                        <a:latin typeface="Cambria Math"/>
                      </a:rPr>
                      <m:t>𝑖</m:t>
                    </m:r>
                  </m:oMath>
                </a14:m>
                <a:r>
                  <a:rPr lang="en-US" dirty="0"/>
                  <a:t> </a:t>
                </a:r>
                <a:r>
                  <a:rPr lang="ru-RU" dirty="0"/>
                  <a:t>или интенсивность </a:t>
                </a:r>
                <a:r>
                  <a:rPr lang="ru-RU" i="1" dirty="0" smtClean="0">
                    <a:latin typeface="Cambria Math"/>
                  </a:rPr>
                  <a:t/>
                </a:r>
                <a:br>
                  <a:rPr lang="ru-RU" i="1" dirty="0" smtClean="0">
                    <a:latin typeface="Cambria Math"/>
                  </a:rPr>
                </a:br>
                <a14:m>
                  <m:oMath xmlns:m="http://schemas.openxmlformats.org/officeDocument/2006/math">
                    <m:r>
                      <a:rPr lang="en-US" i="1" dirty="0" smtClean="0">
                        <a:latin typeface="Cambria Math"/>
                      </a:rPr>
                      <m:t>𝑚</m:t>
                    </m:r>
                    <m:r>
                      <a:rPr lang="en-US" i="1" baseline="-25000" dirty="0">
                        <a:latin typeface="Cambria Math"/>
                      </a:rPr>
                      <m:t>𝑖</m:t>
                    </m:r>
                    <m:r>
                      <a:rPr lang="ru-RU" i="1" dirty="0">
                        <a:latin typeface="Cambria Math"/>
                      </a:rPr>
                      <m:t> =1/</m:t>
                    </m:r>
                    <m:r>
                      <a:rPr lang="en-US" i="1" dirty="0">
                        <a:latin typeface="Cambria Math"/>
                      </a:rPr>
                      <m:t>𝑏</m:t>
                    </m:r>
                    <m:r>
                      <a:rPr lang="en-US" i="1" baseline="-25000" dirty="0">
                        <a:latin typeface="Cambria Math"/>
                      </a:rPr>
                      <m:t>𝑖</m:t>
                    </m:r>
                    <m:r>
                      <a:rPr lang="en-US" i="1" dirty="0">
                        <a:latin typeface="Cambria Math"/>
                      </a:rPr>
                      <m:t> </m:t>
                    </m:r>
                  </m:oMath>
                </a14:m>
                <a:r>
                  <a:rPr lang="ru-RU" dirty="0"/>
                  <a:t>обслуживания и коэффициент вариации</a:t>
                </a:r>
                <a14:m>
                  <m:oMath xmlns:m="http://schemas.openxmlformats.org/officeDocument/2006/math">
                    <m:sSub>
                      <m:sSubPr>
                        <m:ctrlPr>
                          <a:rPr lang="ru-RU" i="1">
                            <a:latin typeface="Cambria Math"/>
                          </a:rPr>
                        </m:ctrlPr>
                      </m:sSubPr>
                      <m:e>
                        <m:r>
                          <a:rPr lang="ru-RU" i="1">
                            <a:latin typeface="Cambria Math"/>
                            <a:ea typeface="Cambria Math"/>
                          </a:rPr>
                          <m:t>𝜈</m:t>
                        </m:r>
                      </m:e>
                      <m:sub>
                        <m:sSub>
                          <m:sSubPr>
                            <m:ctrlPr>
                              <a:rPr lang="ru-RU" i="1">
                                <a:latin typeface="Cambria Math"/>
                              </a:rPr>
                            </m:ctrlPr>
                          </m:sSubPr>
                          <m:e>
                            <m:r>
                              <a:rPr lang="en-US" i="1">
                                <a:latin typeface="Cambria Math"/>
                              </a:rPr>
                              <m:t>𝑎</m:t>
                            </m:r>
                          </m:e>
                          <m:sub>
                            <m:r>
                              <a:rPr lang="en-US" i="1">
                                <a:latin typeface="Cambria Math"/>
                              </a:rPr>
                              <m:t>𝑖</m:t>
                            </m:r>
                          </m:sub>
                        </m:sSub>
                      </m:sub>
                    </m:sSub>
                  </m:oMath>
                </a14:m>
                <a:r>
                  <a:rPr lang="ru-RU" dirty="0"/>
                  <a:t>.</a:t>
                </a:r>
              </a:p>
              <a:p>
                <a:pPr indent="355600" algn="just"/>
                <a:endParaRPr lang="ru-RU" dirty="0" smtClean="0"/>
              </a:p>
              <a:p>
                <a:pPr indent="355600" algn="just"/>
                <a:r>
                  <a:rPr lang="ru-RU" dirty="0" smtClean="0"/>
                  <a:t>Задание </a:t>
                </a:r>
                <a:r>
                  <a:rPr lang="ru-RU" dirty="0"/>
                  <a:t>двух первых моментов нагрузочных параметров зачастую оказывается достаточным для оценки характеристик обслуживания заявок на уровне средних значений. Отметим, что </a:t>
                </a:r>
                <a:r>
                  <a:rPr lang="ru-RU" i="1" dirty="0"/>
                  <a:t>Для описания простейшего потока Достаточно </a:t>
                </a:r>
                <a:r>
                  <a:rPr lang="ru-RU" i="1" dirty="0" smtClean="0"/>
                  <a:t>за</a:t>
                </a:r>
                <a:r>
                  <a:rPr lang="ru-RU" i="1" dirty="0"/>
                  <a:t>д</a:t>
                </a:r>
                <a:r>
                  <a:rPr lang="ru-RU" i="1" dirty="0" smtClean="0"/>
                  <a:t>ать </a:t>
                </a:r>
                <a:r>
                  <a:rPr lang="ru-RU" i="1" dirty="0"/>
                  <a:t>только интенсивность поступления заявок</a:t>
                </a:r>
                <a:r>
                  <a:rPr lang="ru-RU" dirty="0"/>
                  <a:t> в систему.</a:t>
                </a:r>
              </a:p>
              <a:p>
                <a:pPr indent="355600" algn="just"/>
                <a:endParaRPr lang="ru-RU" i="1" dirty="0" smtClean="0"/>
              </a:p>
              <a:p>
                <a:pPr indent="355600" algn="just"/>
                <a:r>
                  <a:rPr lang="ru-RU" i="1" dirty="0" smtClean="0"/>
                  <a:t>Функциональные </a:t>
                </a:r>
                <a:r>
                  <a:rPr lang="ru-RU" i="1" dirty="0"/>
                  <a:t>параметры</a:t>
                </a:r>
                <a:r>
                  <a:rPr lang="ru-RU" dirty="0"/>
                  <a:t> задаются в виде конкретных стратегий управления потоками заявок в СМО, определяющих правило занесения заявок разных классов в накопители ограниченной ёмкости (дисциплина буферизации) и правило выбора их из очереди на обслуживание (дисциплина обслуживания).</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7504" y="250770"/>
                <a:ext cx="8928992" cy="3970318"/>
              </a:xfrm>
              <a:prstGeom prst="rect">
                <a:avLst/>
              </a:prstGeom>
              <a:blipFill rotWithShape="1">
                <a:blip r:embed="rId2"/>
                <a:stretch>
                  <a:fillRect l="-615" t="-768" r="-615" b="-2304"/>
                </a:stretch>
              </a:blipFill>
            </p:spPr>
            <p:txBody>
              <a:bodyPr/>
              <a:lstStyle/>
              <a:p>
                <a:r>
                  <a:rPr lang="ru-RU">
                    <a:noFill/>
                  </a:rPr>
                  <a:t> </a:t>
                </a:r>
              </a:p>
            </p:txBody>
          </p:sp>
        </mc:Fallback>
      </mc:AlternateContent>
    </p:spTree>
    <p:extLst>
      <p:ext uri="{BB962C8B-B14F-4D97-AF65-F5344CB8AC3E}">
        <p14:creationId xmlns:p14="http://schemas.microsoft.com/office/powerpoint/2010/main" val="23910703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72008" y="548680"/>
                <a:ext cx="9036496" cy="6186309"/>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компактного описания систем массового обслуживания часто используются обозначения, предложенные Д. </a:t>
                </a:r>
                <a:r>
                  <a:rPr lang="ru-RU" dirty="0" err="1" smtClean="0">
                    <a:latin typeface="Times New Roman" panose="02020603050405020304" pitchFamily="18" charset="0"/>
                    <a:cs typeface="Times New Roman" panose="02020603050405020304" pitchFamily="18" charset="0"/>
                  </a:rPr>
                  <a:t>Кендаллом</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a:t>
                </a:r>
                <a:r>
                  <a:rPr lang="ru-RU" dirty="0" smtClean="0">
                    <a:latin typeface="Times New Roman" panose="02020603050405020304" pitchFamily="18" charset="0"/>
                    <a:cs typeface="Times New Roman" panose="02020603050405020304" pitchFamily="18" charset="0"/>
                  </a:rPr>
                  <a:t>виде: </a:t>
                </a:r>
                <a:r>
                  <a:rPr lang="en-US" b="1" dirty="0" smtClean="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B</a:t>
                </a:r>
                <a:r>
                  <a:rPr lang="ru-RU"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L </a:t>
                </a:r>
                <a:r>
                  <a:rPr lang="ru-RU" dirty="0" smtClean="0">
                    <a:latin typeface="Times New Roman" panose="02020603050405020304" pitchFamily="18" charset="0"/>
                    <a:cs typeface="Times New Roman" panose="02020603050405020304" pitchFamily="18" charset="0"/>
                  </a:rPr>
                  <a:t>,где </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A </a:t>
                </a:r>
                <a:r>
                  <a:rPr lang="ru-RU" dirty="0">
                    <a:latin typeface="Times New Roman" panose="02020603050405020304" pitchFamily="18" charset="0"/>
                    <a:cs typeface="Times New Roman" panose="02020603050405020304" pitchFamily="18" charset="0"/>
                  </a:rPr>
                  <a:t>и </a:t>
                </a:r>
                <a:r>
                  <a:rPr lang="ru-RU" b="1" dirty="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 задают законы распределений соответственно интервалов времени между моментами поступления заявок в систему и длительности обслуживания заявок в приборе; </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N </a:t>
                </a:r>
                <a:r>
                  <a:rPr lang="ru-RU" dirty="0">
                    <a:latin typeface="Times New Roman" panose="02020603050405020304" pitchFamily="18" charset="0"/>
                    <a:cs typeface="Times New Roman" panose="02020603050405020304" pitchFamily="18" charset="0"/>
                  </a:rPr>
                  <a:t>- число обслуживающих приборов в системе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1, 2, ..., </a:t>
                </a:r>
                <a:r>
                  <a:rPr lang="ru-RU" dirty="0" smtClean="0">
                    <a:latin typeface="Times New Roman" panose="02020603050405020304" pitchFamily="18" charset="0"/>
                    <a:cs typeface="Times New Roman" panose="02020603050405020304" pitchFamily="18" charset="0"/>
                    <a:sym typeface="Symbol"/>
                  </a:rPr>
                  <a: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L </a:t>
                </a:r>
                <a:r>
                  <a:rPr lang="ru-RU" dirty="0">
                    <a:latin typeface="Times New Roman" panose="02020603050405020304" pitchFamily="18" charset="0"/>
                    <a:cs typeface="Times New Roman" panose="02020603050405020304" pitchFamily="18" charset="0"/>
                  </a:rPr>
                  <a:t>- число мест в накопителе, которое может принимать значения 0, 1, 2, ... (отсутствие </a:t>
                </a:r>
                <a:r>
                  <a:rPr lang="en-US" b="1" dirty="0">
                    <a:latin typeface="Times New Roman" panose="02020603050405020304" pitchFamily="18" charset="0"/>
                    <a:cs typeface="Times New Roman" panose="02020603050405020304" pitchFamily="18" charset="0"/>
                  </a:rPr>
                  <a:t>L </a:t>
                </a:r>
                <a:r>
                  <a:rPr lang="ru-RU" dirty="0">
                    <a:latin typeface="Times New Roman" panose="02020603050405020304" pitchFamily="18" charset="0"/>
                    <a:cs typeface="Times New Roman" panose="02020603050405020304" pitchFamily="18" charset="0"/>
                  </a:rPr>
                  <a:t>означает, что накопитель имеет неограниченную ёмкость).</a:t>
                </a:r>
              </a:p>
              <a:p>
                <a:pPr indent="355600" algn="just"/>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задания законов распределений </a:t>
                </a:r>
                <a:r>
                  <a:rPr lang="ru-RU" b="1" dirty="0">
                    <a:latin typeface="Times New Roman" panose="02020603050405020304" pitchFamily="18" charset="0"/>
                    <a:cs typeface="Times New Roman" panose="02020603050405020304" pitchFamily="18" charset="0"/>
                  </a:rPr>
                  <a:t>А </a:t>
                </a:r>
                <a:r>
                  <a:rPr lang="ru-RU" dirty="0">
                    <a:latin typeface="Times New Roman" panose="02020603050405020304" pitchFamily="18" charset="0"/>
                    <a:cs typeface="Times New Roman" panose="02020603050405020304" pitchFamily="18" charset="0"/>
                  </a:rPr>
                  <a:t>и </a:t>
                </a:r>
                <a:r>
                  <a:rPr lang="ru-RU" b="1" dirty="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используются следующие обозначения</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G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General</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произвольное  </a:t>
                </a:r>
                <a:r>
                  <a:rPr lang="ru-RU" dirty="0">
                    <a:latin typeface="Times New Roman" panose="02020603050405020304" pitchFamily="18" charset="0"/>
                    <a:cs typeface="Times New Roman" panose="02020603050405020304" pitchFamily="18" charset="0"/>
                  </a:rPr>
                  <a:t>распределение общего вида;</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М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Markovian</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экспоненциальное  </a:t>
                </a:r>
                <a:r>
                  <a:rPr lang="ru-RU" dirty="0">
                    <a:latin typeface="Times New Roman" panose="02020603050405020304" pitchFamily="18" charset="0"/>
                    <a:cs typeface="Times New Roman" panose="02020603050405020304" pitchFamily="18" charset="0"/>
                  </a:rPr>
                  <a:t>(показательное) распределение;</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 </a:t>
                </a:r>
                <a:r>
                  <a:rPr lang="ru-RU"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Deterministik</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детерминированное  </a:t>
                </a:r>
                <a:r>
                  <a:rPr lang="ru-RU" dirty="0">
                    <a:latin typeface="Times New Roman" panose="02020603050405020304" pitchFamily="18" charset="0"/>
                    <a:cs typeface="Times New Roman" panose="02020603050405020304" pitchFamily="18" charset="0"/>
                  </a:rPr>
                  <a:t>распределение;</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Uniform</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равномерное  </a:t>
                </a:r>
                <a:r>
                  <a:rPr lang="ru-RU" dirty="0">
                    <a:latin typeface="Times New Roman" panose="02020603050405020304" pitchFamily="18" charset="0"/>
                    <a:cs typeface="Times New Roman" panose="02020603050405020304" pitchFamily="18" charset="0"/>
                  </a:rPr>
                  <a:t>распределение;</a:t>
                </a:r>
              </a:p>
              <a:p>
                <a:pPr marL="742950" lvl="1" indent="-285750" algn="just">
                  <a:buFont typeface="Arial" panose="020B0604020202020204" pitchFamily="34" charset="0"/>
                  <a:buChar char="•"/>
                </a:pPr>
                <a14:m>
                  <m:oMath xmlns:m="http://schemas.openxmlformats.org/officeDocument/2006/math">
                    <m:r>
                      <a:rPr lang="en-US" b="1" i="1" dirty="0" smtClean="0">
                        <a:latin typeface="Cambria Math"/>
                      </a:rPr>
                      <m:t>𝑬</m:t>
                    </m:r>
                    <m:r>
                      <a:rPr lang="en-US" b="1" i="1" baseline="-25000" dirty="0" err="1">
                        <a:latin typeface="Cambria Math"/>
                      </a:rPr>
                      <m:t>𝒌</m:t>
                    </m:r>
                  </m:oMath>
                </a14:m>
                <a:r>
                  <a:rPr lang="en-US"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Erlangian</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распределение  </a:t>
                </a:r>
                <a:r>
                  <a:rPr lang="ru-RU" dirty="0">
                    <a:latin typeface="Times New Roman" panose="02020603050405020304" pitchFamily="18" charset="0"/>
                    <a:cs typeface="Times New Roman" panose="02020603050405020304" pitchFamily="18" charset="0"/>
                  </a:rPr>
                  <a:t>Эрланга </a:t>
                </a:r>
                <a:r>
                  <a:rPr lang="en-US"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-го порядка (с </a:t>
                </a:r>
                <a:r>
                  <a:rPr lang="ru-RU" i="1" dirty="0">
                    <a:latin typeface="Times New Roman" panose="02020603050405020304" pitchFamily="18" charset="0"/>
                    <a:cs typeface="Times New Roman" panose="02020603050405020304" pitchFamily="18" charset="0"/>
                  </a:rPr>
                  <a:t>к </a:t>
                </a:r>
                <a:r>
                  <a:rPr lang="ru-RU" dirty="0">
                    <a:latin typeface="Times New Roman" panose="02020603050405020304" pitchFamily="18" charset="0"/>
                    <a:cs typeface="Times New Roman" panose="02020603050405020304" pitchFamily="18" charset="0"/>
                  </a:rPr>
                  <a:t>последовательными одинаковыми экспоненциальными фазами);</a:t>
                </a:r>
              </a:p>
              <a:p>
                <a:pPr marL="742950" lvl="1" indent="-285750" algn="just">
                  <a:buFont typeface="Arial" panose="020B0604020202020204" pitchFamily="34" charset="0"/>
                  <a:buChar char="•"/>
                </a:pPr>
                <a14:m>
                  <m:oMath xmlns:m="http://schemas.openxmlformats.org/officeDocument/2006/math">
                    <m:r>
                      <a:rPr lang="en-US" b="1" i="1" dirty="0" smtClean="0">
                        <a:latin typeface="Cambria Math"/>
                      </a:rPr>
                      <m:t>𝒉</m:t>
                    </m:r>
                    <m:r>
                      <a:rPr lang="en-US" b="1" i="1" baseline="-25000" dirty="0" err="1">
                        <a:latin typeface="Cambria Math"/>
                      </a:rPr>
                      <m:t>𝒌</m:t>
                    </m:r>
                  </m:oMath>
                </a14:m>
                <a:r>
                  <a:rPr lang="en-US"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hipoexponential</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гипоэкспоненциальное</a:t>
                </a:r>
                <a:r>
                  <a:rPr lang="ru-RU" dirty="0" smtClean="0">
                    <a:latin typeface="Times New Roman" panose="02020603050405020304" pitchFamily="18" charset="0"/>
                    <a:cs typeface="Times New Roman" panose="02020603050405020304" pitchFamily="18" charset="0"/>
                  </a:rPr>
                  <a:t>  распределение </a:t>
                </a:r>
                <a14:m>
                  <m:oMath xmlns:m="http://schemas.openxmlformats.org/officeDocument/2006/math">
                    <m:r>
                      <a:rPr lang="en-US" b="0" i="1" smtClean="0">
                        <a:latin typeface="Cambria Math"/>
                      </a:rPr>
                      <m:t>𝑘</m:t>
                    </m:r>
                  </m:oMath>
                </a14:m>
                <a:r>
                  <a:rPr lang="en-US" dirty="0" smtClean="0">
                    <a:latin typeface="Times New Roman" panose="02020603050405020304" pitchFamily="18" charset="0"/>
                    <a:cs typeface="Times New Roman" panose="02020603050405020304" pitchFamily="18" charset="0"/>
                  </a:rPr>
                  <a:t>-</a:t>
                </a:r>
                <a:r>
                  <a:rPr lang="ru-RU" dirty="0" err="1" smtClean="0">
                    <a:latin typeface="Times New Roman" panose="02020603050405020304" pitchFamily="18" charset="0"/>
                    <a:cs typeface="Times New Roman" panose="02020603050405020304" pitchFamily="18" charset="0"/>
                  </a:rPr>
                  <a:t>го</a:t>
                </a:r>
                <a:r>
                  <a:rPr lang="ru-RU" dirty="0" smtClean="0">
                    <a:latin typeface="Times New Roman" panose="02020603050405020304" pitchFamily="18" charset="0"/>
                    <a:cs typeface="Times New Roman" panose="02020603050405020304" pitchFamily="18" charset="0"/>
                  </a:rPr>
                  <a:t> порядка </a:t>
                </a:r>
                <a:r>
                  <a:rPr lang="ru-RU" dirty="0">
                    <a:latin typeface="Times New Roman" panose="02020603050405020304" pitchFamily="18" charset="0"/>
                    <a:cs typeface="Times New Roman" panose="02020603050405020304" pitchFamily="18" charset="0"/>
                  </a:rPr>
                  <a:t>(с </a:t>
                </a:r>
                <a14:m>
                  <m:oMath xmlns:m="http://schemas.openxmlformats.org/officeDocument/2006/math">
                    <m:r>
                      <a:rPr lang="en-US" i="1" dirty="0" smtClean="0">
                        <a:latin typeface="Cambria Math"/>
                      </a:rPr>
                      <m:t>𝑘</m:t>
                    </m:r>
                  </m:oMath>
                </a14:m>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последовательными разными экспоненциальными фазами);</a:t>
                </a:r>
              </a:p>
              <a:p>
                <a:pPr marL="742950" lvl="1" indent="-285750" algn="just">
                  <a:buFont typeface="Arial" panose="020B0604020202020204" pitchFamily="34" charset="0"/>
                  <a:buChar char="•"/>
                </a:pPr>
                <a14:m>
                  <m:oMath xmlns:m="http://schemas.openxmlformats.org/officeDocument/2006/math">
                    <m:r>
                      <a:rPr lang="en-US" b="1" i="1" dirty="0" smtClean="0">
                        <a:latin typeface="Cambria Math"/>
                      </a:rPr>
                      <m:t>𝑯</m:t>
                    </m:r>
                    <m:r>
                      <a:rPr lang="en-US" b="1" i="1" baseline="-25000" dirty="0" err="1">
                        <a:latin typeface="Cambria Math"/>
                      </a:rPr>
                      <m:t>𝒓</m:t>
                    </m:r>
                  </m:oMath>
                </a14:m>
                <a:r>
                  <a:rPr lang="en-US"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Hiperexponential</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гиперэкпоненциальное</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распределение порядка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 </a:t>
                </a:r>
                <a14:m>
                  <m:oMath xmlns:m="http://schemas.openxmlformats.org/officeDocument/2006/math">
                    <m:r>
                      <a:rPr lang="en-US" i="1" dirty="0" smtClean="0">
                        <a:latin typeface="Cambria Math"/>
                      </a:rPr>
                      <m:t>𝑟</m:t>
                    </m:r>
                  </m:oMath>
                </a14:m>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параллельными экспоненциальными фазами);</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gamma</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гамма-распределение</a:t>
                </a:r>
                <a:r>
                  <a:rPr lang="ru-RU"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Pareto</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распределение  </a:t>
                </a:r>
                <a:r>
                  <a:rPr lang="ru-RU" dirty="0">
                    <a:latin typeface="Times New Roman" panose="02020603050405020304" pitchFamily="18" charset="0"/>
                    <a:cs typeface="Times New Roman" panose="02020603050405020304" pitchFamily="18" charset="0"/>
                  </a:rPr>
                  <a:t>Парето и т.д.</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72008" y="548680"/>
                <a:ext cx="9036496" cy="6186309"/>
              </a:xfrm>
              <a:prstGeom prst="rect">
                <a:avLst/>
              </a:prstGeom>
              <a:blipFill rotWithShape="1">
                <a:blip r:embed="rId2"/>
                <a:stretch>
                  <a:fillRect l="-607" t="-493" r="-540" b="-591"/>
                </a:stretch>
              </a:blipFill>
            </p:spPr>
            <p:txBody>
              <a:bodyPr/>
              <a:lstStyle/>
              <a:p>
                <a:r>
                  <a:rPr lang="ru-RU">
                    <a:noFill/>
                  </a:rPr>
                  <a:t> </a:t>
                </a:r>
              </a:p>
            </p:txBody>
          </p:sp>
        </mc:Fallback>
      </mc:AlternateContent>
      <p:sp>
        <p:nvSpPr>
          <p:cNvPr id="3" name="Прямоугольник 2"/>
          <p:cNvSpPr/>
          <p:nvPr/>
        </p:nvSpPr>
        <p:spPr>
          <a:xfrm>
            <a:off x="1673556" y="87015"/>
            <a:ext cx="5634748" cy="461665"/>
          </a:xfrm>
          <a:prstGeom prst="rect">
            <a:avLst/>
          </a:prstGeom>
        </p:spPr>
        <p:txBody>
          <a:bodyPr wrap="none">
            <a:spAutoFit/>
          </a:bodyPr>
          <a:lstStyle/>
          <a:p>
            <a:pPr lvl="0"/>
            <a:r>
              <a:rPr lang="ru-RU" sz="2400" dirty="0">
                <a:effectLst>
                  <a:outerShdw blurRad="38100" dist="38100" dir="2700000" algn="tl">
                    <a:srgbClr val="000000">
                      <a:alpha val="43137"/>
                    </a:srgbClr>
                  </a:outerShdw>
                </a:effectLst>
              </a:rPr>
              <a:t>Обозначения СМО (символика </a:t>
            </a:r>
            <a:r>
              <a:rPr lang="ru-RU" sz="2400" dirty="0" err="1">
                <a:effectLst>
                  <a:outerShdw blurRad="38100" dist="38100" dir="2700000" algn="tl">
                    <a:srgbClr val="000000">
                      <a:alpha val="43137"/>
                    </a:srgbClr>
                  </a:outerShdw>
                </a:effectLst>
              </a:rPr>
              <a:t>Кендалла</a:t>
            </a:r>
            <a:r>
              <a:rPr lang="ru-RU"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633283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07504" y="116632"/>
                <a:ext cx="8928992" cy="6186309"/>
              </a:xfrm>
              <a:prstGeom prst="rect">
                <a:avLst/>
              </a:prstGeom>
            </p:spPr>
            <p:txBody>
              <a:bodyPr wrap="square">
                <a:spAutoFit/>
              </a:bodyPr>
              <a:lstStyle/>
              <a:p>
                <a:r>
                  <a:rPr lang="ru-RU" b="1" dirty="0" smtClean="0">
                    <a:latin typeface="Times New Roman" panose="02020603050405020304" pitchFamily="18" charset="0"/>
                    <a:cs typeface="Times New Roman" panose="02020603050405020304" pitchFamily="18" charset="0"/>
                  </a:rPr>
                  <a:t>Примеры:</a:t>
                </a:r>
              </a:p>
              <a:p>
                <a:endParaRPr lang="ru-RU"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М</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М</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1 </a:t>
                </a:r>
                <a:r>
                  <a:rPr lang="ru-RU" dirty="0">
                    <a:latin typeface="Times New Roman" panose="02020603050405020304" pitchFamily="18" charset="0"/>
                    <a:cs typeface="Times New Roman" panose="02020603050405020304" pitchFamily="18" charset="0"/>
                  </a:rPr>
                  <a:t>- одноканальная СМО с накопителем неограниченной ёмко­сти, в которую поступает однородный поток заявок с экспоненциальным распределением интервалов времени между последовательными заявками (простейший поток) и экспоненциальной длительностью обслуживания заявок в приборе</a:t>
                </a:r>
                <a:r>
                  <a:rPr lang="ru-RU"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G</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3</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10 </a:t>
                </a:r>
                <a:r>
                  <a:rPr lang="ru-RU" dirty="0">
                    <a:latin typeface="Times New Roman" panose="02020603050405020304" pitchFamily="18" charset="0"/>
                    <a:cs typeface="Times New Roman" panose="02020603050405020304" pitchFamily="18" charset="0"/>
                  </a:rPr>
                  <a:t>- трёхканальная СМО с накопителем ограниченной ёмкости, равной 10, в которую поступает однородный поток заявок с экспоненциальным распределением интервалов времени между последовательными заявками (простейший поток) и длительностью обслуживания заявок, распределённой по закону общего вида</a:t>
                </a:r>
                <a:r>
                  <a:rPr lang="ru-RU" dirty="0" smtClean="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
                </a:r>
                <a14:m>
                  <m:oMath xmlns:m="http://schemas.openxmlformats.org/officeDocument/2006/math">
                    <m:sSub>
                      <m:sSubPr>
                        <m:ctrlPr>
                          <a:rPr lang="en-US" b="1" i="1" dirty="0" smtClean="0">
                            <a:latin typeface="Cambria Math"/>
                          </a:rPr>
                        </m:ctrlPr>
                      </m:sSubPr>
                      <m:e>
                        <m:r>
                          <a:rPr lang="en-US" b="1" i="1" dirty="0" smtClean="0">
                            <a:latin typeface="Cambria Math"/>
                          </a:rPr>
                          <m:t>𝑬</m:t>
                        </m:r>
                      </m:e>
                      <m:sub>
                        <m:r>
                          <a:rPr lang="en-US" b="1" i="1" dirty="0" smtClean="0">
                            <a:latin typeface="Cambria Math"/>
                          </a:rPr>
                          <m:t>𝟐</m:t>
                        </m:r>
                      </m:sub>
                    </m:sSub>
                    <m:r>
                      <a:rPr lang="en-US" b="0" i="0" dirty="0" smtClean="0">
                        <a:latin typeface="Cambria Math"/>
                      </a:rPr>
                      <m:t>/</m:t>
                    </m:r>
                  </m:oMath>
                </a14:m>
                <a:r>
                  <a:rPr lang="ru-RU" dirty="0">
                    <a:latin typeface="Times New Roman" panose="02020603050405020304" pitchFamily="18" charset="0"/>
                    <a:cs typeface="Times New Roman" panose="02020603050405020304" pitchFamily="18" charset="0"/>
                  </a:rPr>
                  <a:t>7/</a:t>
                </a:r>
                <a:r>
                  <a:rPr lang="ru-RU" b="1" dirty="0">
                    <a:latin typeface="Times New Roman" panose="02020603050405020304" pitchFamily="18" charset="0"/>
                    <a:cs typeface="Times New Roman" panose="02020603050405020304" pitchFamily="18" charset="0"/>
                  </a:rPr>
                  <a:t>0 </a:t>
                </a:r>
                <a:r>
                  <a:rPr lang="ru-RU" dirty="0">
                    <a:latin typeface="Times New Roman" panose="02020603050405020304" pitchFamily="18" charset="0"/>
                    <a:cs typeface="Times New Roman" panose="02020603050405020304" pitchFamily="18" charset="0"/>
                  </a:rPr>
                  <a:t>- семиканальная СМО без накопителя (ёмкость накопителя равна 0), в которую поступает однородный поток заявок с детерминированными интервалами времени между последовательными заявками (детерминированный поток) и длительностью обслуживания заявок в приборе, распределённой по закону Эрланга 2-го </a:t>
                </a:r>
                <a:r>
                  <a:rPr lang="ru-RU" dirty="0" smtClean="0">
                    <a:latin typeface="Times New Roman" panose="02020603050405020304" pitchFamily="18" charset="0"/>
                    <a:cs typeface="Times New Roman" panose="02020603050405020304" pitchFamily="18" charset="0"/>
                  </a:rPr>
                  <a:t>порядка.</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r>
                  <a:rPr lang="ru-RU" dirty="0" smtClean="0">
                    <a:latin typeface="Times New Roman" panose="02020603050405020304" pitchFamily="18" charset="0"/>
                    <a:cs typeface="Times New Roman" panose="02020603050405020304" pitchFamily="18" charset="0"/>
                  </a:rPr>
                  <a:t>Для </a:t>
                </a:r>
                <a:r>
                  <a:rPr lang="ru-RU" dirty="0">
                    <a:latin typeface="Times New Roman" panose="02020603050405020304" pitchFamily="18" charset="0"/>
                    <a:cs typeface="Times New Roman" panose="02020603050405020304" pitchFamily="18" charset="0"/>
                  </a:rPr>
                  <a:t>обозначения более сложных СМО дополнительно могут использоваться обозначения, описывающие неоднородный поток заявок и приоритеты между заявками разных классов.</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7504" y="116632"/>
                <a:ext cx="8928992" cy="6186309"/>
              </a:xfrm>
              <a:prstGeom prst="rect">
                <a:avLst/>
              </a:prstGeom>
              <a:blipFill rotWithShape="1">
                <a:blip r:embed="rId2"/>
                <a:stretch>
                  <a:fillRect l="-615" t="-493" r="-615" b="-591"/>
                </a:stretch>
              </a:blipFill>
            </p:spPr>
            <p:txBody>
              <a:bodyPr/>
              <a:lstStyle/>
              <a:p>
                <a:r>
                  <a:rPr lang="ru-RU">
                    <a:noFill/>
                  </a:rPr>
                  <a:t> </a:t>
                </a:r>
              </a:p>
            </p:txBody>
          </p:sp>
        </mc:Fallback>
      </mc:AlternateContent>
    </p:spTree>
    <p:extLst>
      <p:ext uri="{BB962C8B-B14F-4D97-AF65-F5344CB8AC3E}">
        <p14:creationId xmlns:p14="http://schemas.microsoft.com/office/powerpoint/2010/main" val="582462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43910"/>
            <a:ext cx="8928992" cy="5909310"/>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СМО </a:t>
            </a:r>
            <a:r>
              <a:rPr lang="ru-RU" dirty="0">
                <a:latin typeface="Times New Roman" panose="02020603050405020304" pitchFamily="18" charset="0"/>
                <a:cs typeface="Times New Roman" panose="02020603050405020304" pitchFamily="18" charset="0"/>
              </a:rPr>
              <a:t>может работать в следующих режимах</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indent="355600" algn="just"/>
            <a:endParaRPr lang="ru-RU"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установившемся </a:t>
            </a:r>
            <a:r>
              <a:rPr lang="ru-RU" dirty="0">
                <a:latin typeface="Times New Roman" panose="02020603050405020304" pitchFamily="18" charset="0"/>
                <a:cs typeface="Times New Roman" panose="02020603050405020304" pitchFamily="18" charset="0"/>
              </a:rPr>
              <a:t>или </a:t>
            </a:r>
            <a:r>
              <a:rPr lang="ru-RU" b="1" dirty="0">
                <a:latin typeface="Times New Roman" panose="02020603050405020304" pitchFamily="18" charset="0"/>
                <a:cs typeface="Times New Roman" panose="02020603050405020304" pitchFamily="18" charset="0"/>
              </a:rPr>
              <a:t>стационарном</a:t>
            </a:r>
            <a:r>
              <a:rPr lang="ru-RU" dirty="0">
                <a:latin typeface="Times New Roman" panose="02020603050405020304" pitchFamily="18" charset="0"/>
                <a:cs typeface="Times New Roman" panose="02020603050405020304" pitchFamily="18" charset="0"/>
              </a:rPr>
              <a:t>, когда вероятностные характеристики системы не изменяются со временем;</a:t>
            </a:r>
          </a:p>
          <a:p>
            <a:pPr marL="742950" lvl="1" indent="-285750" algn="just">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неустановившемся</a:t>
            </a:r>
            <a:r>
              <a:rPr lang="ru-RU" dirty="0">
                <a:latin typeface="Times New Roman" panose="02020603050405020304" pitchFamily="18" charset="0"/>
                <a:cs typeface="Times New Roman" panose="02020603050405020304" pitchFamily="18" charset="0"/>
              </a:rPr>
              <a:t>, когда характеристики системы изменяются со временем, что может быть обусловлено</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a:p>
            <a:pPr marL="1257300" lvl="2" indent="-342900" algn="just">
              <a:buFont typeface="+mj-lt"/>
              <a:buAutoNum type="arabicPeriod"/>
            </a:pPr>
            <a:r>
              <a:rPr lang="ru-RU" i="1" dirty="0">
                <a:latin typeface="Times New Roman" panose="02020603050405020304" pitchFamily="18" charset="0"/>
                <a:cs typeface="Times New Roman" panose="02020603050405020304" pitchFamily="18" charset="0"/>
              </a:rPr>
              <a:t>началом работы системы,</a:t>
            </a:r>
            <a:r>
              <a:rPr lang="ru-RU" dirty="0">
                <a:latin typeface="Times New Roman" panose="02020603050405020304" pitchFamily="18" charset="0"/>
                <a:cs typeface="Times New Roman" panose="02020603050405020304" pitchFamily="18" charset="0"/>
              </a:rPr>
              <a:t> когда значения характеристик функционирования, меняясь со временем, стремятся в пределе к стационарным значениям (</a:t>
            </a:r>
            <a:r>
              <a:rPr lang="ru-RU" b="1" dirty="0">
                <a:latin typeface="Times New Roman" panose="02020603050405020304" pitchFamily="18" charset="0"/>
                <a:cs typeface="Times New Roman" panose="02020603050405020304" pitchFamily="18" charset="0"/>
              </a:rPr>
              <a:t>переходной режим</a:t>
            </a:r>
            <a:r>
              <a:rPr lang="ru-RU" dirty="0">
                <a:latin typeface="Times New Roman" panose="02020603050405020304" pitchFamily="18" charset="0"/>
                <a:cs typeface="Times New Roman" panose="02020603050405020304" pitchFamily="18" charset="0"/>
              </a:rPr>
              <a:t>);</a:t>
            </a:r>
          </a:p>
          <a:p>
            <a:pPr marL="1257300" lvl="2" indent="-342900" algn="just">
              <a:buFont typeface="+mj-lt"/>
              <a:buAutoNum type="arabicPeriod"/>
            </a:pPr>
            <a:r>
              <a:rPr lang="ru-RU" i="1" dirty="0">
                <a:latin typeface="Times New Roman" panose="02020603050405020304" pitchFamily="18" charset="0"/>
                <a:cs typeface="Times New Roman" panose="02020603050405020304" pitchFamily="18" charset="0"/>
              </a:rPr>
              <a:t>нестационарным характером</a:t>
            </a:r>
            <a:r>
              <a:rPr lang="ru-RU" dirty="0">
                <a:latin typeface="Times New Roman" panose="02020603050405020304" pitchFamily="18" charset="0"/>
                <a:cs typeface="Times New Roman" panose="02020603050405020304" pitchFamily="18" charset="0"/>
              </a:rPr>
              <a:t> потока заявок и обслуживания в приборе (</a:t>
            </a:r>
            <a:r>
              <a:rPr lang="ru-RU" b="1" dirty="0">
                <a:latin typeface="Times New Roman" panose="02020603050405020304" pitchFamily="18" charset="0"/>
                <a:cs typeface="Times New Roman" panose="02020603050405020304" pitchFamily="18" charset="0"/>
              </a:rPr>
              <a:t>нестационарный режим</a:t>
            </a:r>
            <a:r>
              <a:rPr lang="ru-RU" dirty="0">
                <a:latin typeface="Times New Roman" panose="02020603050405020304" pitchFamily="18" charset="0"/>
                <a:cs typeface="Times New Roman" panose="02020603050405020304" pitchFamily="18" charset="0"/>
              </a:rPr>
              <a:t>).</a:t>
            </a:r>
          </a:p>
          <a:p>
            <a:pPr indent="355600" algn="just"/>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Кроме </a:t>
            </a:r>
            <a:r>
              <a:rPr lang="ru-RU" dirty="0">
                <a:latin typeface="Times New Roman" panose="02020603050405020304" pitchFamily="18" charset="0"/>
                <a:cs typeface="Times New Roman" panose="02020603050405020304" pitchFamily="18" charset="0"/>
              </a:rPr>
              <a:t>этого, в некоторых системах, например в </a:t>
            </a:r>
            <a:r>
              <a:rPr lang="ru-RU" i="1" dirty="0">
                <a:latin typeface="Times New Roman" panose="02020603050405020304" pitchFamily="18" charset="0"/>
                <a:cs typeface="Times New Roman" panose="02020603050405020304" pitchFamily="18" charset="0"/>
              </a:rPr>
              <a:t>СМО с накопителем неограниченной ёмкости</a:t>
            </a:r>
            <a:r>
              <a:rPr lang="ru-RU" dirty="0">
                <a:latin typeface="Times New Roman" panose="02020603050405020304" pitchFamily="18" charset="0"/>
                <a:cs typeface="Times New Roman" panose="02020603050405020304" pitchFamily="18" charset="0"/>
              </a:rPr>
              <a:t>, неустановившийся режим функционирования может быть обусловлен </a:t>
            </a:r>
            <a:r>
              <a:rPr lang="ru-RU" i="1" dirty="0">
                <a:latin typeface="Times New Roman" panose="02020603050405020304" pitchFamily="18" charset="0"/>
                <a:cs typeface="Times New Roman" panose="02020603050405020304" pitchFamily="18" charset="0"/>
              </a:rPr>
              <a:t>перегрузкой системы</a:t>
            </a:r>
            <a:r>
              <a:rPr lang="ru-RU" dirty="0">
                <a:latin typeface="Times New Roman" panose="02020603050405020304" pitchFamily="18" charset="0"/>
                <a:cs typeface="Times New Roman" panose="02020603050405020304" pitchFamily="18" charset="0"/>
              </a:rPr>
              <a:t>, когда интенсивность поступления заявок превышает интенсивность обслуживания, и система не справляется с возлагаемой на нее нагрузкой (</a:t>
            </a:r>
            <a:r>
              <a:rPr lang="ru-RU" b="1" dirty="0">
                <a:latin typeface="Times New Roman" panose="02020603050405020304" pitchFamily="18" charset="0"/>
                <a:cs typeface="Times New Roman" panose="02020603050405020304" pitchFamily="18" charset="0"/>
              </a:rPr>
              <a:t>режим перегрузки</a:t>
            </a:r>
            <a:r>
              <a:rPr lang="ru-RU"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этом характеристики функционирования СМО с течением времени растут неограниченно. В частности, длина очереди перед прибором с течением времени становится всё больше и в пределе стремится к бесконечности</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267234" y="44624"/>
            <a:ext cx="4609532" cy="461665"/>
          </a:xfrm>
          <a:prstGeom prst="rect">
            <a:avLst/>
          </a:prstGeom>
        </p:spPr>
        <p:txBody>
          <a:bodyPr wrap="none">
            <a:spAutoFit/>
          </a:bodyPr>
          <a:lstStyle/>
          <a:p>
            <a:pPr lvl="0"/>
            <a:r>
              <a:rPr lang="ru-RU" sz="2400" dirty="0">
                <a:effectLst>
                  <a:outerShdw blurRad="38100" dist="38100" dir="2700000" algn="tl">
                    <a:srgbClr val="000000">
                      <a:alpha val="43137"/>
                    </a:srgbClr>
                  </a:outerShdw>
                </a:effectLst>
              </a:rPr>
              <a:t>Режимы функционирования СМО</a:t>
            </a:r>
          </a:p>
        </p:txBody>
      </p:sp>
    </p:spTree>
    <p:extLst>
      <p:ext uri="{BB962C8B-B14F-4D97-AF65-F5344CB8AC3E}">
        <p14:creationId xmlns:p14="http://schemas.microsoft.com/office/powerpoint/2010/main" val="163917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107504" y="620688"/>
            <a:ext cx="8856984" cy="646331"/>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Преобразованием </a:t>
            </a:r>
            <a:r>
              <a:rPr lang="ru-RU" dirty="0">
                <a:latin typeface="Times New Roman" panose="02020603050405020304" pitchFamily="18" charset="0"/>
                <a:cs typeface="Times New Roman" panose="02020603050405020304" pitchFamily="18" charset="0"/>
              </a:rPr>
              <a:t>Лапласа плотности распределения f(x) </a:t>
            </a:r>
            <a:r>
              <a:rPr lang="ru-RU" dirty="0" smtClean="0">
                <a:latin typeface="Times New Roman" panose="02020603050405020304" pitchFamily="18" charset="0"/>
                <a:cs typeface="Times New Roman" panose="02020603050405020304" pitchFamily="18" charset="0"/>
              </a:rPr>
              <a:t>неотрицательной </a:t>
            </a:r>
            <a:r>
              <a:rPr lang="ru-RU" dirty="0">
                <a:latin typeface="Times New Roman" panose="02020603050405020304" pitchFamily="18" charset="0"/>
                <a:cs typeface="Times New Roman" panose="02020603050405020304" pitchFamily="18" charset="0"/>
              </a:rPr>
              <a:t>непрерывной случайной величины X называется </a:t>
            </a:r>
            <a:r>
              <a:rPr lang="ru-RU" dirty="0" smtClean="0">
                <a:latin typeface="Times New Roman" panose="02020603050405020304" pitchFamily="18" charset="0"/>
                <a:cs typeface="Times New Roman" panose="02020603050405020304" pitchFamily="18" charset="0"/>
              </a:rPr>
              <a:t>функция</a:t>
            </a:r>
            <a:endParaRPr lang="ru-RU" dirty="0">
              <a:latin typeface="Times New Roman" panose="02020603050405020304" pitchFamily="18" charset="0"/>
              <a:cs typeface="Times New Roman" panose="02020603050405020304" pitchFamily="18" charset="0"/>
            </a:endParaRPr>
          </a:p>
        </p:txBody>
      </p:sp>
      <p:sp>
        <p:nvSpPr>
          <p:cNvPr id="12" name="Прямоугольник 11"/>
          <p:cNvSpPr/>
          <p:nvPr/>
        </p:nvSpPr>
        <p:spPr>
          <a:xfrm>
            <a:off x="2476709" y="116632"/>
            <a:ext cx="3544560" cy="461665"/>
          </a:xfrm>
          <a:prstGeom prst="rect">
            <a:avLst/>
          </a:prstGeom>
        </p:spPr>
        <p:txBody>
          <a:bodyPr wrap="none">
            <a:spAutoFit/>
          </a:bodyPr>
          <a:lstStyle/>
          <a:p>
            <a:pPr algn="just"/>
            <a:r>
              <a:rPr lang="ru-RU" sz="2400" dirty="0">
                <a:effectLst>
                  <a:outerShdw blurRad="38100" dist="38100" dir="2700000" algn="tl">
                    <a:srgbClr val="000000">
                      <a:alpha val="43137"/>
                    </a:srgbClr>
                  </a:outerShdw>
                </a:effectLst>
              </a:rPr>
              <a:t>Преобразование Лапласа</a:t>
            </a:r>
          </a:p>
        </p:txBody>
      </p:sp>
      <p:sp>
        <p:nvSpPr>
          <p:cNvPr id="13" name="Прямоугольник 12"/>
          <p:cNvSpPr/>
          <p:nvPr/>
        </p:nvSpPr>
        <p:spPr>
          <a:xfrm>
            <a:off x="137984" y="2399977"/>
            <a:ext cx="8826504" cy="1200329"/>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Плотность распределения однозначно определяется своим преобразованием Лапласа.</a:t>
            </a:r>
          </a:p>
          <a:p>
            <a:pPr indent="355600" algn="just"/>
            <a:r>
              <a:rPr lang="ru-RU" dirty="0">
                <a:latin typeface="Times New Roman" panose="02020603050405020304" pitchFamily="18" charset="0"/>
                <a:cs typeface="Times New Roman" panose="02020603050405020304" pitchFamily="18" charset="0"/>
              </a:rPr>
              <a:t>Дифференцируя преобразование Лапласа по s в точке s=0, можно определить начальные моменты случайной величины</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2095808" y="1279694"/>
                <a:ext cx="3925461" cy="90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𝐹</m:t>
                          </m:r>
                        </m:e>
                        <m:sup>
                          <m:r>
                            <a:rPr lang="en-US" b="0" i="1" smtClean="0">
                              <a:latin typeface="Cambria Math"/>
                            </a:rPr>
                            <m:t>∗</m:t>
                          </m:r>
                        </m:sup>
                      </m:sSup>
                      <m:d>
                        <m:dPr>
                          <m:ctrlPr>
                            <a:rPr lang="en-US" b="0" i="1" smtClean="0">
                              <a:latin typeface="Cambria Math"/>
                            </a:rPr>
                          </m:ctrlPr>
                        </m:dPr>
                        <m:e>
                          <m:r>
                            <a:rPr lang="en-US" b="0" i="1" smtClean="0">
                              <a:latin typeface="Cambria Math"/>
                            </a:rPr>
                            <m:t>𝑠</m:t>
                          </m:r>
                        </m:e>
                      </m:d>
                      <m:r>
                        <a:rPr lang="en-US" b="0" i="1" smtClean="0">
                          <a:latin typeface="Cambria Math"/>
                        </a:rPr>
                        <m:t>= </m:t>
                      </m:r>
                      <m:nary>
                        <m:naryPr>
                          <m:limLoc m:val="undOvr"/>
                          <m:ctrlPr>
                            <a:rPr lang="en-US" b="0" i="1" smtClean="0">
                              <a:latin typeface="Cambria Math"/>
                            </a:rPr>
                          </m:ctrlPr>
                        </m:naryPr>
                        <m:sub>
                          <m:r>
                            <m:rPr>
                              <m:brk m:alnAt="24"/>
                            </m:rPr>
                            <a:rPr lang="en-US" b="0" i="1" smtClean="0">
                              <a:latin typeface="Cambria Math"/>
                            </a:rPr>
                            <m:t>0</m:t>
                          </m:r>
                        </m:sub>
                        <m:sup>
                          <m:r>
                            <a:rPr lang="en-US" b="0" i="1" smtClean="0">
                              <a:latin typeface="Cambria Math"/>
                              <a:ea typeface="Cambria Math"/>
                            </a:rPr>
                            <m:t>∝</m:t>
                          </m:r>
                        </m:sup>
                        <m:e>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𝑠𝑥</m:t>
                              </m:r>
                            </m:sup>
                          </m:sSup>
                          <m:r>
                            <a:rPr lang="en-US" b="0" i="1" smtClean="0">
                              <a:latin typeface="Cambria Math"/>
                            </a:rPr>
                            <m:t>𝑓</m:t>
                          </m:r>
                          <m:d>
                            <m:dPr>
                              <m:ctrlPr>
                                <a:rPr lang="en-US" b="0" i="1" smtClean="0">
                                  <a:latin typeface="Cambria Math"/>
                                </a:rPr>
                              </m:ctrlPr>
                            </m:dPr>
                            <m:e>
                              <m:r>
                                <a:rPr lang="en-US" b="0" i="1" smtClean="0">
                                  <a:latin typeface="Cambria Math"/>
                                </a:rPr>
                                <m:t>𝑥</m:t>
                              </m:r>
                            </m:e>
                          </m:d>
                          <m:r>
                            <a:rPr lang="en-US" b="0" i="1" smtClean="0">
                              <a:latin typeface="Cambria Math"/>
                            </a:rPr>
                            <m:t>𝑑𝑥</m:t>
                          </m:r>
                          <m:r>
                            <a:rPr lang="en-US" b="0" i="1" smtClean="0">
                              <a:latin typeface="Cambria Math"/>
                            </a:rPr>
                            <m:t>  (</m:t>
                          </m:r>
                          <m:r>
                            <a:rPr lang="en-US" b="0" i="1" smtClean="0">
                              <a:latin typeface="Cambria Math"/>
                            </a:rPr>
                            <m:t>𝑠</m:t>
                          </m:r>
                          <m:r>
                            <a:rPr lang="en-US" b="0" i="1" smtClean="0">
                              <a:latin typeface="Cambria Math"/>
                              <a:ea typeface="Cambria Math"/>
                            </a:rPr>
                            <m:t>≥0)</m:t>
                          </m:r>
                        </m:e>
                      </m:nary>
                    </m:oMath>
                  </m:oMathPara>
                </a14:m>
                <a:endParaRPr lang="ru-RU" dirty="0"/>
              </a:p>
            </p:txBody>
          </p:sp>
        </mc:Choice>
        <mc:Fallback xmlns="">
          <p:sp>
            <p:nvSpPr>
              <p:cNvPr id="15" name="TextBox 14"/>
              <p:cNvSpPr txBox="1">
                <a:spLocks noRot="1" noChangeAspect="1" noMove="1" noResize="1" noEditPoints="1" noAdjustHandles="1" noChangeArrowheads="1" noChangeShapeType="1" noTextEdit="1"/>
              </p:cNvSpPr>
              <p:nvPr/>
            </p:nvSpPr>
            <p:spPr>
              <a:xfrm>
                <a:off x="2095808" y="1279694"/>
                <a:ext cx="3925461" cy="909736"/>
              </a:xfrm>
              <a:prstGeom prst="rect">
                <a:avLst/>
              </a:prstGeom>
              <a:blipFill rotWithShape="1">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190708" y="4438853"/>
                <a:ext cx="8629763" cy="646331"/>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Преобразование Лапласа F*(s) суммы </a:t>
                </a:r>
                <a14:m>
                  <m:oMath xmlns:m="http://schemas.openxmlformats.org/officeDocument/2006/math">
                    <m:r>
                      <a:rPr lang="en-US" i="1">
                        <a:latin typeface="Cambria Math"/>
                      </a:rPr>
                      <m:t>𝑋</m:t>
                    </m:r>
                    <m:r>
                      <a:rPr lang="en-US" i="1">
                        <a:latin typeface="Cambria Math"/>
                      </a:rPr>
                      <m:t>= </m:t>
                    </m:r>
                    <m:sSub>
                      <m:sSubPr>
                        <m:ctrlPr>
                          <a:rPr lang="en-US" i="1">
                            <a:latin typeface="Cambria Math"/>
                          </a:rPr>
                        </m:ctrlPr>
                      </m:sSubPr>
                      <m:e>
                        <m:r>
                          <a:rPr lang="en-US" i="1">
                            <a:latin typeface="Cambria Math"/>
                          </a:rPr>
                          <m:t>𝑋</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𝑋</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𝑋</m:t>
                        </m:r>
                      </m:e>
                      <m:sub>
                        <m:r>
                          <a:rPr lang="en-US" i="1">
                            <a:latin typeface="Cambria Math"/>
                          </a:rPr>
                          <m:t>𝑛</m:t>
                        </m:r>
                      </m:sub>
                    </m:sSub>
                    <m:r>
                      <a:rPr lang="en-US" i="1">
                        <a:latin typeface="Cambria Math"/>
                      </a:rPr>
                      <m:t> </m:t>
                    </m:r>
                  </m:oMath>
                </a14:m>
                <a:r>
                  <a:rPr lang="ru-RU" dirty="0">
                    <a:latin typeface="Times New Roman" panose="02020603050405020304" pitchFamily="18" charset="0"/>
                    <a:cs typeface="Times New Roman" panose="02020603050405020304" pitchFamily="18" charset="0"/>
                  </a:rPr>
                  <a:t>независимых случайных величин равно произведению преобразований Лапласа слагаемых</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190708" y="4438853"/>
                <a:ext cx="8629763" cy="646331"/>
              </a:xfrm>
              <a:prstGeom prst="rect">
                <a:avLst/>
              </a:prstGeom>
              <a:blipFill rotWithShape="1">
                <a:blip r:embed="rId3"/>
                <a:stretch>
                  <a:fillRect l="-565" t="-4717" r="-565" b="-1415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95536" y="3600306"/>
                <a:ext cx="4968733" cy="7164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2000" i="1" smtClean="0">
                              <a:latin typeface="Cambria Math"/>
                            </a:rPr>
                          </m:ctrlPr>
                        </m:sSubPr>
                        <m:e>
                          <m:r>
                            <a:rPr lang="ru-RU" sz="2000" i="1" smtClean="0">
                              <a:latin typeface="Cambria Math"/>
                              <a:ea typeface="Cambria Math"/>
                            </a:rPr>
                            <m:t>𝛼</m:t>
                          </m:r>
                        </m:e>
                        <m:sub>
                          <m:r>
                            <a:rPr lang="en-US" sz="2000" b="0" i="1" smtClean="0">
                              <a:latin typeface="Cambria Math"/>
                            </a:rPr>
                            <m:t>𝑘</m:t>
                          </m:r>
                        </m:sub>
                      </m:sSub>
                      <m:d>
                        <m:dPr>
                          <m:begChr m:val="["/>
                          <m:endChr m:val="]"/>
                          <m:ctrlPr>
                            <a:rPr lang="en-US" sz="2000" b="0" i="1" smtClean="0">
                              <a:latin typeface="Cambria Math"/>
                            </a:rPr>
                          </m:ctrlPr>
                        </m:dPr>
                        <m:e>
                          <m:r>
                            <a:rPr lang="en-US" sz="2000" b="0" i="1" smtClean="0">
                              <a:latin typeface="Cambria Math"/>
                            </a:rPr>
                            <m:t>𝑋</m:t>
                          </m:r>
                        </m:e>
                      </m:d>
                      <m:r>
                        <a:rPr lang="en-US" sz="2000" b="0" i="1" smtClean="0">
                          <a:latin typeface="Cambria Math"/>
                        </a:rPr>
                        <m:t>=</m:t>
                      </m:r>
                      <m:sSub>
                        <m:sSubPr>
                          <m:ctrlPr>
                            <a:rPr lang="en-US" sz="2000" b="0" i="1" smtClean="0">
                              <a:latin typeface="Cambria Math"/>
                            </a:rPr>
                          </m:ctrlPr>
                        </m:sSubPr>
                        <m:e>
                          <m:f>
                            <m:fPr>
                              <m:ctrlPr>
                                <a:rPr lang="en-US" sz="2000" i="1">
                                  <a:latin typeface="Cambria Math"/>
                                </a:rPr>
                              </m:ctrlPr>
                            </m:fPr>
                            <m:num>
                              <m:sSup>
                                <m:sSupPr>
                                  <m:ctrlPr>
                                    <a:rPr lang="en-US" sz="2000" i="1">
                                      <a:latin typeface="Cambria Math"/>
                                    </a:rPr>
                                  </m:ctrlPr>
                                </m:sSupPr>
                                <m:e>
                                  <m:d>
                                    <m:dPr>
                                      <m:ctrlPr>
                                        <a:rPr lang="en-US" sz="2000" i="1">
                                          <a:latin typeface="Cambria Math"/>
                                        </a:rPr>
                                      </m:ctrlPr>
                                    </m:dPr>
                                    <m:e>
                                      <m:r>
                                        <a:rPr lang="en-US" sz="2000" i="1">
                                          <a:latin typeface="Cambria Math"/>
                                        </a:rPr>
                                        <m:t>−1</m:t>
                                      </m:r>
                                    </m:e>
                                  </m:d>
                                </m:e>
                                <m:sup>
                                  <m:r>
                                    <a:rPr lang="en-US" sz="2000" i="1">
                                      <a:latin typeface="Cambria Math"/>
                                    </a:rPr>
                                    <m:t>𝑘</m:t>
                                  </m:r>
                                </m:sup>
                              </m:sSup>
                            </m:num>
                            <m:den>
                              <m:r>
                                <a:rPr lang="en-US" sz="2000" i="1">
                                  <a:latin typeface="Cambria Math"/>
                                </a:rPr>
                                <m:t>𝑘</m:t>
                              </m:r>
                              <m:r>
                                <a:rPr lang="en-US" sz="2000" i="1">
                                  <a:latin typeface="Cambria Math"/>
                                </a:rPr>
                                <m:t>! </m:t>
                              </m:r>
                            </m:den>
                          </m:f>
                          <m:r>
                            <a:rPr lang="en-US" sz="2000" i="1">
                              <a:latin typeface="Cambria Math"/>
                            </a:rPr>
                            <m:t>∗</m:t>
                          </m:r>
                          <m:f>
                            <m:fPr>
                              <m:ctrlPr>
                                <a:rPr lang="en-US" sz="2000" i="1">
                                  <a:latin typeface="Cambria Math"/>
                                </a:rPr>
                              </m:ctrlPr>
                            </m:fPr>
                            <m:num>
                              <m:sSup>
                                <m:sSupPr>
                                  <m:ctrlPr>
                                    <a:rPr lang="en-US" sz="2000" i="1">
                                      <a:latin typeface="Cambria Math"/>
                                    </a:rPr>
                                  </m:ctrlPr>
                                </m:sSupPr>
                                <m:e>
                                  <m:r>
                                    <a:rPr lang="en-US" sz="2000" i="1">
                                      <a:latin typeface="Cambria Math"/>
                                    </a:rPr>
                                    <m:t>𝑑</m:t>
                                  </m:r>
                                </m:e>
                                <m:sup>
                                  <m:r>
                                    <a:rPr lang="en-US" sz="2000" i="1">
                                      <a:latin typeface="Cambria Math"/>
                                    </a:rPr>
                                    <m:t>𝑘</m:t>
                                  </m:r>
                                </m:sup>
                              </m:sSup>
                              <m:sSup>
                                <m:sSupPr>
                                  <m:ctrlPr>
                                    <a:rPr lang="en-US" sz="2000" i="1">
                                      <a:latin typeface="Cambria Math"/>
                                    </a:rPr>
                                  </m:ctrlPr>
                                </m:sSupPr>
                                <m:e>
                                  <m:r>
                                    <a:rPr lang="en-US" sz="2000" i="1">
                                      <a:latin typeface="Cambria Math"/>
                                    </a:rPr>
                                    <m:t>𝐹</m:t>
                                  </m:r>
                                </m:e>
                                <m:sup>
                                  <m:r>
                                    <a:rPr lang="en-US" sz="2000" i="1">
                                      <a:latin typeface="Cambria Math"/>
                                    </a:rPr>
                                    <m:t>∗</m:t>
                                  </m:r>
                                </m:sup>
                              </m:sSup>
                              <m:d>
                                <m:dPr>
                                  <m:ctrlPr>
                                    <a:rPr lang="en-US" sz="2000" i="1">
                                      <a:latin typeface="Cambria Math"/>
                                    </a:rPr>
                                  </m:ctrlPr>
                                </m:dPr>
                                <m:e>
                                  <m:r>
                                    <a:rPr lang="en-US" sz="2000" i="1">
                                      <a:latin typeface="Cambria Math"/>
                                    </a:rPr>
                                    <m:t>𝑠</m:t>
                                  </m:r>
                                </m:e>
                              </m:d>
                            </m:num>
                            <m:den>
                              <m:sSup>
                                <m:sSupPr>
                                  <m:ctrlPr>
                                    <a:rPr lang="en-US" sz="2000" i="1">
                                      <a:latin typeface="Cambria Math"/>
                                    </a:rPr>
                                  </m:ctrlPr>
                                </m:sSupPr>
                                <m:e>
                                  <m:r>
                                    <a:rPr lang="en-US" sz="2000" i="1">
                                      <a:latin typeface="Cambria Math"/>
                                    </a:rPr>
                                    <m:t>𝑑𝑠</m:t>
                                  </m:r>
                                </m:e>
                                <m:sup>
                                  <m:r>
                                    <a:rPr lang="en-US" sz="2000" i="1">
                                      <a:latin typeface="Cambria Math"/>
                                    </a:rPr>
                                    <m:t>𝑘</m:t>
                                  </m:r>
                                </m:sup>
                              </m:sSup>
                            </m:den>
                          </m:f>
                          <m:r>
                            <a:rPr lang="en-US" sz="2000" i="1">
                              <a:latin typeface="Cambria Math"/>
                            </a:rPr>
                            <m:t>|</m:t>
                          </m:r>
                        </m:e>
                        <m:sub>
                          <m:r>
                            <a:rPr lang="en-US" sz="2000" b="0" i="1" smtClean="0">
                              <a:latin typeface="Cambria Math"/>
                            </a:rPr>
                            <m:t>𝑠</m:t>
                          </m:r>
                          <m:r>
                            <a:rPr lang="en-US" sz="2000" b="0" i="1" smtClean="0">
                              <a:latin typeface="Cambria Math"/>
                            </a:rPr>
                            <m:t>=0</m:t>
                          </m:r>
                        </m:sub>
                      </m:sSub>
                      <m:r>
                        <a:rPr lang="en-US" sz="2000" b="0" i="1" smtClean="0">
                          <a:latin typeface="Cambria Math"/>
                        </a:rPr>
                        <m:t> </m:t>
                      </m:r>
                      <m:d>
                        <m:dPr>
                          <m:ctrlPr>
                            <a:rPr lang="en-US" sz="2000" b="0" i="1" smtClean="0">
                              <a:latin typeface="Cambria Math"/>
                            </a:rPr>
                          </m:ctrlPr>
                        </m:dPr>
                        <m:e>
                          <m:r>
                            <a:rPr lang="en-US" sz="2000" b="0" i="1" smtClean="0">
                              <a:latin typeface="Cambria Math"/>
                            </a:rPr>
                            <m:t>𝑘</m:t>
                          </m:r>
                          <m:r>
                            <a:rPr lang="en-US" sz="2000" b="0" i="1" smtClean="0">
                              <a:latin typeface="Cambria Math"/>
                            </a:rPr>
                            <m:t>=1,2,…</m:t>
                          </m:r>
                        </m:e>
                      </m:d>
                      <m:r>
                        <a:rPr lang="en-US" sz="2000" b="0" i="1" smtClean="0">
                          <a:latin typeface="Cambria Math"/>
                        </a:rPr>
                        <m:t>.</m:t>
                      </m:r>
                    </m:oMath>
                  </m:oMathPara>
                </a14:m>
                <a:endParaRPr lang="ru-RU"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5536" y="3600306"/>
                <a:ext cx="4968733" cy="716478"/>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Прямоугольник 17"/>
              <p:cNvSpPr/>
              <p:nvPr/>
            </p:nvSpPr>
            <p:spPr>
              <a:xfrm>
                <a:off x="2476709" y="5189130"/>
                <a:ext cx="361175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b="0" i="1" smtClean="0">
                              <a:latin typeface="Cambria Math"/>
                            </a:rPr>
                            <m:t>𝐹</m:t>
                          </m:r>
                        </m:e>
                        <m:sup>
                          <m:r>
                            <a:rPr lang="en-US" sz="2000" i="1">
                              <a:latin typeface="Cambria Math"/>
                            </a:rPr>
                            <m:t>∗</m:t>
                          </m:r>
                        </m:sup>
                      </m:sSup>
                      <m:d>
                        <m:dPr>
                          <m:ctrlPr>
                            <a:rPr lang="en-US" sz="2000" i="1">
                              <a:latin typeface="Cambria Math"/>
                            </a:rPr>
                          </m:ctrlPr>
                        </m:dPr>
                        <m:e>
                          <m:r>
                            <a:rPr lang="en-US" sz="2000" b="0" i="1" smtClean="0">
                              <a:latin typeface="Cambria Math"/>
                            </a:rPr>
                            <m:t>𝑠</m:t>
                          </m:r>
                        </m:e>
                      </m:d>
                      <m:r>
                        <a:rPr lang="en-US" sz="2000" b="0" i="1" smtClean="0">
                          <a:latin typeface="Cambria Math"/>
                        </a:rPr>
                        <m:t>= </m:t>
                      </m:r>
                      <m:sSub>
                        <m:sSubPr>
                          <m:ctrlPr>
                            <a:rPr lang="en-US" sz="2000" b="0" i="1" smtClean="0">
                              <a:latin typeface="Cambria Math"/>
                            </a:rPr>
                          </m:ctrlPr>
                        </m:sSubPr>
                        <m:e>
                          <m:sSup>
                            <m:sSupPr>
                              <m:ctrlPr>
                                <a:rPr lang="en-US" sz="2000" i="1">
                                  <a:latin typeface="Cambria Math"/>
                                </a:rPr>
                              </m:ctrlPr>
                            </m:sSupPr>
                            <m:e>
                              <m:r>
                                <a:rPr lang="en-US" sz="2000" b="0" i="1" smtClean="0">
                                  <a:latin typeface="Cambria Math"/>
                                </a:rPr>
                                <m:t>𝐹</m:t>
                              </m:r>
                            </m:e>
                            <m:sup>
                              <m:r>
                                <a:rPr lang="en-US" sz="2000" i="1">
                                  <a:latin typeface="Cambria Math"/>
                                </a:rPr>
                                <m:t>∗</m:t>
                              </m:r>
                            </m:sup>
                          </m:sSup>
                        </m:e>
                        <m:sub>
                          <m:r>
                            <a:rPr lang="en-US" sz="2000" b="0" i="1" smtClean="0">
                              <a:latin typeface="Cambria Math"/>
                            </a:rPr>
                            <m:t>1</m:t>
                          </m:r>
                        </m:sub>
                      </m:sSub>
                      <m:d>
                        <m:dPr>
                          <m:ctrlPr>
                            <a:rPr lang="en-US" sz="2000" b="0" i="1" smtClean="0">
                              <a:latin typeface="Cambria Math"/>
                            </a:rPr>
                          </m:ctrlPr>
                        </m:dPr>
                        <m:e>
                          <m:r>
                            <a:rPr lang="en-US" sz="2000" b="0" i="1" smtClean="0">
                              <a:latin typeface="Cambria Math"/>
                            </a:rPr>
                            <m:t>𝑠</m:t>
                          </m:r>
                        </m:e>
                      </m:d>
                      <m:sSub>
                        <m:sSubPr>
                          <m:ctrlPr>
                            <a:rPr lang="en-US" sz="2000" i="1">
                              <a:latin typeface="Cambria Math"/>
                            </a:rPr>
                          </m:ctrlPr>
                        </m:sSubPr>
                        <m:e>
                          <m:r>
                            <a:rPr lang="en-US" sz="2000" b="0" i="1" smtClean="0">
                              <a:latin typeface="Cambria Math"/>
                            </a:rPr>
                            <m:t>𝐹</m:t>
                          </m:r>
                        </m:e>
                        <m:sub>
                          <m:r>
                            <a:rPr lang="en-US" sz="2000" b="0" i="1" smtClean="0">
                              <a:latin typeface="Cambria Math"/>
                            </a:rPr>
                            <m:t>2</m:t>
                          </m:r>
                        </m:sub>
                      </m:sSub>
                      <m:d>
                        <m:dPr>
                          <m:ctrlPr>
                            <a:rPr lang="en-US" sz="2000" i="1">
                              <a:latin typeface="Cambria Math"/>
                            </a:rPr>
                          </m:ctrlPr>
                        </m:dPr>
                        <m:e>
                          <m:r>
                            <a:rPr lang="en-US" sz="2000" b="0" i="1" smtClean="0">
                              <a:latin typeface="Cambria Math"/>
                            </a:rPr>
                            <m:t>𝑠</m:t>
                          </m:r>
                        </m:e>
                      </m:d>
                      <m:r>
                        <a:rPr lang="en-US" sz="2000" b="0" i="1" smtClean="0">
                          <a:latin typeface="Cambria Math"/>
                        </a:rPr>
                        <m:t>…</m:t>
                      </m:r>
                      <m:sSub>
                        <m:sSubPr>
                          <m:ctrlPr>
                            <a:rPr lang="en-US" sz="2000" i="1">
                              <a:latin typeface="Cambria Math"/>
                            </a:rPr>
                          </m:ctrlPr>
                        </m:sSubPr>
                        <m:e>
                          <m:sSup>
                            <m:sSupPr>
                              <m:ctrlPr>
                                <a:rPr lang="en-US" sz="2000" i="1">
                                  <a:latin typeface="Cambria Math"/>
                                </a:rPr>
                              </m:ctrlPr>
                            </m:sSupPr>
                            <m:e>
                              <m:r>
                                <a:rPr lang="en-US" sz="2000" b="0" i="1" smtClean="0">
                                  <a:latin typeface="Cambria Math"/>
                                </a:rPr>
                                <m:t>𝐹</m:t>
                              </m:r>
                            </m:e>
                            <m:sup>
                              <m:r>
                                <a:rPr lang="en-US" sz="2000" i="1">
                                  <a:latin typeface="Cambria Math"/>
                                </a:rPr>
                                <m:t>∗</m:t>
                              </m:r>
                            </m:sup>
                          </m:sSup>
                        </m:e>
                        <m:sub>
                          <m:r>
                            <a:rPr lang="en-US" sz="2000" b="0" i="1" smtClean="0">
                              <a:latin typeface="Cambria Math"/>
                            </a:rPr>
                            <m:t>𝑛</m:t>
                          </m:r>
                        </m:sub>
                      </m:sSub>
                      <m:d>
                        <m:dPr>
                          <m:ctrlPr>
                            <a:rPr lang="en-US" sz="2000" i="1">
                              <a:latin typeface="Cambria Math"/>
                            </a:rPr>
                          </m:ctrlPr>
                        </m:dPr>
                        <m:e>
                          <m:r>
                            <a:rPr lang="en-US" sz="2000" b="0" i="1" smtClean="0">
                              <a:latin typeface="Cambria Math"/>
                            </a:rPr>
                            <m:t>𝑠</m:t>
                          </m:r>
                        </m:e>
                      </m:d>
                      <m:r>
                        <a:rPr lang="en-US" sz="2000" b="0" i="1" smtClean="0">
                          <a:latin typeface="Cambria Math"/>
                        </a:rPr>
                        <m:t>.</m:t>
                      </m:r>
                    </m:oMath>
                  </m:oMathPara>
                </a14:m>
                <a:endParaRPr lang="ru-RU" sz="2000" dirty="0"/>
              </a:p>
            </p:txBody>
          </p:sp>
        </mc:Choice>
        <mc:Fallback xmlns="">
          <p:sp>
            <p:nvSpPr>
              <p:cNvPr id="18" name="Прямоугольник 17"/>
              <p:cNvSpPr>
                <a:spLocks noRot="1" noChangeAspect="1" noMove="1" noResize="1" noEditPoints="1" noAdjustHandles="1" noChangeArrowheads="1" noChangeShapeType="1" noTextEdit="1"/>
              </p:cNvSpPr>
              <p:nvPr/>
            </p:nvSpPr>
            <p:spPr>
              <a:xfrm>
                <a:off x="2476709" y="5189130"/>
                <a:ext cx="3611758" cy="400110"/>
              </a:xfrm>
              <a:prstGeom prst="rect">
                <a:avLst/>
              </a:prstGeom>
              <a:blipFill rotWithShape="1">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907117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179512" y="2688009"/>
                <a:ext cx="8784976" cy="3544817"/>
              </a:xfrm>
              <a:prstGeom prst="rect">
                <a:avLst/>
              </a:prstGeom>
            </p:spPr>
            <p:txBody>
              <a:bodyPr wrap="square">
                <a:spAutoFit/>
              </a:bodyPr>
              <a:lstStyle/>
              <a:p>
                <a:pPr indent="355600" algn="just"/>
                <a:r>
                  <a:rPr lang="ru-RU" dirty="0" smtClean="0">
                    <a:latin typeface="Times New Roman" panose="02020603050405020304" pitchFamily="18" charset="0"/>
                    <a:cs typeface="Times New Roman" panose="02020603050405020304" pitchFamily="18" charset="0"/>
                  </a:rPr>
                  <a:t>Для многоканальных СМО аналогичное условие имеет вид:</a:t>
                </a:r>
                <a14:m>
                  <m:oMath xmlns:m="http://schemas.openxmlformats.org/officeDocument/2006/math">
                    <m:r>
                      <a:rPr lang="en-US" b="0" i="0" smtClean="0">
                        <a:latin typeface="Cambria Math"/>
                        <a:ea typeface="Cambria Math"/>
                      </a:rPr>
                      <m:t> </m:t>
                    </m:r>
                    <m:r>
                      <a:rPr lang="ru-RU" i="1">
                        <a:latin typeface="Cambria Math"/>
                        <a:ea typeface="Cambria Math"/>
                      </a:rPr>
                      <m:t>𝜆</m:t>
                    </m:r>
                    <m:r>
                      <a:rPr lang="en-US" b="0" i="1" smtClean="0">
                        <a:latin typeface="Cambria Math"/>
                        <a:ea typeface="Cambria Math"/>
                      </a:rPr>
                      <m:t>&lt;</m:t>
                    </m:r>
                    <m:r>
                      <a:rPr lang="en-US" b="0" i="1" smtClean="0">
                        <a:latin typeface="Cambria Math"/>
                        <a:ea typeface="Cambria Math"/>
                      </a:rPr>
                      <m:t>𝐾</m:t>
                    </m:r>
                    <m:r>
                      <a:rPr lang="ru-RU" i="1">
                        <a:latin typeface="Cambria Math"/>
                        <a:ea typeface="Cambria Math"/>
                      </a:rPr>
                      <m:t>𝜇</m:t>
                    </m:r>
                    <m:r>
                      <a:rPr lang="en-US" b="0" i="1" smtClean="0">
                        <a:latin typeface="Cambria Math"/>
                        <a:ea typeface="Cambria Math"/>
                      </a:rPr>
                      <m:t>  </m:t>
                    </m:r>
                    <m:r>
                      <a:rPr lang="ru-RU" b="0" i="1" smtClean="0">
                        <a:latin typeface="Cambria Math"/>
                        <a:ea typeface="Cambria Math"/>
                      </a:rPr>
                      <m:t>или </m:t>
                    </m:r>
                    <m:f>
                      <m:fPr>
                        <m:ctrlPr>
                          <a:rPr lang="ru-RU" b="0" i="1" smtClean="0">
                            <a:latin typeface="Cambria Math"/>
                            <a:ea typeface="Cambria Math"/>
                          </a:rPr>
                        </m:ctrlPr>
                      </m:fPr>
                      <m:num>
                        <m:r>
                          <a:rPr lang="ru-RU" i="1">
                            <a:latin typeface="Cambria Math"/>
                            <a:ea typeface="Cambria Math"/>
                          </a:rPr>
                          <m:t>𝜆</m:t>
                        </m:r>
                      </m:num>
                      <m:den>
                        <m:r>
                          <a:rPr lang="en-US" b="0" i="1" smtClean="0">
                            <a:latin typeface="Cambria Math"/>
                            <a:ea typeface="Cambria Math"/>
                          </a:rPr>
                          <m:t>𝐾</m:t>
                        </m:r>
                      </m:den>
                    </m:f>
                    <m:r>
                      <a:rPr lang="en-US" b="0" i="1" smtClean="0">
                        <a:latin typeface="Cambria Math"/>
                        <a:ea typeface="Cambria Math"/>
                      </a:rPr>
                      <m:t>&lt;1,</m:t>
                    </m:r>
                    <m:r>
                      <a:rPr lang="ru-RU" b="0" i="1" smtClean="0">
                        <a:latin typeface="Cambria Math"/>
                        <a:ea typeface="Cambria Math"/>
                      </a:rPr>
                      <m:t> </m:t>
                    </m:r>
                  </m:oMath>
                </a14:m>
                <a:endParaRPr lang="ru-RU"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где </a:t>
                </a:r>
                <a:r>
                  <a:rPr lang="en-US"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 число обслуживающих приборов, а значение </a:t>
                </a:r>
                <a14:m>
                  <m:oMath xmlns:m="http://schemas.openxmlformats.org/officeDocument/2006/math">
                    <m:r>
                      <a:rPr lang="en-US" b="1" i="1" dirty="0" smtClean="0">
                        <a:latin typeface="Cambria Math"/>
                        <a:ea typeface="Cambria Math"/>
                      </a:rPr>
                      <m:t>𝑲</m:t>
                    </m:r>
                    <m:r>
                      <a:rPr lang="ru-RU" b="1" i="1">
                        <a:latin typeface="Cambria Math"/>
                        <a:ea typeface="Cambria Math"/>
                      </a:rPr>
                      <m:t>𝝁</m:t>
                    </m:r>
                  </m:oMath>
                </a14:m>
                <a:r>
                  <a:rPr lang="en-US" b="1"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представляет со­бой суммарную интенсивность обслуживания заявок в </a:t>
                </a:r>
                <a:r>
                  <a:rPr lang="en-US"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-канальной СМО</a:t>
                </a:r>
              </a:p>
              <a:p>
                <a:pPr indent="355600" algn="just"/>
                <a:endParaRPr lang="en-US" dirty="0" smtClean="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СМО </a:t>
                </a:r>
                <a:r>
                  <a:rPr lang="ru-RU" i="1" dirty="0">
                    <a:latin typeface="Times New Roman" panose="02020603050405020304" pitchFamily="18" charset="0"/>
                    <a:cs typeface="Times New Roman" panose="02020603050405020304" pitchFamily="18" charset="0"/>
                  </a:rPr>
                  <a:t>с накопителем ограниченной ёмкости</a:t>
                </a:r>
                <a:r>
                  <a:rPr lang="ru-RU" dirty="0">
                    <a:latin typeface="Times New Roman" panose="02020603050405020304" pitchFamily="18" charset="0"/>
                    <a:cs typeface="Times New Roman" panose="02020603050405020304" pitchFamily="18" charset="0"/>
                  </a:rPr>
                  <a:t> превышение интен­сивности поступления заявок над суммарной интенсивностью обслужива­ния не приводит к неограниченному росту длины очереди, что обусловле­но потерей заявок. Следовательно, в СМО с накопителем ограниченной ёмкости перегрузки не приводят к работе системы в неустановившемся режиме, а приводят лишь к росту числа потерянных заявок. При этом потеря части поступающих в систему заявок при наличии накопителя ограниченной ёмкости может рассматриваться как один из механизмов борьбы с перегрузками.</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79512" y="2688009"/>
                <a:ext cx="8784976" cy="3544817"/>
              </a:xfrm>
              <a:prstGeom prst="rect">
                <a:avLst/>
              </a:prstGeom>
              <a:blipFill rotWithShape="1">
                <a:blip r:embed="rId2"/>
                <a:stretch>
                  <a:fillRect l="-555" r="-555" b="-1893"/>
                </a:stretch>
              </a:blipFill>
            </p:spPr>
            <p:txBody>
              <a:bodyPr/>
              <a:lstStyle/>
              <a:p>
                <a:r>
                  <a:rPr lang="ru-RU">
                    <a:noFill/>
                  </a:rPr>
                  <a:t> </a:t>
                </a:r>
              </a:p>
            </p:txBody>
          </p:sp>
        </mc:Fallback>
      </mc:AlternateContent>
      <p:sp>
        <p:nvSpPr>
          <p:cNvPr id="3" name="Прямоугольник 2"/>
          <p:cNvSpPr/>
          <p:nvPr/>
        </p:nvSpPr>
        <p:spPr>
          <a:xfrm>
            <a:off x="179512" y="116632"/>
            <a:ext cx="8784976" cy="1754326"/>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Обычно исследование СМО с накопителем неограниченной ёмкости проводится в предположении о существовании установившегося режима, непременным условием которого является требование отсутствия перегрузок, для чего необходимо, чтобы интенсивность поступления заявок была меньше, чем интенсивность обслуживания. </a:t>
            </a:r>
            <a:endParaRPr lang="en-US" dirty="0" smtClean="0">
              <a:latin typeface="Times New Roman" panose="02020603050405020304" pitchFamily="18" charset="0"/>
              <a:cs typeface="Times New Roman" panose="02020603050405020304" pitchFamily="18" charset="0"/>
            </a:endParaRPr>
          </a:p>
          <a:p>
            <a:pPr indent="355600" algn="just"/>
            <a:endParaRPr lang="en-US" dirty="0">
              <a:latin typeface="Times New Roman" panose="02020603050405020304" pitchFamily="18" charset="0"/>
              <a:cs typeface="Times New Roman" panose="02020603050405020304" pitchFamily="18" charset="0"/>
            </a:endParaRPr>
          </a:p>
          <a:p>
            <a:pPr indent="355600" algn="just"/>
            <a:r>
              <a:rPr lang="ru-RU" dirty="0" smtClean="0">
                <a:latin typeface="Times New Roman" panose="02020603050405020304" pitchFamily="18" charset="0"/>
                <a:cs typeface="Times New Roman" panose="02020603050405020304" pitchFamily="18" charset="0"/>
              </a:rPr>
              <a:t>Это </a:t>
            </a:r>
            <a:r>
              <a:rPr lang="ru-RU" dirty="0">
                <a:latin typeface="Times New Roman" panose="02020603050405020304" pitchFamily="18" charset="0"/>
                <a:cs typeface="Times New Roman" panose="02020603050405020304" pitchFamily="18" charset="0"/>
              </a:rPr>
              <a:t>требование записывается для одноканальных СМО в виде условия:</a:t>
            </a:r>
          </a:p>
        </p:txBody>
      </p:sp>
      <mc:AlternateContent xmlns:mc="http://schemas.openxmlformats.org/markup-compatibility/2006" xmlns:a14="http://schemas.microsoft.com/office/drawing/2010/main">
        <mc:Choice Requires="a14">
          <p:sp>
            <p:nvSpPr>
              <p:cNvPr id="4" name="TextBox 3"/>
              <p:cNvSpPr txBox="1"/>
              <p:nvPr/>
            </p:nvSpPr>
            <p:spPr>
              <a:xfrm>
                <a:off x="2915816" y="1979548"/>
                <a:ext cx="351692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000" i="1" smtClean="0">
                          <a:latin typeface="Cambria Math"/>
                          <a:ea typeface="Cambria Math"/>
                        </a:rPr>
                        <m:t>𝜇</m:t>
                      </m:r>
                      <m:r>
                        <a:rPr lang="en-US" sz="2000" b="0" i="1" smtClean="0">
                          <a:latin typeface="Cambria Math"/>
                          <a:ea typeface="Cambria Math"/>
                        </a:rPr>
                        <m:t>&lt;</m:t>
                      </m:r>
                      <m:r>
                        <a:rPr lang="ru-RU" sz="2000" i="1" smtClean="0">
                          <a:latin typeface="Cambria Math"/>
                          <a:ea typeface="Cambria Math"/>
                        </a:rPr>
                        <m:t>𝜆</m:t>
                      </m:r>
                      <m:r>
                        <a:rPr lang="en-US" sz="2000" b="0" i="1" smtClean="0">
                          <a:latin typeface="Cambria Math"/>
                          <a:ea typeface="Cambria Math"/>
                        </a:rPr>
                        <m:t>               </m:t>
                      </m:r>
                      <m:r>
                        <a:rPr lang="ru-RU" sz="2000" b="0" i="1" smtClean="0">
                          <a:latin typeface="Cambria Math"/>
                          <a:ea typeface="Cambria Math"/>
                        </a:rPr>
                        <m:t>или</m:t>
                      </m:r>
                      <m:r>
                        <a:rPr lang="en-US" sz="2000" b="0" i="1" smtClean="0">
                          <a:latin typeface="Cambria Math"/>
                          <a:ea typeface="Cambria Math"/>
                        </a:rPr>
                        <m:t>           </m:t>
                      </m:r>
                      <m:r>
                        <a:rPr lang="ru-RU" sz="2000" i="1">
                          <a:latin typeface="Cambria Math"/>
                          <a:ea typeface="Cambria Math"/>
                        </a:rPr>
                        <m:t>𝜆</m:t>
                      </m:r>
                      <m:r>
                        <m:rPr>
                          <m:sty m:val="p"/>
                        </m:rPr>
                        <a:rPr lang="en-US" sz="2000" b="0" i="0" smtClean="0">
                          <a:latin typeface="Cambria Math"/>
                          <a:ea typeface="Cambria Math"/>
                        </a:rPr>
                        <m:t>b</m:t>
                      </m:r>
                      <m:r>
                        <a:rPr lang="en-US" sz="2000" b="0" i="0" smtClean="0">
                          <a:latin typeface="Cambria Math"/>
                          <a:ea typeface="Cambria Math"/>
                        </a:rPr>
                        <m:t>&lt;1</m:t>
                      </m:r>
                    </m:oMath>
                  </m:oMathPara>
                </a14:m>
                <a:endParaRPr lang="ru-RU"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2915816" y="1979548"/>
                <a:ext cx="3516925" cy="400110"/>
              </a:xfrm>
              <a:prstGeom prst="rect">
                <a:avLst/>
              </a:prstGeom>
              <a:blipFill rotWithShape="1">
                <a:blip r:embed="rId3"/>
                <a:stretch>
                  <a:fillRect b="-6154"/>
                </a:stretch>
              </a:blipFill>
            </p:spPr>
            <p:txBody>
              <a:bodyPr/>
              <a:lstStyle/>
              <a:p>
                <a:r>
                  <a:rPr lang="ru-RU">
                    <a:noFill/>
                  </a:rPr>
                  <a:t> </a:t>
                </a:r>
              </a:p>
            </p:txBody>
          </p:sp>
        </mc:Fallback>
      </mc:AlternateContent>
    </p:spTree>
    <p:extLst>
      <p:ext uri="{BB962C8B-B14F-4D97-AF65-F5344CB8AC3E}">
        <p14:creationId xmlns:p14="http://schemas.microsoft.com/office/powerpoint/2010/main" val="106646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3054" y="1852623"/>
            <a:ext cx="8784976" cy="1200329"/>
          </a:xfrm>
          <a:prstGeom prst="rect">
            <a:avLst/>
          </a:prstGeom>
        </p:spPr>
        <p:txBody>
          <a:bodyPr wrap="square">
            <a:spAutoFit/>
          </a:bodyPr>
          <a:lstStyle/>
          <a:p>
            <a:pPr indent="365125" algn="just"/>
            <a:r>
              <a:rPr lang="ru-RU" i="1" dirty="0" smtClean="0">
                <a:latin typeface="Times New Roman" panose="02020603050405020304" pitchFamily="18" charset="0"/>
                <a:cs typeface="Times New Roman" panose="02020603050405020304" pitchFamily="18" charset="0"/>
              </a:rPr>
              <a:t>где </a:t>
            </a:r>
            <a:r>
              <a:rPr lang="en-US" i="1" dirty="0">
                <a:latin typeface="Times New Roman" panose="02020603050405020304" pitchFamily="18" charset="0"/>
                <a:cs typeface="Times New Roman" panose="02020603050405020304" pitchFamily="18" charset="0"/>
              </a:rPr>
              <a:t>a </a:t>
            </a:r>
            <a:r>
              <a:rPr lang="ru-RU" i="1" dirty="0">
                <a:latin typeface="Times New Roman" panose="02020603050405020304" pitchFamily="18" charset="0"/>
                <a:cs typeface="Times New Roman" panose="02020603050405020304" pitchFamily="18" charset="0"/>
              </a:rPr>
              <a:t>- некоторая положительная величина, называемая параметром распределения Пуассона.</a:t>
            </a:r>
          </a:p>
          <a:p>
            <a:pPr indent="365125" algn="just"/>
            <a:r>
              <a:rPr lang="ru-RU" dirty="0">
                <a:latin typeface="Times New Roman" panose="02020603050405020304" pitchFamily="18" charset="0"/>
                <a:cs typeface="Times New Roman" panose="02020603050405020304" pitchFamily="18" charset="0"/>
              </a:rPr>
              <a:t>На </a:t>
            </a:r>
            <a:r>
              <a:rPr lang="ru-RU" dirty="0" smtClean="0">
                <a:latin typeface="Times New Roman" panose="02020603050405020304" pitchFamily="18" charset="0"/>
                <a:cs typeface="Times New Roman" panose="02020603050405020304" pitchFamily="18" charset="0"/>
              </a:rPr>
              <a:t>рис </a:t>
            </a:r>
            <a:r>
              <a:rPr lang="ru-RU" dirty="0">
                <a:latin typeface="Times New Roman" panose="02020603050405020304" pitchFamily="18" charset="0"/>
                <a:cs typeface="Times New Roman" panose="02020603050405020304" pitchFamily="18" charset="0"/>
              </a:rPr>
              <a:t>показаны многоугольники распределения Пуассона для трех значений параметра распределения: </a:t>
            </a:r>
            <a:r>
              <a:rPr lang="en-US" i="1"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=0,5; </a:t>
            </a:r>
            <a:r>
              <a:rPr lang="en-US" i="1"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=1; </a:t>
            </a:r>
            <a:r>
              <a:rPr lang="en-US" i="1"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=2</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660" y="44624"/>
            <a:ext cx="9076844" cy="446276"/>
          </a:xfrm>
          <a:prstGeom prst="rect">
            <a:avLst/>
          </a:prstGeom>
          <a:noFill/>
        </p:spPr>
        <p:txBody>
          <a:bodyPr wrap="none" rtlCol="0">
            <a:spAutoFit/>
          </a:bodyPr>
          <a:lstStyle/>
          <a:p>
            <a:r>
              <a:rPr lang="ru-RU" sz="2300" dirty="0" smtClean="0">
                <a:effectLst>
                  <a:outerShdw blurRad="38100" dist="38100" dir="2700000" algn="tl">
                    <a:srgbClr val="000000">
                      <a:alpha val="43137"/>
                    </a:srgbClr>
                  </a:outerShdw>
                </a:effectLst>
              </a:rPr>
              <a:t>Типовые распределения случайных величин. Распределение Пуассона</a:t>
            </a:r>
            <a:endParaRPr lang="ru-RU" sz="2300"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Прямоугольник 4"/>
              <p:cNvSpPr/>
              <p:nvPr/>
            </p:nvSpPr>
            <p:spPr>
              <a:xfrm>
                <a:off x="198751" y="484471"/>
                <a:ext cx="8769279" cy="923330"/>
              </a:xfrm>
              <a:prstGeom prst="rect">
                <a:avLst/>
              </a:prstGeom>
            </p:spPr>
            <p:txBody>
              <a:bodyPr wrap="square">
                <a:spAutoFit/>
              </a:bodyPr>
              <a:lstStyle/>
              <a:p>
                <a:pPr indent="365125" algn="just"/>
                <a:r>
                  <a:rPr lang="ru-RU" dirty="0" smtClean="0">
                    <a:latin typeface="Times New Roman" panose="02020603050405020304" pitchFamily="18" charset="0"/>
                    <a:cs typeface="Times New Roman" panose="02020603050405020304" pitchFamily="18" charset="0"/>
                  </a:rPr>
                  <a:t>Дискретная случайная величина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распределена по закону Пуассона, если вероятность </a:t>
                </a:r>
                <a14:m>
                  <m:oMath xmlns:m="http://schemas.openxmlformats.org/officeDocument/2006/math">
                    <m:r>
                      <a:rPr lang="en-US" i="1" dirty="0" smtClean="0">
                        <a:latin typeface="Cambria Math"/>
                        <a:cs typeface="Times New Roman" panose="02020603050405020304" pitchFamily="18" charset="0"/>
                      </a:rPr>
                      <m:t>𝑃</m:t>
                    </m:r>
                    <m:r>
                      <a:rPr lang="ru-RU" i="1" dirty="0">
                        <a:latin typeface="Cambria Math"/>
                        <a:cs typeface="Times New Roman" panose="02020603050405020304" pitchFamily="18" charset="0"/>
                      </a:rPr>
                      <m:t>(</m:t>
                    </m:r>
                    <m:r>
                      <a:rPr lang="en-US" i="1" dirty="0">
                        <a:latin typeface="Cambria Math"/>
                        <a:cs typeface="Times New Roman" panose="02020603050405020304" pitchFamily="18" charset="0"/>
                      </a:rPr>
                      <m:t>𝑋</m:t>
                    </m:r>
                    <m:r>
                      <a:rPr lang="ru-RU" i="1" dirty="0">
                        <a:latin typeface="Cambria Math"/>
                        <a:cs typeface="Times New Roman" panose="02020603050405020304" pitchFamily="18" charset="0"/>
                      </a:rPr>
                      <m:t>=</m:t>
                    </m:r>
                    <m:r>
                      <a:rPr lang="en-US" i="1" dirty="0">
                        <a:latin typeface="Cambria Math"/>
                        <a:cs typeface="Times New Roman" panose="02020603050405020304" pitchFamily="18" charset="0"/>
                      </a:rPr>
                      <m:t>𝑘</m:t>
                    </m:r>
                    <m:r>
                      <a:rPr lang="ru-RU" i="1" dirty="0">
                        <a:latin typeface="Cambria Math"/>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того, что она примет определенное значение </a:t>
                </a:r>
                <a14:m>
                  <m:oMath xmlns:m="http://schemas.openxmlformats.org/officeDocument/2006/math">
                    <m:sSub>
                      <m:sSubPr>
                        <m:ctrlPr>
                          <a:rPr lang="ru-RU" i="1" dirty="0" smtClean="0">
                            <a:latin typeface="Cambria Math"/>
                            <a:cs typeface="Times New Roman" panose="02020603050405020304" pitchFamily="18" charset="0"/>
                          </a:rPr>
                        </m:ctrlPr>
                      </m:sSubPr>
                      <m:e>
                        <m:r>
                          <a:rPr lang="en-US" b="0" i="1" dirty="0" smtClean="0">
                            <a:latin typeface="Cambria Math"/>
                            <a:cs typeface="Times New Roman" panose="02020603050405020304" pitchFamily="18" charset="0"/>
                          </a:rPr>
                          <m:t>𝑥</m:t>
                        </m:r>
                      </m:e>
                      <m:sub>
                        <m:r>
                          <a:rPr lang="en-US" b="0" i="1" dirty="0" smtClean="0">
                            <a:latin typeface="Cambria Math"/>
                            <a:cs typeface="Times New Roman" panose="02020603050405020304" pitchFamily="18" charset="0"/>
                          </a:rPr>
                          <m:t>𝑘</m:t>
                        </m:r>
                      </m:sub>
                    </m:sSub>
                    <m:r>
                      <a:rPr lang="ru-RU" i="1" dirty="0">
                        <a:latin typeface="Cambria Math"/>
                        <a:cs typeface="Times New Roman" panose="02020603050405020304" pitchFamily="18" charset="0"/>
                      </a:rPr>
                      <m:t> =</m:t>
                    </m:r>
                    <m:r>
                      <a:rPr lang="en-US" b="0" i="1" dirty="0" smtClean="0">
                        <a:latin typeface="Cambria Math"/>
                        <a:cs typeface="Times New Roman" panose="02020603050405020304" pitchFamily="18" charset="0"/>
                      </a:rPr>
                      <m:t>𝑘</m:t>
                    </m:r>
                    <m:r>
                      <a:rPr lang="ru-RU" i="1" dirty="0">
                        <a:latin typeface="Cambria Math"/>
                        <a:cs typeface="Times New Roman" panose="02020603050405020304" pitchFamily="18" charset="0"/>
                      </a:rPr>
                      <m:t> </m:t>
                    </m:r>
                  </m:oMath>
                </a14:m>
                <a:r>
                  <a:rPr lang="ru-RU" dirty="0">
                    <a:latin typeface="Times New Roman" panose="02020603050405020304" pitchFamily="18" charset="0"/>
                    <a:cs typeface="Times New Roman" panose="02020603050405020304" pitchFamily="18" charset="0"/>
                  </a:rPr>
                  <a:t>выражается формулой:</a:t>
                </a: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198751" y="484471"/>
                <a:ext cx="8769279" cy="923330"/>
              </a:xfrm>
              <a:prstGeom prst="rect">
                <a:avLst/>
              </a:prstGeom>
              <a:blipFill rotWithShape="1">
                <a:blip r:embed="rId2"/>
                <a:stretch>
                  <a:fillRect l="-626" t="-3289" r="-556" b="-921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75856" y="1132543"/>
                <a:ext cx="2840906" cy="653897"/>
              </a:xfrm>
              <a:prstGeom prst="rect">
                <a:avLst/>
              </a:prstGeom>
              <a:no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a:rPr>
                            <m:t>𝑝</m:t>
                          </m:r>
                        </m:e>
                        <m:sub>
                          <m:r>
                            <a:rPr lang="en-US" b="0" i="1" smtClean="0">
                              <a:latin typeface="Cambria Math"/>
                            </a:rPr>
                            <m:t>𝑘</m:t>
                          </m:r>
                        </m:sub>
                      </m:sSub>
                      <m:r>
                        <a:rPr lang="en-US" b="0" i="1" smtClean="0">
                          <a:latin typeface="Cambria Math"/>
                        </a:rPr>
                        <m:t>=</m:t>
                      </m:r>
                      <m:r>
                        <a:rPr lang="en-US" b="0" i="1" smtClean="0">
                          <a:latin typeface="Cambria Math"/>
                        </a:rPr>
                        <m:t>𝑃</m:t>
                      </m:r>
                      <m:d>
                        <m:dPr>
                          <m:ctrlPr>
                            <a:rPr lang="en-US" b="0" i="1" smtClean="0">
                              <a:latin typeface="Cambria Math"/>
                            </a:rPr>
                          </m:ctrlPr>
                        </m:dPr>
                        <m:e>
                          <m:r>
                            <a:rPr lang="en-US" b="0" i="1" smtClean="0">
                              <a:latin typeface="Cambria Math"/>
                            </a:rPr>
                            <m:t>𝑋</m:t>
                          </m:r>
                          <m:r>
                            <a:rPr lang="en-US" b="0" i="1" smtClean="0">
                              <a:latin typeface="Cambria Math"/>
                            </a:rPr>
                            <m:t>=</m:t>
                          </m:r>
                          <m:r>
                            <a:rPr lang="en-US" b="0" i="1" smtClean="0">
                              <a:latin typeface="Cambria Math"/>
                            </a:rPr>
                            <m:t>𝑘</m:t>
                          </m:r>
                        </m:e>
                      </m:d>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𝑎</m:t>
                              </m:r>
                            </m:e>
                            <m:sup>
                              <m:r>
                                <a:rPr lang="en-US" b="0" i="1" smtClean="0">
                                  <a:latin typeface="Cambria Math"/>
                                </a:rPr>
                                <m:t>𝑘</m:t>
                              </m:r>
                            </m:sup>
                          </m:sSup>
                        </m:num>
                        <m:den>
                          <m:r>
                            <a:rPr lang="en-US" b="0" i="1" smtClean="0">
                              <a:latin typeface="Cambria Math"/>
                            </a:rPr>
                            <m:t>𝑘</m:t>
                          </m:r>
                          <m:r>
                            <a:rPr lang="en-US" b="0" i="1" smtClean="0">
                              <a:latin typeface="Cambria Math"/>
                            </a:rPr>
                            <m:t>!</m:t>
                          </m:r>
                        </m:den>
                      </m:f>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𝑎</m:t>
                          </m:r>
                        </m:sup>
                      </m:sSup>
                    </m:oMath>
                  </m:oMathPara>
                </a14:m>
                <a:endParaRPr lang="ru-RU" dirty="0"/>
              </a:p>
            </p:txBody>
          </p:sp>
        </mc:Choice>
        <mc:Fallback xmlns="">
          <p:sp>
            <p:nvSpPr>
              <p:cNvPr id="6" name="TextBox 5"/>
              <p:cNvSpPr txBox="1">
                <a:spLocks noRot="1" noChangeAspect="1" noMove="1" noResize="1" noEditPoints="1" noAdjustHandles="1" noChangeArrowheads="1" noChangeShapeType="1" noTextEdit="1"/>
              </p:cNvSpPr>
              <p:nvPr/>
            </p:nvSpPr>
            <p:spPr>
              <a:xfrm>
                <a:off x="3275856" y="1132543"/>
                <a:ext cx="2840906" cy="653897"/>
              </a:xfrm>
              <a:prstGeom prst="rect">
                <a:avLst/>
              </a:prstGeom>
              <a:blipFill rotWithShape="1">
                <a:blip r:embed="rId3"/>
                <a:stretch>
                  <a:fillRect/>
                </a:stretch>
              </a:blipFill>
              <a:ln w="12700">
                <a:solidFill>
                  <a:schemeClr val="tx1"/>
                </a:solidFill>
              </a:ln>
            </p:spPr>
            <p:txBody>
              <a:bodyPr/>
              <a:lstStyle/>
              <a:p>
                <a:r>
                  <a:rPr lang="ru-RU">
                    <a:noFill/>
                  </a:rPr>
                  <a:t> </a:t>
                </a:r>
              </a:p>
            </p:txBody>
          </p:sp>
        </mc:Fallback>
      </mc:AlternateContent>
      <p:pic>
        <p:nvPicPr>
          <p:cNvPr id="7" name="Picutre 62"/>
          <p:cNvPicPr/>
          <p:nvPr/>
        </p:nvPicPr>
        <p:blipFill>
          <a:blip r:embed="rId4"/>
          <a:stretch/>
        </p:blipFill>
        <p:spPr>
          <a:xfrm>
            <a:off x="467544" y="3139254"/>
            <a:ext cx="5256584" cy="3170066"/>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940152" y="3557915"/>
                <a:ext cx="3039178" cy="2031325"/>
              </a:xfrm>
              <a:prstGeom prst="rect">
                <a:avLst/>
              </a:prstGeom>
              <a:noFill/>
            </p:spPr>
            <p:txBody>
              <a:bodyPr wrap="square" rtlCol="0">
                <a:spAutoFit/>
              </a:bodyPr>
              <a:lstStyle/>
              <a:p>
                <a:pPr indent="354013" algn="r"/>
                <a:r>
                  <a:rPr lang="ru-RU" dirty="0" smtClean="0"/>
                  <a:t>По закону Пуассона распределено число случайных событий, происходящих в каком-либо интервале времени (</a:t>
                </a:r>
                <a14:m>
                  <m:oMath xmlns:m="http://schemas.openxmlformats.org/officeDocument/2006/math">
                    <m:r>
                      <a:rPr lang="en-US" b="0" i="1" smtClean="0">
                        <a:latin typeface="Cambria Math"/>
                      </a:rPr>
                      <m:t>𝑡</m:t>
                    </m:r>
                    <m:r>
                      <a:rPr lang="en-US" b="0" i="1" smtClean="0">
                        <a:latin typeface="Cambria Math"/>
                      </a:rPr>
                      <m:t>, </m:t>
                    </m:r>
                    <m:r>
                      <a:rPr lang="en-US" b="0" i="1" smtClean="0">
                        <a:latin typeface="Cambria Math"/>
                      </a:rPr>
                      <m:t>𝑡</m:t>
                    </m:r>
                    <m:r>
                      <a:rPr lang="en-US" b="0" i="1" smtClean="0">
                        <a:latin typeface="Cambria Math"/>
                      </a:rPr>
                      <m:t>+</m:t>
                    </m:r>
                    <m:r>
                      <a:rPr lang="en-US" b="0" i="1" smtClean="0">
                        <a:latin typeface="Cambria Math"/>
                        <a:ea typeface="Cambria Math"/>
                      </a:rPr>
                      <m:t>𝜏</m:t>
                    </m:r>
                  </m:oMath>
                </a14:m>
                <a:r>
                  <a:rPr lang="ru-RU" dirty="0" smtClean="0"/>
                  <a:t>), если поток простейший с параметром </a:t>
                </a:r>
                <a14:m>
                  <m:oMath xmlns:m="http://schemas.openxmlformats.org/officeDocument/2006/math">
                    <m:r>
                      <a:rPr lang="ru-RU" i="1" smtClean="0">
                        <a:latin typeface="Cambria Math"/>
                        <a:ea typeface="Cambria Math"/>
                      </a:rPr>
                      <m:t>𝜆</m:t>
                    </m:r>
                    <m:r>
                      <a:rPr lang="en-US" b="0" i="0" smtClean="0">
                        <a:latin typeface="Cambria Math"/>
                        <a:ea typeface="Cambria Math"/>
                      </a:rPr>
                      <m:t>.</m:t>
                    </m:r>
                  </m:oMath>
                </a14:m>
                <a:endParaRPr lang="ru-RU" dirty="0"/>
              </a:p>
            </p:txBody>
          </p:sp>
        </mc:Choice>
        <mc:Fallback xmlns="">
          <p:sp>
            <p:nvSpPr>
              <p:cNvPr id="8" name="TextBox 7"/>
              <p:cNvSpPr txBox="1">
                <a:spLocks noRot="1" noChangeAspect="1" noMove="1" noResize="1" noEditPoints="1" noAdjustHandles="1" noChangeArrowheads="1" noChangeShapeType="1" noTextEdit="1"/>
              </p:cNvSpPr>
              <p:nvPr/>
            </p:nvSpPr>
            <p:spPr>
              <a:xfrm>
                <a:off x="5940152" y="3557915"/>
                <a:ext cx="3039178" cy="2031325"/>
              </a:xfrm>
              <a:prstGeom prst="rect">
                <a:avLst/>
              </a:prstGeom>
              <a:blipFill rotWithShape="1">
                <a:blip r:embed="rId5"/>
                <a:stretch>
                  <a:fillRect l="-1002" t="-1502" r="-3607" b="-3904"/>
                </a:stretch>
              </a:blipFill>
            </p:spPr>
            <p:txBody>
              <a:bodyPr/>
              <a:lstStyle/>
              <a:p>
                <a:r>
                  <a:rPr lang="ru-RU">
                    <a:noFill/>
                  </a:rPr>
                  <a:t> </a:t>
                </a:r>
              </a:p>
            </p:txBody>
          </p:sp>
        </mc:Fallback>
      </mc:AlternateContent>
    </p:spTree>
    <p:extLst>
      <p:ext uri="{BB962C8B-B14F-4D97-AF65-F5344CB8AC3E}">
        <p14:creationId xmlns:p14="http://schemas.microsoft.com/office/powerpoint/2010/main" val="174852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108833"/>
            <a:ext cx="2851935" cy="400110"/>
          </a:xfrm>
          <a:prstGeom prst="rect">
            <a:avLst/>
          </a:prstGeom>
          <a:noFill/>
        </p:spPr>
        <p:txBody>
          <a:bodyPr wrap="none" rtlCol="0">
            <a:spAutoFit/>
          </a:bodyPr>
          <a:lstStyle/>
          <a:p>
            <a:r>
              <a:rPr lang="ru-RU" sz="2000" b="1" u="sng" dirty="0" smtClean="0"/>
              <a:t>Распределение Эрланга</a:t>
            </a:r>
            <a:endParaRPr lang="ru-RU" sz="2000" b="1" u="sng" dirty="0"/>
          </a:p>
        </p:txBody>
      </p:sp>
      <p:sp>
        <p:nvSpPr>
          <p:cNvPr id="3" name="Прямоугольник 2"/>
          <p:cNvSpPr/>
          <p:nvPr/>
        </p:nvSpPr>
        <p:spPr>
          <a:xfrm>
            <a:off x="129822" y="620688"/>
            <a:ext cx="8978681" cy="1477328"/>
          </a:xfrm>
          <a:prstGeom prst="rect">
            <a:avLst/>
          </a:prstGeom>
        </p:spPr>
        <p:txBody>
          <a:bodyPr wrap="square">
            <a:spAutoFit/>
          </a:bodyPr>
          <a:lstStyle/>
          <a:p>
            <a:pPr indent="355600" algn="just"/>
            <a:r>
              <a:rPr lang="ru-RU" b="1" i="1" dirty="0">
                <a:latin typeface="Times New Roman" panose="02020603050405020304" pitchFamily="18" charset="0"/>
                <a:cs typeface="Times New Roman" panose="02020603050405020304" pitchFamily="18" charset="0"/>
              </a:rPr>
              <a:t>Распределением Эрланга </a:t>
            </a:r>
            <a:r>
              <a:rPr lang="en-US" b="1" i="1" dirty="0">
                <a:latin typeface="Times New Roman" panose="02020603050405020304" pitchFamily="18" charset="0"/>
                <a:cs typeface="Times New Roman" panose="02020603050405020304" pitchFamily="18" charset="0"/>
              </a:rPr>
              <a:t>k</a:t>
            </a:r>
            <a:r>
              <a:rPr lang="ru-RU" b="1" i="1" dirty="0">
                <a:latin typeface="Times New Roman" panose="02020603050405020304" pitchFamily="18" charset="0"/>
                <a:cs typeface="Times New Roman" panose="02020603050405020304" pitchFamily="18" charset="0"/>
              </a:rPr>
              <a:t>-го </a:t>
            </a:r>
            <a:r>
              <a:rPr lang="ru-RU" b="1" i="1" dirty="0" smtClean="0">
                <a:latin typeface="Times New Roman" panose="02020603050405020304" pitchFamily="18" charset="0"/>
                <a:cs typeface="Times New Roman" panose="02020603050405020304" pitchFamily="18" charset="0"/>
              </a:rPr>
              <a:t>порядка</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называется </a:t>
            </a:r>
            <a:r>
              <a:rPr lang="ru-RU" dirty="0" smtClean="0">
                <a:latin typeface="Times New Roman" panose="02020603050405020304" pitchFamily="18" charset="0"/>
                <a:cs typeface="Times New Roman" panose="02020603050405020304" pitchFamily="18" charset="0"/>
              </a:rPr>
              <a:t>распределение, описывающее </a:t>
            </a:r>
            <a:r>
              <a:rPr lang="ru-RU" dirty="0">
                <a:latin typeface="Times New Roman" panose="02020603050405020304" pitchFamily="18" charset="0"/>
                <a:cs typeface="Times New Roman" panose="02020603050405020304" pitchFamily="18" charset="0"/>
              </a:rPr>
              <a:t>непрерывную случайную величину </a:t>
            </a:r>
            <a:r>
              <a:rPr lang="en-US" i="1" dirty="0">
                <a:latin typeface="Times New Roman" panose="02020603050405020304" pitchFamily="18" charset="0"/>
                <a:cs typeface="Times New Roman" panose="02020603050405020304" pitchFamily="18" charset="0"/>
              </a:rPr>
              <a:t>X</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принимающую положительные </a:t>
            </a:r>
            <a:r>
              <a:rPr lang="ru-RU" dirty="0">
                <a:latin typeface="Times New Roman" panose="02020603050405020304" pitchFamily="18" charset="0"/>
                <a:cs typeface="Times New Roman" panose="02020603050405020304" pitchFamily="18" charset="0"/>
              </a:rPr>
              <a:t>значения в интервале (0; + </a:t>
            </a:r>
            <a:r>
              <a:rPr lang="ru-RU" dirty="0" smtClean="0">
                <a:latin typeface="Times New Roman" panose="02020603050405020304" pitchFamily="18" charset="0"/>
                <a:cs typeface="Times New Roman" panose="02020603050405020304" pitchFamily="18" charset="0"/>
                <a:sym typeface="Symbol"/>
              </a:rPr>
              <a: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представляющую собой </a:t>
            </a:r>
            <a:r>
              <a:rPr lang="ru-RU" i="1" dirty="0">
                <a:latin typeface="Times New Roman" panose="02020603050405020304" pitchFamily="18" charset="0"/>
                <a:cs typeface="Times New Roman" panose="02020603050405020304" pitchFamily="18" charset="0"/>
              </a:rPr>
              <a:t>сумму </a:t>
            </a:r>
            <a:r>
              <a:rPr lang="en-US" i="1" dirty="0">
                <a:latin typeface="Times New Roman" panose="02020603050405020304" pitchFamily="18" charset="0"/>
                <a:cs typeface="Times New Roman" panose="02020603050405020304" pitchFamily="18" charset="0"/>
              </a:rPr>
              <a:t>k </a:t>
            </a:r>
            <a:r>
              <a:rPr lang="ru-RU" i="1" dirty="0">
                <a:latin typeface="Times New Roman" panose="02020603050405020304" pitchFamily="18" charset="0"/>
                <a:cs typeface="Times New Roman" panose="02020603050405020304" pitchFamily="18" charset="0"/>
              </a:rPr>
              <a:t>независимых случайных величин, распределенных по одному и тому же экспоненциальному закону с параметром </a:t>
            </a:r>
            <a:r>
              <a:rPr lang="en-US" i="1"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 Функция и плотность распределения Эрланга </a:t>
            </a:r>
            <a:r>
              <a:rPr lang="en-US"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-го порядка имеют вид:</a:t>
            </a:r>
          </a:p>
        </p:txBody>
      </p:sp>
      <mc:AlternateContent xmlns:mc="http://schemas.openxmlformats.org/markup-compatibility/2006" xmlns:a14="http://schemas.microsoft.com/office/drawing/2010/main">
        <mc:Choice Requires="a14">
          <p:sp>
            <p:nvSpPr>
              <p:cNvPr id="4" name="Прямоугольник 3"/>
              <p:cNvSpPr/>
              <p:nvPr/>
            </p:nvSpPr>
            <p:spPr>
              <a:xfrm>
                <a:off x="47161" y="3284984"/>
                <a:ext cx="9061341" cy="2031325"/>
              </a:xfrm>
              <a:prstGeom prst="rect">
                <a:avLst/>
              </a:prstGeom>
            </p:spPr>
            <p:txBody>
              <a:bodyPr wrap="square">
                <a:spAutoFit/>
              </a:bodyPr>
              <a:lstStyle/>
              <a:p>
                <a:pPr indent="355600" algn="just"/>
                <a:r>
                  <a:rPr lang="ru-RU" dirty="0">
                    <a:latin typeface="Times New Roman" panose="02020603050405020304" pitchFamily="18" charset="0"/>
                    <a:cs typeface="Times New Roman" panose="02020603050405020304" pitchFamily="18" charset="0"/>
                  </a:rPr>
                  <a:t>где </a:t>
                </a:r>
                <a:r>
                  <a:rPr lang="en-US" i="1" dirty="0" smtClean="0">
                    <a:latin typeface="Times New Roman" panose="02020603050405020304" pitchFamily="18" charset="0"/>
                    <a:cs typeface="Times New Roman" panose="02020603050405020304" pitchFamily="18" charset="0"/>
                    <a:sym typeface="Symbol"/>
                  </a:rPr>
                  <a:t></a:t>
                </a:r>
                <a:r>
                  <a:rPr lang="en-US"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 </a:t>
                </a:r>
                <a:r>
                  <a:rPr lang="en-US" i="1" dirty="0">
                    <a:latin typeface="Times New Roman" panose="02020603050405020304" pitchFamily="18" charset="0"/>
                    <a:cs typeface="Times New Roman" panose="02020603050405020304" pitchFamily="18" charset="0"/>
                  </a:rPr>
                  <a:t>k </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положительные параметры распределения </a:t>
                </a:r>
                <a:r>
                  <a:rPr lang="ru-RU" i="1" dirty="0" smtClean="0">
                    <a:latin typeface="Times New Roman" panose="02020603050405020304" pitchFamily="18" charset="0"/>
                    <a:cs typeface="Times New Roman" panose="02020603050405020304" pitchFamily="18" charset="0"/>
                  </a:rPr>
                  <a:t>(</a:t>
                </a:r>
                <a:r>
                  <a:rPr lang="ru-RU" i="1" dirty="0" smtClean="0">
                    <a:latin typeface="Times New Roman" panose="02020603050405020304" pitchFamily="18" charset="0"/>
                    <a:cs typeface="Times New Roman" panose="02020603050405020304" pitchFamily="18" charset="0"/>
                    <a:sym typeface="Symbol"/>
                  </a:rPr>
                  <a: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&gt; 0; </a:t>
                </a:r>
                <a:r>
                  <a:rPr lang="en-US" i="1" dirty="0">
                    <a:latin typeface="Times New Roman" panose="02020603050405020304" pitchFamily="18" charset="0"/>
                    <a:cs typeface="Times New Roman" panose="02020603050405020304" pitchFamily="18" charset="0"/>
                  </a:rPr>
                  <a:t>k </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1, 2, </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 </a:t>
                </a:r>
                <a:r>
                  <a:rPr lang="ru-RU" i="1" dirty="0">
                    <a:latin typeface="Times New Roman" panose="02020603050405020304" pitchFamily="18" charset="0"/>
                    <a:cs typeface="Times New Roman" panose="02020603050405020304" pitchFamily="18" charset="0"/>
                  </a:rPr>
                  <a:t>&gt;</a:t>
                </a:r>
                <a:r>
                  <a:rPr lang="ru-RU" dirty="0">
                    <a:latin typeface="Times New Roman" panose="02020603050405020304" pitchFamily="18" charset="0"/>
                    <a:cs typeface="Times New Roman" panose="02020603050405020304" pitchFamily="18" charset="0"/>
                  </a:rPr>
                  <a:t> 0 - непрерывная случайная величина.</a:t>
                </a:r>
              </a:p>
              <a:p>
                <a:pPr indent="355600" algn="just"/>
                <a:r>
                  <a:rPr lang="ru-RU" dirty="0">
                    <a:latin typeface="Times New Roman" panose="02020603050405020304" pitchFamily="18" charset="0"/>
                    <a:cs typeface="Times New Roman" panose="02020603050405020304" pitchFamily="18" charset="0"/>
                  </a:rPr>
                  <a:t>На </a:t>
                </a:r>
                <a:r>
                  <a:rPr lang="ru-RU" dirty="0" smtClean="0">
                    <a:latin typeface="Times New Roman" panose="02020603050405020304" pitchFamily="18" charset="0"/>
                    <a:cs typeface="Times New Roman" panose="02020603050405020304" pitchFamily="18" charset="0"/>
                  </a:rPr>
                  <a:t>рисунке </a:t>
                </a:r>
                <a:r>
                  <a:rPr lang="ru-RU" dirty="0">
                    <a:latin typeface="Times New Roman" panose="02020603050405020304" pitchFamily="18" charset="0"/>
                    <a:cs typeface="Times New Roman" panose="02020603050405020304" pitchFamily="18" charset="0"/>
                  </a:rPr>
                  <a:t>показаны плотности распределения Эрланга при </a:t>
                </a:r>
                <a:r>
                  <a:rPr lang="ru-RU" i="1" dirty="0">
                    <a:latin typeface="Times New Roman" panose="02020603050405020304" pitchFamily="18" charset="0"/>
                    <a:cs typeface="Times New Roman" panose="02020603050405020304" pitchFamily="18" charset="0"/>
                    <a:sym typeface="Symbol"/>
                  </a:rPr>
                  <a:t> </a:t>
                </a:r>
                <a:r>
                  <a:rPr lang="ru-RU" i="1" dirty="0" smtClean="0">
                    <a:latin typeface="Times New Roman" panose="02020603050405020304" pitchFamily="18" charset="0"/>
                    <a:cs typeface="Times New Roman" panose="02020603050405020304" pitchFamily="18" charset="0"/>
                    <a:sym typeface="Symbol"/>
                  </a:rPr>
                  <a:t>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1 для трех значений параметра: </a:t>
                </a:r>
                <a14:m>
                  <m:oMath xmlns:m="http://schemas.openxmlformats.org/officeDocument/2006/math">
                    <m:r>
                      <a:rPr lang="en-US" i="1" dirty="0" smtClean="0">
                        <a:latin typeface="Cambria Math"/>
                        <a:cs typeface="Times New Roman" panose="02020603050405020304" pitchFamily="18" charset="0"/>
                      </a:rPr>
                      <m:t>𝑘</m:t>
                    </m:r>
                    <m:r>
                      <a:rPr lang="en-US" i="1" dirty="0" smtClean="0">
                        <a:latin typeface="Cambria Math"/>
                        <a:cs typeface="Times New Roman" panose="02020603050405020304" pitchFamily="18" charset="0"/>
                      </a:rPr>
                      <m:t> =1</m:t>
                    </m:r>
                  </m:oMath>
                </a14:m>
                <a:r>
                  <a:rPr lang="ru-RU"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a:cs typeface="Times New Roman" panose="02020603050405020304" pitchFamily="18" charset="0"/>
                      </a:rPr>
                      <m:t>𝑘</m:t>
                    </m:r>
                    <m:r>
                      <a:rPr lang="en-US" i="1" dirty="0" smtClean="0">
                        <a:latin typeface="Cambria Math"/>
                        <a:cs typeface="Times New Roman" panose="02020603050405020304" pitchFamily="18" charset="0"/>
                      </a:rPr>
                      <m:t> = 2</m:t>
                    </m:r>
                  </m:oMath>
                </a14:m>
                <a:r>
                  <a:rPr lang="ru-RU"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a:cs typeface="Times New Roman" panose="02020603050405020304" pitchFamily="18" charset="0"/>
                      </a:rPr>
                      <m:t>𝑘</m:t>
                    </m:r>
                    <m:r>
                      <a:rPr lang="en-US" i="1" dirty="0" smtClean="0">
                        <a:latin typeface="Cambria Math"/>
                        <a:cs typeface="Times New Roman" panose="02020603050405020304" pitchFamily="18" charset="0"/>
                      </a:rPr>
                      <m:t> = 4</m:t>
                    </m:r>
                  </m:oMath>
                </a14:m>
                <a:r>
                  <a:rPr lang="ru-RU" dirty="0">
                    <a:latin typeface="Times New Roman" panose="02020603050405020304" pitchFamily="18" charset="0"/>
                    <a:cs typeface="Times New Roman" panose="02020603050405020304" pitchFamily="18" charset="0"/>
                  </a:rPr>
                  <a:t>.</a:t>
                </a:r>
              </a:p>
              <a:p>
                <a:pPr indent="355600" algn="just"/>
                <a:r>
                  <a:rPr lang="ru-RU" dirty="0">
                    <a:latin typeface="Times New Roman" panose="02020603050405020304" pitchFamily="18" charset="0"/>
                    <a:cs typeface="Times New Roman" panose="02020603050405020304" pitchFamily="18" charset="0"/>
                  </a:rPr>
                  <a:t>При </a:t>
                </a:r>
                <a14:m>
                  <m:oMath xmlns:m="http://schemas.openxmlformats.org/officeDocument/2006/math">
                    <m:r>
                      <a:rPr lang="en-US" i="1" dirty="0" smtClean="0">
                        <a:latin typeface="Cambria Math"/>
                        <a:cs typeface="Times New Roman" panose="02020603050405020304" pitchFamily="18" charset="0"/>
                      </a:rPr>
                      <m:t>𝑘</m:t>
                    </m:r>
                    <m:r>
                      <a:rPr lang="en-US" i="1" dirty="0" smtClean="0">
                        <a:latin typeface="Cambria Math"/>
                        <a:cs typeface="Times New Roman" panose="02020603050405020304" pitchFamily="18" charset="0"/>
                      </a:rPr>
                      <m:t> = 1 </m:t>
                    </m:r>
                  </m:oMath>
                </a14:m>
                <a:r>
                  <a:rPr lang="ru-RU" dirty="0">
                    <a:latin typeface="Times New Roman" panose="02020603050405020304" pitchFamily="18" charset="0"/>
                    <a:cs typeface="Times New Roman" panose="02020603050405020304" pitchFamily="18" charset="0"/>
                  </a:rPr>
                  <a:t>распределение Эрланга вырождается в экспоненциальное, а при </a:t>
                </a:r>
                <a14:m>
                  <m:oMath xmlns:m="http://schemas.openxmlformats.org/officeDocument/2006/math">
                    <m:r>
                      <a:rPr lang="en-US" i="1" dirty="0" smtClean="0">
                        <a:latin typeface="Cambria Math"/>
                        <a:cs typeface="Times New Roman" panose="02020603050405020304" pitchFamily="18" charset="0"/>
                      </a:rPr>
                      <m:t>𝑘</m:t>
                    </m:r>
                    <m:r>
                      <a:rPr lang="en-US" i="1" dirty="0" smtClean="0">
                        <a:latin typeface="Cambria Math"/>
                        <a:ea typeface="Cambria Math"/>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приближается к </a:t>
                </a:r>
                <a:r>
                  <a:rPr lang="ru-RU" i="1" dirty="0">
                    <a:latin typeface="Times New Roman" panose="02020603050405020304" pitchFamily="18" charset="0"/>
                    <a:cs typeface="Times New Roman" panose="02020603050405020304" pitchFamily="18" charset="0"/>
                  </a:rPr>
                  <a:t>нормальному распределению</a:t>
                </a:r>
                <a:r>
                  <a:rPr lang="ru-RU" dirty="0">
                    <a:latin typeface="Times New Roman" panose="02020603050405020304" pitchFamily="18" charset="0"/>
                    <a:cs typeface="Times New Roman" panose="02020603050405020304" pitchFamily="18" charset="0"/>
                  </a:rPr>
                  <a:t>.</a:t>
                </a:r>
              </a:p>
              <a:p>
                <a:pPr indent="355600" algn="just"/>
                <a:r>
                  <a:rPr lang="ru-RU" dirty="0">
                    <a:latin typeface="Times New Roman" panose="02020603050405020304" pitchFamily="18" charset="0"/>
                    <a:cs typeface="Times New Roman" panose="02020603050405020304" pitchFamily="18" charset="0"/>
                  </a:rPr>
                  <a:t>Преобразование Лапласа распределения Эрланга </a:t>
                </a:r>
                <a:r>
                  <a:rPr lang="en-US"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-го порядка</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47161" y="3284984"/>
                <a:ext cx="9061341" cy="2031325"/>
              </a:xfrm>
              <a:prstGeom prst="rect">
                <a:avLst/>
              </a:prstGeom>
              <a:blipFill rotWithShape="1">
                <a:blip r:embed="rId2"/>
                <a:stretch>
                  <a:fillRect l="-606" t="-1802" r="-538" b="-3904"/>
                </a:stretch>
              </a:blipFill>
            </p:spPr>
            <p:txBody>
              <a:bodyPr/>
              <a:lstStyle/>
              <a:p>
                <a:r>
                  <a:rPr lang="ru-RU">
                    <a:noFill/>
                  </a:rPr>
                  <a:t> </a:t>
                </a:r>
              </a:p>
            </p:txBody>
          </p:sp>
        </mc:Fallback>
      </mc:AlternateContent>
      <p:sp>
        <p:nvSpPr>
          <p:cNvPr id="5" name="Прямоугольник 4"/>
          <p:cNvSpPr/>
          <p:nvPr/>
        </p:nvSpPr>
        <p:spPr>
          <a:xfrm>
            <a:off x="145894" y="5818038"/>
            <a:ext cx="8962608" cy="923330"/>
          </a:xfrm>
          <a:prstGeom prst="rect">
            <a:avLst/>
          </a:prstGeom>
        </p:spPr>
        <p:txBody>
          <a:bodyPr wrap="square">
            <a:spAutoFit/>
          </a:bodyPr>
          <a:lstStyle/>
          <a:p>
            <a:pPr indent="365125" algn="just"/>
            <a:r>
              <a:rPr lang="ru-RU" dirty="0"/>
              <a:t>Поскольку распределение Эрланга является </a:t>
            </a:r>
            <a:r>
              <a:rPr lang="ru-RU" i="1" dirty="0"/>
              <a:t>двухпараметрическим, </a:t>
            </a:r>
            <a:r>
              <a:rPr lang="ru-RU" dirty="0"/>
              <a:t>то оно может использоваться для аппроксимации реальных распределений по двум первым моментам</a:t>
            </a:r>
            <a:r>
              <a:rPr lang="ru-RU" dirty="0" smtClean="0"/>
              <a:t>.</a:t>
            </a:r>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467544" y="2116572"/>
                <a:ext cx="3037242" cy="877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a:rPr>
                            <m:t>𝐹</m:t>
                          </m:r>
                        </m:e>
                        <m:sub>
                          <m:r>
                            <a:rPr lang="en-US" b="0" i="1" smtClean="0">
                              <a:latin typeface="Cambria Math"/>
                            </a:rPr>
                            <m:t>𝑥</m:t>
                          </m:r>
                        </m:sub>
                      </m:sSub>
                      <m:d>
                        <m:dPr>
                          <m:ctrlPr>
                            <a:rPr lang="en-US" b="0" i="1" smtClean="0">
                              <a:latin typeface="Cambria Math"/>
                            </a:rPr>
                          </m:ctrlPr>
                        </m:dPr>
                        <m:e>
                          <m:r>
                            <a:rPr lang="en-US" b="0" i="1" smtClean="0">
                              <a:latin typeface="Cambria Math"/>
                            </a:rPr>
                            <m:t>𝑥</m:t>
                          </m:r>
                        </m:e>
                      </m:d>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ea typeface="Cambria Math"/>
                            </a:rPr>
                            <m:t>𝛼</m:t>
                          </m:r>
                          <m:r>
                            <a:rPr lang="en-US" b="0" i="1" smtClean="0">
                              <a:latin typeface="Cambria Math"/>
                              <a:ea typeface="Cambria Math"/>
                            </a:rPr>
                            <m:t>𝑥</m:t>
                          </m:r>
                        </m:sup>
                      </m:sSup>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𝑘</m:t>
                          </m:r>
                          <m:r>
                            <a:rPr lang="en-US" b="0" i="1" smtClean="0">
                              <a:latin typeface="Cambria Math"/>
                            </a:rPr>
                            <m:t>−1</m:t>
                          </m:r>
                        </m:sup>
                        <m:e>
                          <m:f>
                            <m:fPr>
                              <m:ctrlPr>
                                <a:rPr lang="en-US" b="0" i="1" smtClean="0">
                                  <a:latin typeface="Cambria Math"/>
                                </a:rPr>
                              </m:ctrlPr>
                            </m:fPr>
                            <m:num>
                              <m:sSup>
                                <m:sSupPr>
                                  <m:ctrlPr>
                                    <a:rPr lang="en-US" b="0" i="1" smtClean="0">
                                      <a:latin typeface="Cambria Math"/>
                                    </a:rPr>
                                  </m:ctrlPr>
                                </m:sSupPr>
                                <m:e>
                                  <m:d>
                                    <m:dPr>
                                      <m:ctrlPr>
                                        <a:rPr lang="en-US" b="0" i="1" smtClean="0">
                                          <a:latin typeface="Cambria Math"/>
                                          <a:ea typeface="Cambria Math"/>
                                        </a:rPr>
                                      </m:ctrlPr>
                                    </m:dPr>
                                    <m:e>
                                      <m:r>
                                        <a:rPr lang="en-US" b="0" i="1" smtClean="0">
                                          <a:latin typeface="Cambria Math"/>
                                          <a:ea typeface="Cambria Math"/>
                                        </a:rPr>
                                        <m:t>𝛼</m:t>
                                      </m:r>
                                      <m:r>
                                        <a:rPr lang="en-US" b="0" i="1" smtClean="0">
                                          <a:latin typeface="Cambria Math"/>
                                          <a:ea typeface="Cambria Math"/>
                                        </a:rPr>
                                        <m:t>𝑥</m:t>
                                      </m:r>
                                    </m:e>
                                  </m:d>
                                </m:e>
                                <m:sup>
                                  <m:r>
                                    <a:rPr lang="en-US" b="0" i="1" smtClean="0">
                                      <a:latin typeface="Cambria Math"/>
                                    </a:rPr>
                                    <m:t>𝑖</m:t>
                                  </m:r>
                                </m:sup>
                              </m:sSup>
                            </m:num>
                            <m:den>
                              <m:r>
                                <a:rPr lang="en-US" b="0" i="1" smtClean="0">
                                  <a:latin typeface="Cambria Math"/>
                                </a:rPr>
                                <m:t>𝑖</m:t>
                              </m:r>
                              <m:r>
                                <a:rPr lang="en-US" b="0" i="1" smtClean="0">
                                  <a:latin typeface="Cambria Math"/>
                                </a:rPr>
                                <m:t>!</m:t>
                              </m:r>
                            </m:den>
                          </m:f>
                        </m:e>
                      </m:nary>
                      <m:r>
                        <a:rPr lang="en-US" b="0" i="1" smtClean="0">
                          <a:latin typeface="Cambria Math"/>
                        </a:rPr>
                        <m:t>; </m:t>
                      </m:r>
                    </m:oMath>
                  </m:oMathPara>
                </a14:m>
                <a:endParaRPr lang="ru-RU" dirty="0"/>
              </a:p>
            </p:txBody>
          </p:sp>
        </mc:Choice>
        <mc:Fallback xmlns="">
          <p:sp>
            <p:nvSpPr>
              <p:cNvPr id="6" name="TextBox 5"/>
              <p:cNvSpPr txBox="1">
                <a:spLocks noRot="1" noChangeAspect="1" noMove="1" noResize="1" noEditPoints="1" noAdjustHandles="1" noChangeArrowheads="1" noChangeShapeType="1" noTextEdit="1"/>
              </p:cNvSpPr>
              <p:nvPr/>
            </p:nvSpPr>
            <p:spPr>
              <a:xfrm>
                <a:off x="467544" y="2116572"/>
                <a:ext cx="3037242" cy="877100"/>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139952" y="2208553"/>
                <a:ext cx="2522935" cy="6931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a:rPr>
                            <m:t>𝑓</m:t>
                          </m:r>
                        </m:e>
                        <m:sub>
                          <m:r>
                            <a:rPr lang="en-US" b="0" i="1" smtClean="0">
                              <a:latin typeface="Cambria Math"/>
                            </a:rPr>
                            <m:t>𝑘</m:t>
                          </m:r>
                        </m:sub>
                      </m:sSub>
                      <m:d>
                        <m:dPr>
                          <m:ctrlPr>
                            <a:rPr lang="en-US" b="0" i="1" smtClean="0">
                              <a:latin typeface="Cambria Math"/>
                            </a:rPr>
                          </m:ctrlPr>
                        </m:dPr>
                        <m:e>
                          <m:r>
                            <a:rPr lang="en-US" b="0" i="1" smtClean="0">
                              <a:latin typeface="Cambria Math"/>
                            </a:rPr>
                            <m:t>𝑥</m:t>
                          </m:r>
                        </m:e>
                      </m:d>
                      <m:r>
                        <a:rPr lang="en-US" b="0" i="1" smtClean="0">
                          <a:latin typeface="Cambria Math"/>
                        </a:rPr>
                        <m:t>=</m:t>
                      </m:r>
                      <m:f>
                        <m:fPr>
                          <m:ctrlPr>
                            <a:rPr lang="en-US" b="0" i="1" smtClean="0">
                              <a:latin typeface="Cambria Math"/>
                            </a:rPr>
                          </m:ctrlPr>
                        </m:fPr>
                        <m:num>
                          <m:r>
                            <a:rPr lang="en-US" i="1">
                              <a:latin typeface="Cambria Math"/>
                              <a:ea typeface="Cambria Math"/>
                            </a:rPr>
                            <m:t>𝛼</m:t>
                          </m:r>
                          <m:sSup>
                            <m:sSupPr>
                              <m:ctrlPr>
                                <a:rPr lang="en-US" i="1" smtClean="0">
                                  <a:latin typeface="Cambria Math"/>
                                  <a:ea typeface="Cambria Math"/>
                                </a:rPr>
                              </m:ctrlPr>
                            </m:sSupPr>
                            <m:e>
                              <m:r>
                                <a:rPr lang="en-US" b="0" i="1" smtClean="0">
                                  <a:latin typeface="Cambria Math"/>
                                  <a:ea typeface="Cambria Math"/>
                                </a:rPr>
                                <m:t>(</m:t>
                              </m:r>
                              <m:r>
                                <a:rPr lang="en-US" b="0" i="1" smtClean="0">
                                  <a:latin typeface="Cambria Math"/>
                                  <a:ea typeface="Cambria Math"/>
                                </a:rPr>
                                <m:t>𝛼</m:t>
                              </m:r>
                              <m:r>
                                <a:rPr lang="en-US" b="0" i="1" smtClean="0">
                                  <a:latin typeface="Cambria Math"/>
                                  <a:ea typeface="Cambria Math"/>
                                </a:rPr>
                                <m:t>𝑥</m:t>
                              </m:r>
                              <m:r>
                                <a:rPr lang="en-US" b="0" i="1" smtClean="0">
                                  <a:latin typeface="Cambria Math"/>
                                  <a:ea typeface="Cambria Math"/>
                                </a:rPr>
                                <m:t>)</m:t>
                              </m:r>
                            </m:e>
                            <m:sup>
                              <m:r>
                                <a:rPr lang="en-US" b="0" i="1" smtClean="0">
                                  <a:latin typeface="Cambria Math"/>
                                  <a:ea typeface="Cambria Math"/>
                                </a:rPr>
                                <m:t>𝑘</m:t>
                              </m:r>
                              <m:r>
                                <a:rPr lang="en-US" b="0" i="1" smtClean="0">
                                  <a:latin typeface="Cambria Math"/>
                                  <a:ea typeface="Cambria Math"/>
                                </a:rPr>
                                <m:t>−1</m:t>
                              </m:r>
                            </m:sup>
                          </m:sSup>
                        </m:num>
                        <m:den>
                          <m:d>
                            <m:dPr>
                              <m:ctrlPr>
                                <a:rPr lang="en-US" b="0" i="1" smtClean="0">
                                  <a:latin typeface="Cambria Math"/>
                                </a:rPr>
                              </m:ctrlPr>
                            </m:dPr>
                            <m:e>
                              <m:r>
                                <a:rPr lang="en-US" b="0" i="1" smtClean="0">
                                  <a:latin typeface="Cambria Math"/>
                                </a:rPr>
                                <m:t>𝑘</m:t>
                              </m:r>
                              <m:r>
                                <a:rPr lang="en-US" b="0" i="1" smtClean="0">
                                  <a:latin typeface="Cambria Math"/>
                                </a:rPr>
                                <m:t>−1</m:t>
                              </m:r>
                            </m:e>
                          </m:d>
                          <m:r>
                            <a:rPr lang="en-US" b="0" i="1" smtClean="0">
                              <a:latin typeface="Cambria Math"/>
                            </a:rPr>
                            <m:t>!</m:t>
                          </m:r>
                        </m:den>
                      </m:f>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ea typeface="Cambria Math"/>
                            </a:rPr>
                            <m:t>𝛼</m:t>
                          </m:r>
                          <m:r>
                            <a:rPr lang="en-US" b="0" i="1" smtClean="0">
                              <a:latin typeface="Cambria Math"/>
                              <a:ea typeface="Cambria Math"/>
                            </a:rPr>
                            <m:t>𝑥</m:t>
                          </m:r>
                        </m:sup>
                      </m:sSup>
                    </m:oMath>
                  </m:oMathPara>
                </a14:m>
                <a:endParaRPr lang="ru-RU" dirty="0"/>
              </a:p>
            </p:txBody>
          </p:sp>
        </mc:Choice>
        <mc:Fallback xmlns="">
          <p:sp>
            <p:nvSpPr>
              <p:cNvPr id="7" name="TextBox 6"/>
              <p:cNvSpPr txBox="1">
                <a:spLocks noRot="1" noChangeAspect="1" noMove="1" noResize="1" noEditPoints="1" noAdjustHandles="1" noChangeArrowheads="1" noChangeShapeType="1" noTextEdit="1"/>
              </p:cNvSpPr>
              <p:nvPr/>
            </p:nvSpPr>
            <p:spPr>
              <a:xfrm>
                <a:off x="4139952" y="2208553"/>
                <a:ext cx="2522935" cy="693138"/>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31640" y="5335121"/>
                <a:ext cx="1974195" cy="5712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u-RU" i="1" smtClean="0">
                              <a:latin typeface="Cambria Math"/>
                            </a:rPr>
                          </m:ctrlPr>
                        </m:sSupPr>
                        <m:e>
                          <m:r>
                            <a:rPr lang="en-US" b="0" i="1" smtClean="0">
                              <a:latin typeface="Cambria Math"/>
                            </a:rPr>
                            <m:t>𝐹</m:t>
                          </m:r>
                        </m:e>
                        <m:sup>
                          <m:r>
                            <a:rPr lang="en-US" b="0" i="1" smtClean="0">
                              <a:latin typeface="Cambria Math"/>
                            </a:rPr>
                            <m:t>∗</m:t>
                          </m:r>
                        </m:sup>
                      </m:sSup>
                      <m:d>
                        <m:dPr>
                          <m:ctrlPr>
                            <a:rPr lang="en-US" b="0" i="1" smtClean="0">
                              <a:latin typeface="Cambria Math"/>
                            </a:rPr>
                          </m:ctrlPr>
                        </m:dPr>
                        <m:e>
                          <m:r>
                            <a:rPr lang="en-US" b="0" i="1" smtClean="0">
                              <a:latin typeface="Cambria Math"/>
                            </a:rPr>
                            <m:t>𝑠</m:t>
                          </m:r>
                        </m:e>
                      </m:d>
                      <m:r>
                        <a:rPr lang="en-US" b="0" i="1" smtClean="0">
                          <a:latin typeface="Cambria Math"/>
                        </a:rPr>
                        <m:t>=</m:t>
                      </m:r>
                      <m:sSup>
                        <m:sSupPr>
                          <m:ctrlPr>
                            <a:rPr lang="en-US" b="0" i="1" smtClean="0">
                              <a:latin typeface="Cambria Math"/>
                            </a:rPr>
                          </m:ctrlPr>
                        </m:sSupPr>
                        <m:e>
                          <m:r>
                            <a:rPr lang="en-US" b="0" i="1" smtClean="0">
                              <a:latin typeface="Cambria Math"/>
                            </a:rPr>
                            <m:t>(</m:t>
                          </m:r>
                          <m:f>
                            <m:fPr>
                              <m:ctrlPr>
                                <a:rPr lang="en-US" b="0" i="1" smtClean="0">
                                  <a:latin typeface="Cambria Math"/>
                                </a:rPr>
                              </m:ctrlPr>
                            </m:fPr>
                            <m:num>
                              <m:r>
                                <a:rPr lang="en-US" b="0" i="1" smtClean="0">
                                  <a:latin typeface="Cambria Math"/>
                                  <a:ea typeface="Cambria Math"/>
                                </a:rPr>
                                <m:t>𝛼</m:t>
                              </m:r>
                            </m:num>
                            <m:den>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𝑠</m:t>
                              </m:r>
                            </m:den>
                          </m:f>
                          <m:r>
                            <a:rPr lang="en-US" b="0" i="1" smtClean="0">
                              <a:latin typeface="Cambria Math"/>
                            </a:rPr>
                            <m:t>)</m:t>
                          </m:r>
                        </m:e>
                        <m:sup>
                          <m:r>
                            <a:rPr lang="en-US" b="0" i="1" smtClean="0">
                              <a:latin typeface="Cambria Math"/>
                            </a:rPr>
                            <m:t>𝑘</m:t>
                          </m:r>
                        </m:sup>
                      </m:sSup>
                    </m:oMath>
                  </m:oMathPara>
                </a14:m>
                <a:endParaRPr lang="ru-RU" dirty="0"/>
              </a:p>
            </p:txBody>
          </p:sp>
        </mc:Choice>
        <mc:Fallback xmlns="">
          <p:sp>
            <p:nvSpPr>
              <p:cNvPr id="8" name="TextBox 7"/>
              <p:cNvSpPr txBox="1">
                <a:spLocks noRot="1" noChangeAspect="1" noMove="1" noResize="1" noEditPoints="1" noAdjustHandles="1" noChangeArrowheads="1" noChangeShapeType="1" noTextEdit="1"/>
              </p:cNvSpPr>
              <p:nvPr/>
            </p:nvSpPr>
            <p:spPr>
              <a:xfrm>
                <a:off x="1331640" y="5335121"/>
                <a:ext cx="1974195" cy="571247"/>
              </a:xfrm>
              <a:prstGeom prst="rect">
                <a:avLst/>
              </a:prstGeom>
              <a:blipFill rotWithShape="1">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34008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utre 104"/>
          <p:cNvPicPr/>
          <p:nvPr/>
        </p:nvPicPr>
        <p:blipFill>
          <a:blip r:embed="rId2"/>
          <a:stretch/>
        </p:blipFill>
        <p:spPr>
          <a:xfrm>
            <a:off x="323528" y="476672"/>
            <a:ext cx="8496944" cy="4824536"/>
          </a:xfrm>
          <a:prstGeom prst="rect">
            <a:avLst/>
          </a:prstGeom>
        </p:spPr>
      </p:pic>
      <p:sp>
        <p:nvSpPr>
          <p:cNvPr id="3" name="TextBox 2"/>
          <p:cNvSpPr txBox="1"/>
          <p:nvPr/>
        </p:nvSpPr>
        <p:spPr>
          <a:xfrm>
            <a:off x="2555776" y="5589240"/>
            <a:ext cx="4264116" cy="400110"/>
          </a:xfrm>
          <a:prstGeom prst="rect">
            <a:avLst/>
          </a:prstGeom>
          <a:noFill/>
        </p:spPr>
        <p:txBody>
          <a:bodyPr wrap="none" rtlCol="0">
            <a:spAutoFit/>
          </a:bodyPr>
          <a:lstStyle/>
          <a:p>
            <a:r>
              <a:rPr lang="ru-RU" sz="2000" b="1" i="1" u="sng" dirty="0" smtClean="0"/>
              <a:t>Плотность распределения Эрланга</a:t>
            </a:r>
            <a:endParaRPr lang="ru-RU" sz="2000" b="1" i="1" u="sng" dirty="0"/>
          </a:p>
        </p:txBody>
      </p:sp>
    </p:spTree>
    <p:extLst>
      <p:ext uri="{BB962C8B-B14F-4D97-AF65-F5344CB8AC3E}">
        <p14:creationId xmlns:p14="http://schemas.microsoft.com/office/powerpoint/2010/main" val="10155271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4363</TotalTime>
  <Words>7496</Words>
  <Application>Microsoft Office PowerPoint</Application>
  <PresentationFormat>Экран (4:3)</PresentationFormat>
  <Paragraphs>573</Paragraphs>
  <Slides>60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60</vt:i4>
      </vt:variant>
    </vt:vector>
  </HeadingPairs>
  <TitlesOfParts>
    <vt:vector size="61"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RePack by Diakov</cp:lastModifiedBy>
  <cp:revision>80</cp:revision>
  <dcterms:created xsi:type="dcterms:W3CDTF">2018-10-04T05:27:38Z</dcterms:created>
  <dcterms:modified xsi:type="dcterms:W3CDTF">2022-09-28T05:33:12Z</dcterms:modified>
</cp:coreProperties>
</file>