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1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2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7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5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85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89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0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33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0C60-A5F9-4B53-94EB-EEE57CC5036C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D98A-5FEF-4DE0-920E-069B60597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7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836712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ростом числа решаемых задач и мощностью современных компьютеров все более очевидными становятся недостатки средств взаимодействия человека с компьютером на основе командного и графического интерфейсов.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смену им претендовал речевой, а теперь уже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интерфейс, который параллельно обрабатывает два или более естественных для человека потока информации, таких как речь, рукописный текст, жесты, движение головы и тела.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88640"/>
            <a:ext cx="2857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Речевой интерфейс</a:t>
            </a:r>
            <a:endParaRPr lang="ru-RU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77" y="3068960"/>
            <a:ext cx="315165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2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39151"/>
            <a:ext cx="8928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системой принято считать систему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созданную в США в 1980-х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годах. </a:t>
            </a:r>
          </a:p>
          <a:p>
            <a:pPr indent="452438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появления этой первой демонстрационной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системы, которая обрабатывала речь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указаниями на сенсорной панели, было создано множество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систем.</a:t>
            </a:r>
          </a:p>
        </p:txBody>
      </p:sp>
    </p:spTree>
    <p:extLst>
      <p:ext uri="{BB962C8B-B14F-4D97-AF65-F5344CB8AC3E}">
        <p14:creationId xmlns:p14="http://schemas.microsoft.com/office/powerpoint/2010/main" val="419536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способов классификации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по типам задач представлен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рисунке.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2"/>
          <a:stretch/>
        </p:blipFill>
        <p:spPr bwMode="auto">
          <a:xfrm>
            <a:off x="179512" y="692696"/>
            <a:ext cx="8712968" cy="57513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47664" y="6444044"/>
            <a:ext cx="705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00B050"/>
                </a:solidFill>
              </a:rPr>
              <a:t>Рисунок. </a:t>
            </a:r>
            <a:r>
              <a:rPr lang="ru-RU" b="1" i="1" dirty="0">
                <a:solidFill>
                  <a:srgbClr val="00B050"/>
                </a:solidFill>
              </a:rPr>
              <a:t>Классификация </a:t>
            </a:r>
            <a:r>
              <a:rPr lang="ru-RU" b="1" i="1" dirty="0" err="1">
                <a:solidFill>
                  <a:srgbClr val="00B050"/>
                </a:solidFill>
              </a:rPr>
              <a:t>многомодальных</a:t>
            </a:r>
            <a:r>
              <a:rPr lang="ru-RU" b="1" i="1" dirty="0">
                <a:solidFill>
                  <a:srgbClr val="00B050"/>
                </a:solidFill>
              </a:rPr>
              <a:t> систем по типам задач</a:t>
            </a:r>
          </a:p>
        </p:txBody>
      </p:sp>
    </p:spTree>
    <p:extLst>
      <p:ext uri="{BB962C8B-B14F-4D97-AF65-F5344CB8AC3E}">
        <p14:creationId xmlns:p14="http://schemas.microsoft.com/office/powerpoint/2010/main" val="121873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9659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неинтерактивных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задачах процесс выполнения задачи определен заранее, и пользователь не может на него повлиять.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транскрибирование текстов (скажем, судебных заседаний) и автоматическое индексирование мультимедийных данных (радио или телевизионных новостей).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52438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Напротив, в интерактивных задачах пользователь сам определяет процесс выполнения задачи, т.е. пользователь ожидает выполнения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от компьютера после ввода информации.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роботом, интерактивное телевидение, справочные системы. Современные интерактивные системы обеспечивают взаимодействие между людьми (перевод с одного языка на другой, средства телеконференций, средства поддержки совместной работы) и человека с компьютером. </a:t>
            </a:r>
          </a:p>
        </p:txBody>
      </p:sp>
    </p:spTree>
    <p:extLst>
      <p:ext uri="{BB962C8B-B14F-4D97-AF65-F5344CB8AC3E}">
        <p14:creationId xmlns:p14="http://schemas.microsoft.com/office/powerpoint/2010/main" val="201588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751344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много целей, которые преследует пользовать, взаимодействуя с компьютером: развлечение, получение информации, управление и контроль чем-либо, создание и манипулирование данными, и т.д. </a:t>
            </a:r>
          </a:p>
          <a:p>
            <a:pPr indent="452438"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задач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развлечения служат новые интерактивные игры, анимация искусственных персонажей (в мультфильмах), а также интерактивное телевидение. В задачах управления и контроля пользователь совершает некоторые действия для управления определенным процессом. </a:t>
            </a:r>
          </a:p>
          <a:p>
            <a:pPr indent="452438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он может вводить в компьютер некоторые слова или целые фразы. В качестве примера можно привести голосовое управление роботом или использование голосовых команд вместо работы с системой меню или кнопками.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7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751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приложений с </a:t>
            </a:r>
            <a:r>
              <a:rPr lang="ru-RU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многомодальным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интерфейсом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9642" y="520324"/>
            <a:ext cx="87849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усложнением и увеличением функциональности систем средства человеко-машинного взаимодействия становятся узким местом из-за того, что не могут обеспечить интерактивный диалог с пользователем с необходимой эффективностью и естественностью.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традиционных интерфейсов на основе клавиатуры и мыши или одномодальных интерфейсов 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обеспечивают  более гибкое использование потоков информации. Это дает возможность человеку выбирать наиболее удобный способ приема/передачи информации.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использованных входных и выходных модальностей выделяют несколько основных типов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речь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жесты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речь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чтение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губам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взгляда+ указание +речь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6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выделяют  интерактивные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неинтерактивные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24744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неинтерактивных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приложениях  процесс выполнения задачи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заранее, и пользователь не может на него повлиять, например при автоматическом транскрибировании записей (заседаний, семинаров), автоматическом индексировании мультимедийных данных (радио, телевизионных новостей).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60032" y="1124744"/>
            <a:ext cx="4014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интерактивных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приложениях пользователь в ходе диалога с машиной получает необходимый ему сервис и сам определяет ход работы приложения (интерактивной телевидение, справочные диалоговые системы, управление техническими системами, информационная поддержка совещаний)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flipH="1">
            <a:off x="2411760" y="485964"/>
            <a:ext cx="2196244" cy="63878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  <a:endCxn id="4" idx="0"/>
          </p:cNvCxnSpPr>
          <p:nvPr/>
        </p:nvCxnSpPr>
        <p:spPr>
          <a:xfrm>
            <a:off x="4608004" y="485964"/>
            <a:ext cx="2259124" cy="63878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9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16034"/>
            <a:ext cx="8856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 и систем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обуславливается двумя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предпосылками. </a:t>
            </a:r>
          </a:p>
          <a:p>
            <a:pPr indent="36195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Когнитивная наука,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изучающая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человеческие механизмы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восприятия и межчеловеческое взаимодействие, обеспечила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для моделирования поведения пользователя,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том, как должны быть построены системы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частности, когнитивная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 предоставляет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знания о моделях естественной интеграции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служат для объединения движений губ и мимики лица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речевым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вводом, а также знания о том, как человек использует жесты руками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различных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речевых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диалогах.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сложной природе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взаимодействия когнитивная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 приобретает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особую важность при разработке робастных и эффективных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систем. Реалистичные автоматические симуляторы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поведения также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играют критическую роль в создании новых прототипов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планирования систем, разработки дизайна и первичного тестирования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модели могут использоваться для планирования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человеко-машинного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5898" y="26902"/>
            <a:ext cx="6976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Когнитивная наука и </a:t>
            </a:r>
            <a:r>
              <a:rPr lang="ru-RU" sz="20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многомодальные</a:t>
            </a:r>
            <a:r>
              <a:rPr lang="ru-RU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234512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987" y="2132856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процесс позволяет выстроить эффективные модели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системе и учесть возможное поведение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Такой подход получил название Волшебник страны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5156" y="94273"/>
            <a:ext cx="88913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1" indent="35877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на первом этапе дизайна системы возможна подмена компьютерной системы человеком-разработчиком и общение с пользователем, который полагает, что работает с реальной полнофункциональной компьютерной системой. В ходе таких экспериментов разработчик сам эмулирует работу системы, контролирует поведение пользователя, отслеживает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 и выдает ответы системы настолько точно насколько возможно. </a:t>
            </a:r>
          </a:p>
        </p:txBody>
      </p:sp>
    </p:spTree>
    <p:extLst>
      <p:ext uri="{BB962C8B-B14F-4D97-AF65-F5344CB8AC3E}">
        <p14:creationId xmlns:p14="http://schemas.microsoft.com/office/powerpoint/2010/main" val="187109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1560" y="3177927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 в 1980-х годах сделали практическое, повседневное распознавание речи более реальностью, и к 1990-м годам появились первые жизнеспособные, независимые от говорящего (то есть с кем угодно говорить) системы.</a:t>
            </a:r>
          </a:p>
          <a:p>
            <a:pPr indent="354013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великой эрой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системы интерактивного голосового ответа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были способны понимать человеческую речь по телефону для выполнения задач. В начале 2000-х годов системы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мейнстримом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Любой, у кого есть телефон, мог получить биржевые котировки, забронировать билеты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перевести деньги между счетами, заказать пополнение рецепта, найти местное время просмотра фильмов и услышать информацию о трафике, используя для этого всего лишь обычный стационарный телефон и человеческий голос.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5599"/>
            <a:ext cx="1685743" cy="269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2027401" cy="306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07704" y="116632"/>
            <a:ext cx="51845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1950-х годах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создала систему распознавания цифр с одним динамиком. Эти ранние системы имели крошечные словари и мало использовались за пределами лаборатории. В 1960-х и 1970-х годах исследования продолжались, увеличивая количество понятных слов и работая над «непрерывным» распознаванием речи (без необходимости делать паузу между каждым словом).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глобальной проблемы человеко-машинного взаимодействия необходимо использовать дополнительные виды каналов передачи информации (речь, артикуляция губ, жесты, направление взгляда и т.д.).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взаимодействия получил название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многомодальное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взаимодействие»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реализуется путем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интерфейсов»:</a:t>
            </a:r>
          </a:p>
          <a:p>
            <a:pPr indent="355600"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свойственны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межчеловеческому общению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buFont typeface="Wingdings" pitchFamily="2" charset="2"/>
              <a:buChar char="q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сами выбираем, какой канал, для передачи какого типа информации нам наиболее удобно использовать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обеспечить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эффективное и естественное для человека взаимодействие с различными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средствами управления и коммуникации.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системах информация от аудио, видео, тактильных и других коммуникативных каналов непрерывно обрабатывается, создавая реальное или виртуальное окружение, позволяющее удовлетворить желания пользователя, и оперативно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адаптироваться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контексту. </a:t>
            </a:r>
          </a:p>
        </p:txBody>
      </p:sp>
    </p:spTree>
    <p:extLst>
      <p:ext uri="{BB962C8B-B14F-4D97-AF65-F5344CB8AC3E}">
        <p14:creationId xmlns:p14="http://schemas.microsoft.com/office/powerpoint/2010/main" val="345142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за рубежом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интерфейсы уже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некоторых прикладных областях: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картографических системах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медицинских системах,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робототехнике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приложениях, и т.д.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 может быть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мобильных устройствах, где использование обычной клавиатуры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карманных персональных компьютерах сейчас используются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рукописного текста. Комбинирование таких систем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вводом позволит обмениваться информацией с пользователем более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эффективно.</a:t>
            </a:r>
          </a:p>
          <a:p>
            <a:pPr indent="355600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интерфейсов актуально в смартфонах (умных телефонах), в которых в настоящее время возможен раз- дельный ввод с помощью голоса,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неэргономичной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клавиатуры или сенсорного экрана. Совместное использование нескольких коммуникативных каналов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 более оперативно и надежно обмениваться информацией с такими устройствами. </a:t>
            </a:r>
          </a:p>
        </p:txBody>
      </p:sp>
    </p:spTree>
    <p:extLst>
      <p:ext uri="{BB962C8B-B14F-4D97-AF65-F5344CB8AC3E}">
        <p14:creationId xmlns:p14="http://schemas.microsoft.com/office/powerpoint/2010/main" val="353997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человеко-машинное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опирается на ряд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принципов: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компьютером, используя несколько физических устройств (клавиатура, мышка, микрофон, видеокамера и т.д.);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 с компьютером пользователь активизирует движение ряда своих мышц (голосового тракта, рук, глаз и т.д.);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передаваемая компьютерными устройствами ввода, может быть обработана на различных уровнях абстракции, обеспечивая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понимания намерения пользователя;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взаимодействует с пользователем, используя несколько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 (дисплей, динамики и т.д.);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этим устройствам вывода компьютер может передавать заранее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(файлы с изображениями, аудио файлы и т.д.) или же динамически генерируемые данные (например, генерация текста, графики, синтез речи и т.д.).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компьютерная система может использовать несколько информационных каналов (чувств пользователя) для ввода и вывода. </a:t>
            </a:r>
          </a:p>
        </p:txBody>
      </p:sp>
    </p:spTree>
    <p:extLst>
      <p:ext uri="{BB962C8B-B14F-4D97-AF65-F5344CB8AC3E}">
        <p14:creationId xmlns:p14="http://schemas.microsoft.com/office/powerpoint/2010/main" val="77494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пять человеческих чувств (слух, зрение, вкус, осязание, обоняние), и тер- мин «модальность» используется в контексте этих сенсорных способов восприятия информации. Например, с перьевым вводом связано несколько модальностей, таких как: рисование, рукописный ввод и жесты для ввода информации в компьютер; а с экраном монитора связаны: текст, графика, изображения, видео.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речь по своей природе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можно говорить также и 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аспектах распознавания речи. Люди сопровождают речь также и невербальными способами выражения информации, включая выражение лица, направление взгляда, движения губ.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речевые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(аудиовизуальные) являются попыткой достичь той же простоты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соединяя автоматическое распознавание речи с другими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невербальными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средствами, а также интегрируя невербальные средства с синтезом речи для улучшения метода вывода информации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приложении (например, виртуальная говорящая голова).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сравнению с традиционными компьютерными интерфейсами на основе клавиатуры и мыши или одномодальными интерфейсами,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обеспечивают более гибкое использование входных потоков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дает возможность пользователю выбирать наиболее удобный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различной входной информации, так как некоторые комбинации модальностей для передачи информации хорошо подходят для отдельных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прикладных задач, но хуже или даже совсем неприменимы для других. </a:t>
            </a:r>
          </a:p>
        </p:txBody>
      </p:sp>
    </p:spTree>
    <p:extLst>
      <p:ext uri="{BB962C8B-B14F-4D97-AF65-F5344CB8AC3E}">
        <p14:creationId xmlns:p14="http://schemas.microsoft.com/office/powerpoint/2010/main" val="72554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49017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основных преимуществ, которые позволяет получить применение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интерфейсов, можно выделить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следующие: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синергизм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модальностей.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Синергизм модальностей может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достигаться как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входных, так и на выходных модальностях. На входе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 модальностей может привести к повышению точности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фразы как, например, комбинирование распознавания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речи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чтением по губам в условиях окружающего акустического шума.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объединение модальностей повышает информативность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оповещения пользователя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модальностей можно получить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менее сложную 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функциональную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указание на графический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проще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выразить при помощи указки, чем речевой командой, 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команду проще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сказать, чем выбирать из меню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задачи сложно или даже невозможно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только одной модальности. Например,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телевидение проще использовать в речевом диалоге, чем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 пульта управления или же взаимодействуя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меню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Однако, в текстовых редакторах удобнее пользоваться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клавиатурой;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75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lang="ru-RU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многомодальных</a:t>
            </a:r>
            <a:r>
              <a:rPr lang="ru-RU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интерфейсов</a:t>
            </a:r>
            <a:endParaRPr lang="ru-RU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28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447" y="222575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Arial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свобода выбора.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Хотя одна и та же задача может быть выполнена настолько же эффективно при помощи различных комбинаций модальностей, пользователи могут иметь другие, индивидуальные предпочтения и выбирать более удобные для них модальности;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естественность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пользователя является более естественным,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для взаимодействия с компьютером те же самые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каналы, что и при общении с людьми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окружению,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которой может происходить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между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используемыми входными модальностями в зависимости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внешних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условий (шум, свет и т.д.).</a:t>
            </a:r>
          </a:p>
        </p:txBody>
      </p:sp>
    </p:spTree>
    <p:extLst>
      <p:ext uri="{BB962C8B-B14F-4D97-AF65-F5344CB8AC3E}">
        <p14:creationId xmlns:p14="http://schemas.microsoft.com/office/powerpoint/2010/main" val="30858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04664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интерфейсы принципиально отличаются 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пользовательских интерфейсов по нескольким показателям.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графические пользовательские интерфейсы обычно предполагают, что есть один поток событий, который обрабатываются последовательно.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большинство графических интерфейсов игнорируют ввод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нажата кнопка мыши. В противоположность этому,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интерфейсы обрабатывают непрерывный ввод параллельных потоков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графические интерфейсы предполагают, что основные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такие как выделение некоторого объекта, являются атомарными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выраженными событиями. В отличие от этого,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многомодальные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обрабатывают входные данные при помощи различных технологий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основываются на вероятностных методах и говорить о каком-то действии или событии можно только с учетом его вероятности.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В-третьих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графические интерфейсы пользователя обычно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 от программного обеспечения приложений, которым они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хотя компоненты интерфейса располагаются на одном компьютере.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же, основанные на технологиях распознавания, предъявляют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вычислительные требования, а также требования к объему компьютерной памяти, что вынуждает распределять такой интерфейс по разным компьютерам в сети, каждый из которых содержит различные распознаватели и базы данных.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554"/>
            <a:ext cx="5585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Отличия </a:t>
            </a:r>
            <a:r>
              <a:rPr lang="ru-RU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многомодальных</a:t>
            </a:r>
            <a:r>
              <a:rPr lang="ru-R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интерфейсов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1987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1915</Words>
  <Application>Microsoft Office PowerPoint</Application>
  <PresentationFormat>Экран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3</cp:revision>
  <dcterms:created xsi:type="dcterms:W3CDTF">2020-05-26T10:42:14Z</dcterms:created>
  <dcterms:modified xsi:type="dcterms:W3CDTF">2022-02-28T17:46:44Z</dcterms:modified>
</cp:coreProperties>
</file>