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13" d="100"/>
          <a:sy n="113" d="100"/>
        </p:scale>
        <p:origin x="-237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5CDE9E2-34D9-46E8-993B-44A887582561}" type="datetimeFigureOut">
              <a:rPr lang="ru-RU" smtClean="0"/>
              <a:t>25.03.2022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6D62CC6-E0C8-4263-9A5F-50C27AB0C1EC}" type="slidenum">
              <a:rPr lang="ru-RU" smtClean="0"/>
              <a:t>‹#›</a:t>
            </a:fld>
            <a:endParaRPr lang="ru-RU"/>
          </a:p>
        </p:txBody>
      </p:sp>
    </p:spTree>
    <p:extLst>
      <p:ext uri="{BB962C8B-B14F-4D97-AF65-F5344CB8AC3E}">
        <p14:creationId xmlns:p14="http://schemas.microsoft.com/office/powerpoint/2010/main" val="3160078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5CDE9E2-34D9-46E8-993B-44A887582561}" type="datetimeFigureOut">
              <a:rPr lang="ru-RU" smtClean="0"/>
              <a:t>25.03.2022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6D62CC6-E0C8-4263-9A5F-50C27AB0C1EC}" type="slidenum">
              <a:rPr lang="ru-RU" smtClean="0"/>
              <a:t>‹#›</a:t>
            </a:fld>
            <a:endParaRPr lang="ru-RU"/>
          </a:p>
        </p:txBody>
      </p:sp>
    </p:spTree>
    <p:extLst>
      <p:ext uri="{BB962C8B-B14F-4D97-AF65-F5344CB8AC3E}">
        <p14:creationId xmlns:p14="http://schemas.microsoft.com/office/powerpoint/2010/main" val="917230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5CDE9E2-34D9-46E8-993B-44A887582561}" type="datetimeFigureOut">
              <a:rPr lang="ru-RU" smtClean="0"/>
              <a:t>25.03.2022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6D62CC6-E0C8-4263-9A5F-50C27AB0C1EC}" type="slidenum">
              <a:rPr lang="ru-RU" smtClean="0"/>
              <a:t>‹#›</a:t>
            </a:fld>
            <a:endParaRPr lang="ru-RU"/>
          </a:p>
        </p:txBody>
      </p:sp>
    </p:spTree>
    <p:extLst>
      <p:ext uri="{BB962C8B-B14F-4D97-AF65-F5344CB8AC3E}">
        <p14:creationId xmlns:p14="http://schemas.microsoft.com/office/powerpoint/2010/main" val="602869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5CDE9E2-34D9-46E8-993B-44A887582561}" type="datetimeFigureOut">
              <a:rPr lang="ru-RU" smtClean="0"/>
              <a:t>25.03.2022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6D62CC6-E0C8-4263-9A5F-50C27AB0C1EC}" type="slidenum">
              <a:rPr lang="ru-RU" smtClean="0"/>
              <a:t>‹#›</a:t>
            </a:fld>
            <a:endParaRPr lang="ru-RU"/>
          </a:p>
        </p:txBody>
      </p:sp>
    </p:spTree>
    <p:extLst>
      <p:ext uri="{BB962C8B-B14F-4D97-AF65-F5344CB8AC3E}">
        <p14:creationId xmlns:p14="http://schemas.microsoft.com/office/powerpoint/2010/main" val="250954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5CDE9E2-34D9-46E8-993B-44A887582561}" type="datetimeFigureOut">
              <a:rPr lang="ru-RU" smtClean="0"/>
              <a:t>25.03.2022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6D62CC6-E0C8-4263-9A5F-50C27AB0C1EC}" type="slidenum">
              <a:rPr lang="ru-RU" smtClean="0"/>
              <a:t>‹#›</a:t>
            </a:fld>
            <a:endParaRPr lang="ru-RU"/>
          </a:p>
        </p:txBody>
      </p:sp>
    </p:spTree>
    <p:extLst>
      <p:ext uri="{BB962C8B-B14F-4D97-AF65-F5344CB8AC3E}">
        <p14:creationId xmlns:p14="http://schemas.microsoft.com/office/powerpoint/2010/main" val="67697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5CDE9E2-34D9-46E8-993B-44A887582561}" type="datetimeFigureOut">
              <a:rPr lang="ru-RU" smtClean="0"/>
              <a:t>25.03.2022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6D62CC6-E0C8-4263-9A5F-50C27AB0C1EC}" type="slidenum">
              <a:rPr lang="ru-RU" smtClean="0"/>
              <a:t>‹#›</a:t>
            </a:fld>
            <a:endParaRPr lang="ru-RU"/>
          </a:p>
        </p:txBody>
      </p:sp>
    </p:spTree>
    <p:extLst>
      <p:ext uri="{BB962C8B-B14F-4D97-AF65-F5344CB8AC3E}">
        <p14:creationId xmlns:p14="http://schemas.microsoft.com/office/powerpoint/2010/main" val="1116355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5CDE9E2-34D9-46E8-993B-44A887582561}" type="datetimeFigureOut">
              <a:rPr lang="ru-RU" smtClean="0"/>
              <a:t>25.03.2022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6D62CC6-E0C8-4263-9A5F-50C27AB0C1EC}" type="slidenum">
              <a:rPr lang="ru-RU" smtClean="0"/>
              <a:t>‹#›</a:t>
            </a:fld>
            <a:endParaRPr lang="ru-RU"/>
          </a:p>
        </p:txBody>
      </p:sp>
    </p:spTree>
    <p:extLst>
      <p:ext uri="{BB962C8B-B14F-4D97-AF65-F5344CB8AC3E}">
        <p14:creationId xmlns:p14="http://schemas.microsoft.com/office/powerpoint/2010/main" val="383586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5CDE9E2-34D9-46E8-993B-44A887582561}" type="datetimeFigureOut">
              <a:rPr lang="ru-RU" smtClean="0"/>
              <a:t>25.03.2022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6D62CC6-E0C8-4263-9A5F-50C27AB0C1EC}" type="slidenum">
              <a:rPr lang="ru-RU" smtClean="0"/>
              <a:t>‹#›</a:t>
            </a:fld>
            <a:endParaRPr lang="ru-RU"/>
          </a:p>
        </p:txBody>
      </p:sp>
    </p:spTree>
    <p:extLst>
      <p:ext uri="{BB962C8B-B14F-4D97-AF65-F5344CB8AC3E}">
        <p14:creationId xmlns:p14="http://schemas.microsoft.com/office/powerpoint/2010/main" val="62924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CDE9E2-34D9-46E8-993B-44A887582561}" type="datetimeFigureOut">
              <a:rPr lang="ru-RU" smtClean="0"/>
              <a:t>25.03.2022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6D62CC6-E0C8-4263-9A5F-50C27AB0C1EC}" type="slidenum">
              <a:rPr lang="ru-RU" smtClean="0"/>
              <a:t>‹#›</a:t>
            </a:fld>
            <a:endParaRPr lang="ru-RU"/>
          </a:p>
        </p:txBody>
      </p:sp>
    </p:spTree>
    <p:extLst>
      <p:ext uri="{BB962C8B-B14F-4D97-AF65-F5344CB8AC3E}">
        <p14:creationId xmlns:p14="http://schemas.microsoft.com/office/powerpoint/2010/main" val="193339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5CDE9E2-34D9-46E8-993B-44A887582561}" type="datetimeFigureOut">
              <a:rPr lang="ru-RU" smtClean="0"/>
              <a:t>25.03.2022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6D62CC6-E0C8-4263-9A5F-50C27AB0C1EC}" type="slidenum">
              <a:rPr lang="ru-RU" smtClean="0"/>
              <a:t>‹#›</a:t>
            </a:fld>
            <a:endParaRPr lang="ru-RU"/>
          </a:p>
        </p:txBody>
      </p:sp>
    </p:spTree>
    <p:extLst>
      <p:ext uri="{BB962C8B-B14F-4D97-AF65-F5344CB8AC3E}">
        <p14:creationId xmlns:p14="http://schemas.microsoft.com/office/powerpoint/2010/main" val="142802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5CDE9E2-34D9-46E8-993B-44A887582561}" type="datetimeFigureOut">
              <a:rPr lang="ru-RU" smtClean="0"/>
              <a:t>25.03.2022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6D62CC6-E0C8-4263-9A5F-50C27AB0C1EC}" type="slidenum">
              <a:rPr lang="ru-RU" smtClean="0"/>
              <a:t>‹#›</a:t>
            </a:fld>
            <a:endParaRPr lang="ru-RU"/>
          </a:p>
        </p:txBody>
      </p:sp>
    </p:spTree>
    <p:extLst>
      <p:ext uri="{BB962C8B-B14F-4D97-AF65-F5344CB8AC3E}">
        <p14:creationId xmlns:p14="http://schemas.microsoft.com/office/powerpoint/2010/main" val="265896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DE9E2-34D9-46E8-993B-44A887582561}" type="datetimeFigureOut">
              <a:rPr lang="ru-RU" smtClean="0"/>
              <a:t>25.03.2022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62CC6-E0C8-4263-9A5F-50C27AB0C1EC}" type="slidenum">
              <a:rPr lang="ru-RU" smtClean="0"/>
              <a:t>‹#›</a:t>
            </a:fld>
            <a:endParaRPr lang="ru-RU"/>
          </a:p>
        </p:txBody>
      </p:sp>
    </p:spTree>
    <p:extLst>
      <p:ext uri="{BB962C8B-B14F-4D97-AF65-F5344CB8AC3E}">
        <p14:creationId xmlns:p14="http://schemas.microsoft.com/office/powerpoint/2010/main" val="2280533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www.osp.ru/os/2002/04/181312/"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material.io/guidelines/components/bottom-navigation.html" TargetMode="External"/><Relationship Id="rId2" Type="http://schemas.openxmlformats.org/officeDocument/2006/relationships/hyperlink" Target="https://www.osp.ru/cio/2001/08/171868/" TargetMode="External"/><Relationship Id="rId1" Type="http://schemas.openxmlformats.org/officeDocument/2006/relationships/slideLayout" Target="../slideLayouts/slideLayout7.xml"/><Relationship Id="rId5" Type="http://schemas.openxmlformats.org/officeDocument/2006/relationships/hyperlink" Target="http://u-xperience.blogspot.ru/" TargetMode="External"/><Relationship Id="rId4" Type="http://schemas.openxmlformats.org/officeDocument/2006/relationships/hyperlink" Target="https://developer.android.com/reference/android/app/Activity.html#ActivityLifecycl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Прямоугольник 1"/>
          <p:cNvSpPr>
            <a:spLocks noChangeArrowheads="1"/>
          </p:cNvSpPr>
          <p:nvPr/>
        </p:nvSpPr>
        <p:spPr bwMode="auto">
          <a:xfrm>
            <a:off x="179388" y="476672"/>
            <a:ext cx="8856662"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6195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ru-RU" altLang="ru-RU" sz="2000" dirty="0">
                <a:latin typeface="Times New Roman" pitchFamily="18" charset="0"/>
                <a:cs typeface="Times New Roman" pitchFamily="18" charset="0"/>
              </a:rPr>
              <a:t>Инструкции есть просто правила и объяснения, предназначенные для того, чтобы следовать им при создании элементов интерфейса, их поведения и внешнего вида. </a:t>
            </a:r>
          </a:p>
          <a:p>
            <a:pPr eaLnBrk="1" hangingPunct="1">
              <a:spcBef>
                <a:spcPct val="0"/>
              </a:spcBef>
              <a:buFontTx/>
              <a:buNone/>
            </a:pPr>
            <a:endParaRPr lang="ru-RU" altLang="ru-RU" sz="2000" dirty="0">
              <a:latin typeface="Times New Roman" pitchFamily="18" charset="0"/>
              <a:cs typeface="Times New Roman" pitchFamily="18" charset="0"/>
            </a:endParaRPr>
          </a:p>
          <a:p>
            <a:pPr eaLnBrk="1" hangingPunct="1">
              <a:spcBef>
                <a:spcPct val="0"/>
              </a:spcBef>
              <a:buFontTx/>
              <a:buNone/>
            </a:pPr>
            <a:r>
              <a:rPr lang="ru-RU" altLang="ru-RU" sz="2000" dirty="0">
                <a:latin typeface="Times New Roman" pitchFamily="18" charset="0"/>
                <a:cs typeface="Times New Roman" pitchFamily="18" charset="0"/>
              </a:rPr>
              <a:t>Следование руководствам по проектированию, без </a:t>
            </a:r>
            <a:r>
              <a:rPr lang="ru-RU" altLang="ru-RU" sz="2000" dirty="0" err="1">
                <a:latin typeface="Times New Roman" pitchFamily="18" charset="0"/>
                <a:cs typeface="Times New Roman" pitchFamily="18" charset="0"/>
              </a:rPr>
              <a:t>учета</a:t>
            </a:r>
            <a:r>
              <a:rPr lang="ru-RU" altLang="ru-RU" sz="2000" dirty="0">
                <a:latin typeface="Times New Roman" pitchFamily="18" charset="0"/>
                <a:cs typeface="Times New Roman" pitchFamily="18" charset="0"/>
              </a:rPr>
              <a:t> требований пользователя  обычно приводит к появлению неудачного интерфейса. </a:t>
            </a:r>
          </a:p>
          <a:p>
            <a:pPr eaLnBrk="1" hangingPunct="1">
              <a:spcBef>
                <a:spcPct val="0"/>
              </a:spcBef>
              <a:buFontTx/>
              <a:buNone/>
            </a:pPr>
            <a:endParaRPr lang="ru-RU" altLang="ru-RU" sz="2000" dirty="0">
              <a:latin typeface="Times New Roman" pitchFamily="18" charset="0"/>
              <a:cs typeface="Times New Roman" pitchFamily="18" charset="0"/>
            </a:endParaRPr>
          </a:p>
          <a:p>
            <a:pPr algn="just" eaLnBrk="1" hangingPunct="1">
              <a:spcBef>
                <a:spcPct val="0"/>
              </a:spcBef>
              <a:buFontTx/>
              <a:buNone/>
            </a:pPr>
            <a:r>
              <a:rPr lang="ru-RU" altLang="ru-RU" sz="2000" dirty="0">
                <a:latin typeface="Times New Roman" pitchFamily="18" charset="0"/>
                <a:cs typeface="Times New Roman" pitchFamily="18" charset="0"/>
              </a:rPr>
              <a:t>Таким  образом, многие люди видят пользу инструкций и руководств в том, что они помогают работать и получать итоге более цельный и пригодный к использованию интерфейс. Принципы создания интерфейса, </a:t>
            </a:r>
            <a:r>
              <a:rPr lang="ru-RU" altLang="ru-RU" sz="2000" dirty="0" err="1">
                <a:latin typeface="Times New Roman" pitchFamily="18" charset="0"/>
                <a:cs typeface="Times New Roman" pitchFamily="18" charset="0"/>
              </a:rPr>
              <a:t>отраженные</a:t>
            </a:r>
            <a:r>
              <a:rPr lang="ru-RU" altLang="ru-RU" sz="2000" dirty="0">
                <a:latin typeface="Times New Roman" pitchFamily="18" charset="0"/>
                <a:cs typeface="Times New Roman" pitchFamily="18" charset="0"/>
              </a:rPr>
              <a:t> в инструкциях, ни в коем случае не должны снижать и ограничивать творческую активность. </a:t>
            </a:r>
          </a:p>
          <a:p>
            <a:pPr algn="just" eaLnBrk="1" hangingPunct="1">
              <a:spcBef>
                <a:spcPct val="0"/>
              </a:spcBef>
              <a:buFontTx/>
              <a:buNone/>
            </a:pPr>
            <a:endParaRPr lang="ru-RU" altLang="ru-RU" sz="2000" dirty="0">
              <a:latin typeface="Times New Roman" pitchFamily="18" charset="0"/>
              <a:cs typeface="Times New Roman" pitchFamily="18" charset="0"/>
            </a:endParaRPr>
          </a:p>
          <a:p>
            <a:pPr algn="just" eaLnBrk="1" hangingPunct="1">
              <a:spcBef>
                <a:spcPct val="0"/>
              </a:spcBef>
              <a:buFontTx/>
              <a:buNone/>
            </a:pPr>
            <a:r>
              <a:rPr lang="ru-RU" altLang="ru-RU" sz="2000" dirty="0">
                <a:latin typeface="Times New Roman" pitchFamily="18" charset="0"/>
                <a:cs typeface="Times New Roman" pitchFamily="18" charset="0"/>
              </a:rPr>
              <a:t>Руководящие принципы, </a:t>
            </a:r>
            <a:r>
              <a:rPr lang="ru-RU" altLang="ru-RU" sz="2000" dirty="0" err="1">
                <a:latin typeface="Times New Roman" pitchFamily="18" charset="0"/>
                <a:cs typeface="Times New Roman" pitchFamily="18" charset="0"/>
              </a:rPr>
              <a:t>отраженные</a:t>
            </a:r>
            <a:r>
              <a:rPr lang="ru-RU" altLang="ru-RU" sz="2000" dirty="0">
                <a:latin typeface="Times New Roman" pitchFamily="18" charset="0"/>
                <a:cs typeface="Times New Roman" pitchFamily="18" charset="0"/>
              </a:rPr>
              <a:t> в инструкциях, должны позволять пользователю применять к интерфейсу </a:t>
            </a:r>
            <a:r>
              <a:rPr lang="ru-RU" altLang="ru-RU" sz="2000" dirty="0" err="1">
                <a:latin typeface="Times New Roman" pitchFamily="18" charset="0"/>
                <a:cs typeface="Times New Roman" pitchFamily="18" charset="0"/>
              </a:rPr>
              <a:t>свое</a:t>
            </a:r>
            <a:r>
              <a:rPr lang="ru-RU" altLang="ru-RU" sz="2000" dirty="0">
                <a:latin typeface="Times New Roman" pitchFamily="18" charset="0"/>
                <a:cs typeface="Times New Roman" pitchFamily="18" charset="0"/>
              </a:rPr>
              <a:t> знание реального мира. Интерфейс должен иметь схожее поведение с объектами и метафорами реального мира</a:t>
            </a:r>
            <a:r>
              <a:rPr lang="ru-RU" altLang="ru-RU" sz="2000" dirty="0" smtClean="0">
                <a:latin typeface="Times New Roman" pitchFamily="18" charset="0"/>
                <a:cs typeface="Times New Roman" pitchFamily="18" charset="0"/>
              </a:rPr>
              <a:t>.</a:t>
            </a:r>
            <a:endParaRPr lang="ru-RU" altLang="ru-RU" sz="2000" dirty="0">
              <a:latin typeface="Times New Roman" pitchFamily="18" charset="0"/>
              <a:cs typeface="Times New Roman" pitchFamily="18" charset="0"/>
            </a:endParaRPr>
          </a:p>
        </p:txBody>
      </p:sp>
      <p:sp>
        <p:nvSpPr>
          <p:cNvPr id="39939" name="TextBox 2"/>
          <p:cNvSpPr txBox="1">
            <a:spLocks noChangeArrowheads="1"/>
          </p:cNvSpPr>
          <p:nvPr/>
        </p:nvSpPr>
        <p:spPr bwMode="auto">
          <a:xfrm>
            <a:off x="179388" y="44624"/>
            <a:ext cx="83530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ru-RU" altLang="ru-RU" sz="2400" b="1" dirty="0">
                <a:solidFill>
                  <a:srgbClr val="FF0000"/>
                </a:solidFill>
                <a:latin typeface="Times New Roman" pitchFamily="18" charset="0"/>
                <a:cs typeface="Times New Roman" pitchFamily="18" charset="0"/>
              </a:rPr>
              <a:t>Руководящие принципы и нормативы (Тео </a:t>
            </a:r>
            <a:r>
              <a:rPr lang="ru-RU" altLang="ru-RU" sz="2400" b="1" dirty="0" err="1">
                <a:solidFill>
                  <a:srgbClr val="FF0000"/>
                </a:solidFill>
                <a:latin typeface="Times New Roman" pitchFamily="18" charset="0"/>
                <a:cs typeface="Times New Roman" pitchFamily="18" charset="0"/>
              </a:rPr>
              <a:t>Мандел</a:t>
            </a:r>
            <a:r>
              <a:rPr lang="ru-RU" altLang="ru-RU" sz="2400" b="1" dirty="0">
                <a:solidFill>
                  <a:srgbClr val="FF0000"/>
                </a:solidFill>
                <a:latin typeface="Times New Roman" pitchFamily="18" charset="0"/>
                <a:cs typeface="Times New Roman" pitchFamily="18" charset="0"/>
              </a:rPr>
              <a:t> )</a:t>
            </a:r>
          </a:p>
        </p:txBody>
      </p:sp>
      <p:sp>
        <p:nvSpPr>
          <p:cNvPr id="2" name="Прямоугольник 1"/>
          <p:cNvSpPr/>
          <p:nvPr/>
        </p:nvSpPr>
        <p:spPr>
          <a:xfrm>
            <a:off x="179388" y="5661248"/>
            <a:ext cx="8353052" cy="923330"/>
          </a:xfrm>
          <a:prstGeom prst="rect">
            <a:avLst/>
          </a:prstGeom>
        </p:spPr>
        <p:txBody>
          <a:bodyPr wrap="square">
            <a:spAutoFit/>
          </a:bodyPr>
          <a:lstStyle/>
          <a:p>
            <a:pPr algn="ctr">
              <a:spcBef>
                <a:spcPct val="0"/>
              </a:spcBef>
            </a:pPr>
            <a:r>
              <a:rPr lang="ru-RU" altLang="ru-RU" dirty="0">
                <a:latin typeface="Times New Roman" pitchFamily="18" charset="0"/>
                <a:cs typeface="Times New Roman" pitchFamily="18" charset="0"/>
              </a:rPr>
              <a:t>Например, если пользователь видит на экране группу кнопок, похожих на кнопки на панели </a:t>
            </a:r>
            <a:r>
              <a:rPr lang="ru-RU" altLang="ru-RU" dirty="0" err="1">
                <a:latin typeface="Times New Roman" pitchFamily="18" charset="0"/>
                <a:cs typeface="Times New Roman" pitchFamily="18" charset="0"/>
              </a:rPr>
              <a:t>радиоприемника</a:t>
            </a:r>
            <a:r>
              <a:rPr lang="ru-RU" altLang="ru-RU" dirty="0">
                <a:latin typeface="Times New Roman" pitchFamily="18" charset="0"/>
                <a:cs typeface="Times New Roman" pitchFamily="18" charset="0"/>
              </a:rPr>
              <a:t>, он может и должен применить </a:t>
            </a:r>
            <a:r>
              <a:rPr lang="ru-RU" altLang="ru-RU" dirty="0" err="1">
                <a:latin typeface="Times New Roman" pitchFamily="18" charset="0"/>
                <a:cs typeface="Times New Roman" pitchFamily="18" charset="0"/>
              </a:rPr>
              <a:t>свое</a:t>
            </a:r>
            <a:r>
              <a:rPr lang="ru-RU" altLang="ru-RU" dirty="0">
                <a:latin typeface="Times New Roman" pitchFamily="18" charset="0"/>
                <a:cs typeface="Times New Roman" pitchFamily="18" charset="0"/>
              </a:rPr>
              <a:t> знание функций кнопок в реальном мире к компьютеру. </a:t>
            </a:r>
          </a:p>
        </p:txBody>
      </p:sp>
    </p:spTree>
    <p:extLst>
      <p:ext uri="{BB962C8B-B14F-4D97-AF65-F5344CB8AC3E}">
        <p14:creationId xmlns:p14="http://schemas.microsoft.com/office/powerpoint/2010/main" val="252099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950" y="615950"/>
            <a:ext cx="8856663" cy="6186309"/>
          </a:xfrm>
          <a:prstGeom prst="rect">
            <a:avLst/>
          </a:prstGeom>
        </p:spPr>
        <p:txBody>
          <a:bodyPr>
            <a:spAutoFit/>
          </a:bodyPr>
          <a:lstStyle/>
          <a:p>
            <a:pPr indent="361950" algn="just" fontAlgn="auto">
              <a:spcBef>
                <a:spcPts val="0"/>
              </a:spcBef>
              <a:spcAft>
                <a:spcPts val="0"/>
              </a:spcAft>
              <a:defRPr/>
            </a:pPr>
            <a:r>
              <a:rPr lang="ru-RU" dirty="0">
                <a:latin typeface="+mn-lt"/>
                <a:cs typeface="+mn-cs"/>
              </a:rPr>
              <a:t>В 1994 году Якоб </a:t>
            </a:r>
            <a:r>
              <a:rPr lang="ru-RU" dirty="0" err="1">
                <a:latin typeface="+mn-lt"/>
                <a:cs typeface="+mn-cs"/>
              </a:rPr>
              <a:t>Нильсен</a:t>
            </a:r>
            <a:r>
              <a:rPr lang="ru-RU" dirty="0">
                <a:latin typeface="+mn-lt"/>
                <a:cs typeface="+mn-cs"/>
              </a:rPr>
              <a:t>, датский консультант по </a:t>
            </a:r>
            <a:r>
              <a:rPr lang="ru-RU" dirty="0" err="1">
                <a:latin typeface="+mn-lt"/>
                <a:cs typeface="+mn-cs"/>
              </a:rPr>
              <a:t>юзабилити</a:t>
            </a:r>
            <a:r>
              <a:rPr lang="ru-RU" dirty="0">
                <a:latin typeface="+mn-lt"/>
                <a:cs typeface="+mn-cs"/>
              </a:rPr>
              <a:t>, занимавшийся этим в фирмах IBM и </a:t>
            </a:r>
            <a:r>
              <a:rPr lang="ru-RU" dirty="0" err="1">
                <a:latin typeface="+mn-lt"/>
                <a:cs typeface="+mn-cs"/>
              </a:rPr>
              <a:t>Sun</a:t>
            </a:r>
            <a:r>
              <a:rPr lang="ru-RU" dirty="0">
                <a:latin typeface="+mn-lt"/>
                <a:cs typeface="+mn-cs"/>
              </a:rPr>
              <a:t> </a:t>
            </a:r>
            <a:r>
              <a:rPr lang="ru-RU" dirty="0" err="1">
                <a:latin typeface="+mn-lt"/>
                <a:cs typeface="+mn-cs"/>
              </a:rPr>
              <a:t>Microsystems</a:t>
            </a:r>
            <a:r>
              <a:rPr lang="ru-RU" dirty="0">
                <a:latin typeface="+mn-lt"/>
                <a:cs typeface="+mn-cs"/>
              </a:rPr>
              <a:t>, по результатам факторного анализа 249 ранее выявленных проблем </a:t>
            </a:r>
            <a:r>
              <a:rPr lang="ru-RU" dirty="0" err="1">
                <a:latin typeface="+mn-lt"/>
                <a:cs typeface="+mn-cs"/>
              </a:rPr>
              <a:t>юзабилити</a:t>
            </a:r>
            <a:r>
              <a:rPr lang="ru-RU" dirty="0">
                <a:latin typeface="+mn-lt"/>
                <a:cs typeface="+mn-cs"/>
              </a:rPr>
              <a:t> </a:t>
            </a:r>
            <a:r>
              <a:rPr lang="ru-RU" u="sng" dirty="0">
                <a:latin typeface="+mn-lt"/>
                <a:cs typeface="+mn-cs"/>
              </a:rPr>
              <a:t>представил</a:t>
            </a:r>
            <a:r>
              <a:rPr lang="ru-RU" dirty="0">
                <a:latin typeface="+mn-lt"/>
                <a:cs typeface="+mn-cs"/>
              </a:rPr>
              <a:t> набор эвристик, которые стоит учитывать при проектировании пользовательских интерфейсов.</a:t>
            </a:r>
          </a:p>
          <a:p>
            <a:pPr indent="361950" algn="just" fontAlgn="auto">
              <a:spcBef>
                <a:spcPts val="0"/>
              </a:spcBef>
              <a:spcAft>
                <a:spcPts val="0"/>
              </a:spcAft>
              <a:defRPr/>
            </a:pPr>
            <a:r>
              <a:rPr lang="ru-RU" i="1" dirty="0">
                <a:latin typeface="+mn-lt"/>
                <a:cs typeface="+mn-cs"/>
              </a:rPr>
              <a:t>Эвристика</a:t>
            </a:r>
            <a:r>
              <a:rPr lang="ru-RU" dirty="0">
                <a:latin typeface="+mn-lt"/>
                <a:cs typeface="+mn-cs"/>
              </a:rPr>
              <a:t> — совокупность приемов и методов, облегчающих решение практических задач.</a:t>
            </a:r>
          </a:p>
          <a:p>
            <a:pPr marL="800100" lvl="1" indent="-342900">
              <a:buFont typeface="+mj-lt"/>
              <a:buAutoNum type="arabicPeriod"/>
              <a:defRPr/>
            </a:pPr>
            <a:r>
              <a:rPr lang="ru-RU" b="1" dirty="0">
                <a:latin typeface="+mn-lt"/>
                <a:cs typeface="+mn-cs"/>
              </a:rPr>
              <a:t>Видимость состояния системы</a:t>
            </a:r>
            <a:r>
              <a:rPr lang="ru-RU" dirty="0">
                <a:latin typeface="+mn-lt"/>
                <a:cs typeface="+mn-cs"/>
              </a:rPr>
              <a:t/>
            </a:r>
            <a:br>
              <a:rPr lang="ru-RU" dirty="0">
                <a:latin typeface="+mn-lt"/>
                <a:cs typeface="+mn-cs"/>
              </a:rPr>
            </a:br>
            <a:r>
              <a:rPr lang="ru-RU" dirty="0">
                <a:latin typeface="+mn-lt"/>
                <a:cs typeface="+mn-cs"/>
              </a:rPr>
              <a:t>Система должна всегда и за приемлемое время должна реагировать на действия пользователя и информировать его о текущем состоянии работы.</a:t>
            </a:r>
          </a:p>
          <a:p>
            <a:pPr marL="800100" lvl="1" indent="-342900">
              <a:buFont typeface="+mj-lt"/>
              <a:buAutoNum type="arabicPeriod"/>
              <a:defRPr/>
            </a:pPr>
            <a:r>
              <a:rPr lang="ru-RU" b="1" dirty="0">
                <a:latin typeface="+mn-lt"/>
                <a:cs typeface="+mn-cs"/>
              </a:rPr>
              <a:t>Равенство между системой и реальным миром</a:t>
            </a:r>
            <a:r>
              <a:rPr lang="ru-RU" dirty="0">
                <a:latin typeface="+mn-lt"/>
                <a:cs typeface="+mn-cs"/>
              </a:rPr>
              <a:t/>
            </a:r>
            <a:br>
              <a:rPr lang="ru-RU" dirty="0">
                <a:latin typeface="+mn-lt"/>
                <a:cs typeface="+mn-cs"/>
              </a:rPr>
            </a:br>
            <a:r>
              <a:rPr lang="ru-RU" dirty="0">
                <a:latin typeface="+mn-lt"/>
                <a:cs typeface="+mn-cs"/>
              </a:rPr>
              <a:t>Система должна разговаривать с пользователем на его языке, используя слова, фразы и концепции, которые уже известны пользователю. Представление информации должно быть организовано в естественном и логичном порядке.</a:t>
            </a:r>
          </a:p>
          <a:p>
            <a:pPr marL="800100" lvl="1" indent="-342900">
              <a:buFont typeface="+mj-lt"/>
              <a:buAutoNum type="arabicPeriod"/>
              <a:defRPr/>
            </a:pPr>
            <a:r>
              <a:rPr lang="ru-RU" b="1" dirty="0">
                <a:latin typeface="+mn-lt"/>
                <a:cs typeface="+mn-cs"/>
              </a:rPr>
              <a:t>Свобода действий пользователя</a:t>
            </a:r>
            <a:r>
              <a:rPr lang="ru-RU" dirty="0">
                <a:latin typeface="+mn-lt"/>
                <a:cs typeface="+mn-cs"/>
              </a:rPr>
              <a:t/>
            </a:r>
            <a:br>
              <a:rPr lang="ru-RU" dirty="0">
                <a:latin typeface="+mn-lt"/>
                <a:cs typeface="+mn-cs"/>
              </a:rPr>
            </a:br>
            <a:r>
              <a:rPr lang="ru-RU" dirty="0">
                <a:latin typeface="+mn-lt"/>
                <a:cs typeface="+mn-cs"/>
              </a:rPr>
              <a:t>Пользователь должен иметь контроль над системой и возможность изменить текущее состояние программы путем отмены или повтора операций (</a:t>
            </a:r>
            <a:r>
              <a:rPr lang="ru-RU" dirty="0" err="1">
                <a:latin typeface="+mn-lt"/>
                <a:cs typeface="+mn-cs"/>
              </a:rPr>
              <a:t>Undo</a:t>
            </a:r>
            <a:r>
              <a:rPr lang="ru-RU" dirty="0">
                <a:latin typeface="+mn-lt"/>
                <a:cs typeface="+mn-cs"/>
              </a:rPr>
              <a:t> &amp; </a:t>
            </a:r>
            <a:r>
              <a:rPr lang="ru-RU" dirty="0" err="1">
                <a:latin typeface="+mn-lt"/>
                <a:cs typeface="+mn-cs"/>
              </a:rPr>
              <a:t>Redo</a:t>
            </a:r>
            <a:r>
              <a:rPr lang="ru-RU" dirty="0">
                <a:latin typeface="+mn-lt"/>
                <a:cs typeface="+mn-cs"/>
              </a:rPr>
              <a:t>).</a:t>
            </a:r>
          </a:p>
          <a:p>
            <a:pPr marL="800100" lvl="1" indent="-342900">
              <a:buFont typeface="+mj-lt"/>
              <a:buAutoNum type="arabicPeriod"/>
              <a:defRPr/>
            </a:pPr>
            <a:r>
              <a:rPr lang="ru-RU" b="1" dirty="0">
                <a:latin typeface="+mn-lt"/>
                <a:cs typeface="+mn-cs"/>
              </a:rPr>
              <a:t>Последовательность и стандарты</a:t>
            </a:r>
            <a:r>
              <a:rPr lang="ru-RU" dirty="0">
                <a:latin typeface="+mn-lt"/>
                <a:cs typeface="+mn-cs"/>
              </a:rPr>
              <a:t/>
            </a:r>
            <a:br>
              <a:rPr lang="ru-RU" dirty="0">
                <a:latin typeface="+mn-lt"/>
                <a:cs typeface="+mn-cs"/>
              </a:rPr>
            </a:br>
            <a:r>
              <a:rPr lang="ru-RU" dirty="0">
                <a:latin typeface="+mn-lt"/>
                <a:cs typeface="+mn-cs"/>
              </a:rPr>
              <a:t>Принцип последовательности означает использование одних и тех же понятий и средств для отражения схожих образов и выполнения однотипных действий. Легче всего это достигается путем использования типовых для конкретной платформы рекомендаций и соглашений.</a:t>
            </a:r>
          </a:p>
        </p:txBody>
      </p:sp>
      <p:sp>
        <p:nvSpPr>
          <p:cNvPr id="49155" name="Прямоугольник 2"/>
          <p:cNvSpPr>
            <a:spLocks noChangeArrowheads="1"/>
          </p:cNvSpPr>
          <p:nvPr/>
        </p:nvSpPr>
        <p:spPr bwMode="auto">
          <a:xfrm>
            <a:off x="142875" y="115888"/>
            <a:ext cx="59229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ru-RU" altLang="ru-RU" sz="2400" b="1" dirty="0">
                <a:solidFill>
                  <a:srgbClr val="FF0000"/>
                </a:solidFill>
              </a:rPr>
              <a:t>10 эвристических правила Якоба </a:t>
            </a:r>
            <a:r>
              <a:rPr lang="ru-RU" altLang="ru-RU" sz="2400" b="1" dirty="0" err="1">
                <a:solidFill>
                  <a:srgbClr val="FF0000"/>
                </a:solidFill>
              </a:rPr>
              <a:t>Нильсена</a:t>
            </a:r>
            <a:endParaRPr lang="ru-RU" altLang="ru-RU" sz="2400" b="1" dirty="0">
              <a:solidFill>
                <a:srgbClr val="FF0000"/>
              </a:solidFill>
            </a:endParaRPr>
          </a:p>
        </p:txBody>
      </p:sp>
    </p:spTree>
    <p:extLst>
      <p:ext uri="{BB962C8B-B14F-4D97-AF65-F5344CB8AC3E}">
        <p14:creationId xmlns:p14="http://schemas.microsoft.com/office/powerpoint/2010/main" val="346373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Прямоугольник 1"/>
          <p:cNvSpPr>
            <a:spLocks noChangeArrowheads="1"/>
          </p:cNvSpPr>
          <p:nvPr/>
        </p:nvSpPr>
        <p:spPr bwMode="auto">
          <a:xfrm>
            <a:off x="107950" y="188913"/>
            <a:ext cx="8856663" cy="646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 typeface="Calibri" pitchFamily="34" charset="0"/>
              <a:buAutoNum type="arabicPeriod" startAt="5"/>
            </a:pPr>
            <a:r>
              <a:rPr lang="ru-RU" altLang="ru-RU" sz="1800" b="1" dirty="0"/>
              <a:t>Предупреждение ошибок</a:t>
            </a:r>
            <a:r>
              <a:rPr lang="ru-RU" altLang="ru-RU" sz="1800" dirty="0"/>
              <a:t/>
            </a:r>
            <a:br>
              <a:rPr lang="ru-RU" altLang="ru-RU" sz="1800" dirty="0"/>
            </a:br>
            <a:r>
              <a:rPr lang="ru-RU" altLang="ru-RU" sz="1800" dirty="0"/>
              <a:t>Система должна быть разработана так, чтобы минимизировать число ситуаций, в которых пользователь может совершить ошибку. Это лучше, чем самое информативное сообщение о возникшей проблеме. Как известно, болезнь легче предупредить, чем лечить</a:t>
            </a:r>
            <a:r>
              <a:rPr lang="ru-RU" altLang="ru-RU" sz="1800" dirty="0" smtClean="0"/>
              <a:t>.</a:t>
            </a:r>
          </a:p>
          <a:p>
            <a:pPr eaLnBrk="1" hangingPunct="1">
              <a:spcBef>
                <a:spcPct val="0"/>
              </a:spcBef>
              <a:buFont typeface="Calibri" pitchFamily="34" charset="0"/>
              <a:buAutoNum type="arabicPeriod" startAt="5"/>
            </a:pPr>
            <a:endParaRPr lang="ru-RU" altLang="ru-RU" sz="1800" dirty="0"/>
          </a:p>
          <a:p>
            <a:pPr eaLnBrk="1" hangingPunct="1">
              <a:spcBef>
                <a:spcPct val="0"/>
              </a:spcBef>
              <a:buFont typeface="Calibri" pitchFamily="34" charset="0"/>
              <a:buAutoNum type="arabicPeriod" startAt="5"/>
            </a:pPr>
            <a:r>
              <a:rPr lang="ru-RU" altLang="ru-RU" sz="1800" b="1" dirty="0"/>
              <a:t>Понимание лучше, чем запоминание</a:t>
            </a:r>
            <a:r>
              <a:rPr lang="ru-RU" altLang="ru-RU" sz="1800" dirty="0"/>
              <a:t/>
            </a:r>
            <a:br>
              <a:rPr lang="ru-RU" altLang="ru-RU" sz="1800" dirty="0"/>
            </a:br>
            <a:r>
              <a:rPr lang="ru-RU" altLang="ru-RU" sz="1800" dirty="0"/>
              <a:t>Все объекты, функции, действия должны быть видны пользователю. Он не должен запоминать и удерживать в памяти информацию из одной части диалога, чтобы применить </a:t>
            </a:r>
            <a:r>
              <a:rPr lang="ru-RU" altLang="ru-RU" sz="1800" dirty="0" err="1"/>
              <a:t>ее</a:t>
            </a:r>
            <a:r>
              <a:rPr lang="ru-RU" altLang="ru-RU" sz="1800" dirty="0"/>
              <a:t> в другой. В любой момент пользователю должно быть ясно, что нужно делать в данный момент. В случае необходимости, пользователь должен иметь простой доступ к контекстной справке</a:t>
            </a:r>
            <a:r>
              <a:rPr lang="ru-RU" altLang="ru-RU" sz="1800" dirty="0" smtClean="0"/>
              <a:t>.</a:t>
            </a:r>
          </a:p>
          <a:p>
            <a:pPr eaLnBrk="1" hangingPunct="1">
              <a:spcBef>
                <a:spcPct val="0"/>
              </a:spcBef>
              <a:buFont typeface="Calibri" pitchFamily="34" charset="0"/>
              <a:buAutoNum type="arabicPeriod" startAt="5"/>
            </a:pPr>
            <a:endParaRPr lang="ru-RU" altLang="ru-RU" sz="1800" dirty="0"/>
          </a:p>
          <a:p>
            <a:pPr eaLnBrk="1" hangingPunct="1">
              <a:spcBef>
                <a:spcPct val="0"/>
              </a:spcBef>
              <a:buFont typeface="Calibri" pitchFamily="34" charset="0"/>
              <a:buAutoNum type="arabicPeriod" startAt="5"/>
            </a:pPr>
            <a:r>
              <a:rPr lang="ru-RU" altLang="ru-RU" sz="1800" b="1" dirty="0"/>
              <a:t>Гибкость и эффективность использования</a:t>
            </a:r>
            <a:r>
              <a:rPr lang="ru-RU" altLang="ru-RU" sz="1800" dirty="0"/>
              <a:t/>
            </a:r>
            <a:br>
              <a:rPr lang="ru-RU" altLang="ru-RU" sz="1800" dirty="0"/>
            </a:br>
            <a:r>
              <a:rPr lang="ru-RU" altLang="ru-RU" sz="1800" dirty="0"/>
              <a:t>Чтобы интерфейс программы был одинаково удобен как для новичков, так и для опытных пользователей, необходимо обеспечить альтернативные способы работы с ним. «Горячие» клавиши, </a:t>
            </a:r>
            <a:r>
              <a:rPr lang="ru-RU" altLang="ru-RU" sz="1800" dirty="0" err="1"/>
              <a:t>тулбары</a:t>
            </a:r>
            <a:r>
              <a:rPr lang="ru-RU" altLang="ru-RU" sz="1800" dirty="0"/>
              <a:t>, контекстные меню и т. п. — пусть пользователь сам выберет то, что ему удобнее.</a:t>
            </a:r>
          </a:p>
          <a:p>
            <a:pPr eaLnBrk="1" hangingPunct="1">
              <a:spcBef>
                <a:spcPct val="0"/>
              </a:spcBef>
              <a:buFont typeface="Calibri" pitchFamily="34" charset="0"/>
              <a:buAutoNum type="arabicPeriod" startAt="5"/>
            </a:pPr>
            <a:r>
              <a:rPr lang="ru-RU" altLang="ru-RU" sz="1800" b="1" dirty="0"/>
              <a:t>Эстетичный и </a:t>
            </a:r>
            <a:r>
              <a:rPr lang="ru-RU" altLang="ru-RU" sz="1800" b="1" dirty="0" err="1"/>
              <a:t>минималистичный</a:t>
            </a:r>
            <a:r>
              <a:rPr lang="ru-RU" altLang="ru-RU" sz="1800" b="1" dirty="0"/>
              <a:t> дизайн</a:t>
            </a:r>
            <a:r>
              <a:rPr lang="ru-RU" altLang="ru-RU" sz="1800" dirty="0"/>
              <a:t/>
            </a:r>
            <a:br>
              <a:rPr lang="ru-RU" altLang="ru-RU" sz="1800" dirty="0"/>
            </a:br>
            <a:r>
              <a:rPr lang="ru-RU" altLang="ru-RU" sz="1800" dirty="0"/>
              <a:t>Диалоги не должны содержать нерелевантную или редко используемую информацию. Каждый дополнительный элемент интерфейса конкурирует с другими и отвлекает часть внимания пользователя, тем самым уменьшая относительную видимость действительно необходимой информации.</a:t>
            </a:r>
          </a:p>
        </p:txBody>
      </p:sp>
    </p:spTree>
    <p:extLst>
      <p:ext uri="{BB962C8B-B14F-4D97-AF65-F5344CB8AC3E}">
        <p14:creationId xmlns:p14="http://schemas.microsoft.com/office/powerpoint/2010/main" val="261550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Прямоугольник 1"/>
          <p:cNvSpPr>
            <a:spLocks noChangeArrowheads="1"/>
          </p:cNvSpPr>
          <p:nvPr/>
        </p:nvSpPr>
        <p:spPr bwMode="auto">
          <a:xfrm>
            <a:off x="179388" y="612775"/>
            <a:ext cx="878522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None/>
            </a:pPr>
            <a:r>
              <a:rPr lang="ru-RU" altLang="ru-RU" sz="1800" b="1" dirty="0" smtClean="0"/>
              <a:t>9. 	Распознавание </a:t>
            </a:r>
            <a:r>
              <a:rPr lang="ru-RU" altLang="ru-RU" sz="1800" b="1" dirty="0"/>
              <a:t>и исправление ошибок</a:t>
            </a:r>
            <a:r>
              <a:rPr lang="ru-RU" altLang="ru-RU" sz="1800" dirty="0"/>
              <a:t/>
            </a:r>
            <a:br>
              <a:rPr lang="ru-RU" altLang="ru-RU" sz="1800" dirty="0"/>
            </a:br>
            <a:r>
              <a:rPr lang="ru-RU" altLang="ru-RU" sz="1800" dirty="0" smtClean="0"/>
              <a:t>	«</a:t>
            </a:r>
            <a:r>
              <a:rPr lang="ru-RU" altLang="ru-RU" sz="1800" dirty="0"/>
              <a:t>Помогайте пользователю распознавать, диагностировать и исправлять </a:t>
            </a:r>
            <a:r>
              <a:rPr lang="ru-RU" altLang="ru-RU" sz="1800" dirty="0" smtClean="0"/>
              <a:t>	</a:t>
            </a:r>
            <a:r>
              <a:rPr lang="ru-RU" altLang="ru-RU" sz="1800" dirty="0" smtClean="0"/>
              <a:t>ошибки» (сообщения </a:t>
            </a:r>
            <a:r>
              <a:rPr lang="ru-RU" altLang="ru-RU" sz="1800" dirty="0"/>
              <a:t>об ошибках </a:t>
            </a:r>
            <a:r>
              <a:rPr lang="ru-RU" altLang="ru-RU" sz="1800" dirty="0" smtClean="0"/>
              <a:t>	должны </a:t>
            </a:r>
            <a:r>
              <a:rPr lang="ru-RU" altLang="ru-RU" sz="1800" dirty="0"/>
              <a:t>быть выражены </a:t>
            </a:r>
            <a:r>
              <a:rPr lang="ru-RU" altLang="ru-RU" sz="1800" dirty="0" smtClean="0"/>
              <a:t>простым   	языком </a:t>
            </a:r>
            <a:r>
              <a:rPr lang="ru-RU" altLang="ru-RU" sz="1800" dirty="0"/>
              <a:t>(без кодов), точно описывать </a:t>
            </a:r>
            <a:r>
              <a:rPr lang="ru-RU" altLang="ru-RU" sz="1800" dirty="0" smtClean="0"/>
              <a:t>	проблему </a:t>
            </a:r>
            <a:r>
              <a:rPr lang="ru-RU" altLang="ru-RU" sz="1800" dirty="0"/>
              <a:t>и предлагать </a:t>
            </a:r>
            <a:r>
              <a:rPr lang="ru-RU" altLang="ru-RU" sz="1800" dirty="0" smtClean="0"/>
              <a:t>	конструктивное </a:t>
            </a:r>
            <a:r>
              <a:rPr lang="ru-RU" altLang="ru-RU" sz="1800" dirty="0"/>
              <a:t>решение для </a:t>
            </a:r>
            <a:r>
              <a:rPr lang="ru-RU" altLang="ru-RU" sz="1800" dirty="0" err="1" smtClean="0"/>
              <a:t>нее</a:t>
            </a:r>
            <a:r>
              <a:rPr lang="ru-RU" altLang="ru-RU" sz="1800" dirty="0" smtClean="0"/>
              <a:t>).</a:t>
            </a:r>
            <a:endParaRPr lang="ru-RU" altLang="ru-RU" sz="1800" dirty="0"/>
          </a:p>
          <a:p>
            <a:pPr eaLnBrk="1" hangingPunct="1">
              <a:spcBef>
                <a:spcPct val="0"/>
              </a:spcBef>
              <a:buFont typeface="Calibri" pitchFamily="34" charset="0"/>
              <a:buAutoNum type="arabicPeriod" startAt="5"/>
            </a:pPr>
            <a:endParaRPr lang="ru-RU" altLang="ru-RU" sz="1800" dirty="0"/>
          </a:p>
          <a:p>
            <a:pPr marL="0" indent="0" eaLnBrk="1" hangingPunct="1">
              <a:spcBef>
                <a:spcPct val="0"/>
              </a:spcBef>
              <a:buNone/>
            </a:pPr>
            <a:r>
              <a:rPr lang="ru-RU" altLang="ru-RU" sz="1800" b="1" dirty="0" smtClean="0"/>
              <a:t>10. 	Справка </a:t>
            </a:r>
            <a:r>
              <a:rPr lang="ru-RU" altLang="ru-RU" sz="1800" b="1" dirty="0"/>
              <a:t>и документация</a:t>
            </a:r>
            <a:r>
              <a:rPr lang="ru-RU" altLang="ru-RU" sz="1800" dirty="0"/>
              <a:t/>
            </a:r>
            <a:br>
              <a:rPr lang="ru-RU" altLang="ru-RU" sz="1800" dirty="0"/>
            </a:br>
            <a:r>
              <a:rPr lang="ru-RU" altLang="ru-RU" sz="1800" dirty="0" smtClean="0"/>
              <a:t>	Лучшая </a:t>
            </a:r>
            <a:r>
              <a:rPr lang="ru-RU" altLang="ru-RU" sz="1800" dirty="0"/>
              <a:t>система та, которая может быть использована без какой-либо </a:t>
            </a:r>
            <a:r>
              <a:rPr lang="ru-RU" altLang="ru-RU" sz="1800" dirty="0" smtClean="0"/>
              <a:t>	документации</a:t>
            </a:r>
            <a:r>
              <a:rPr lang="ru-RU" altLang="ru-RU" sz="1800" dirty="0"/>
              <a:t>. Это идеал, но в реальности программа должна содержать </a:t>
            </a:r>
            <a:r>
              <a:rPr lang="ru-RU" altLang="ru-RU" sz="1800" dirty="0" smtClean="0"/>
              <a:t>	необходимую </a:t>
            </a:r>
            <a:r>
              <a:rPr lang="ru-RU" altLang="ru-RU" sz="1800" dirty="0"/>
              <a:t>справочную информацию и документацию. Любая </a:t>
            </a:r>
            <a:r>
              <a:rPr lang="ru-RU" altLang="ru-RU" sz="1800" dirty="0" smtClean="0"/>
              <a:t>	(</a:t>
            </a:r>
            <a:r>
              <a:rPr lang="ru-RU" altLang="ru-RU" sz="1800" dirty="0"/>
              <a:t>справочная) информация должна быть доступна для поиска, сфокусирована </a:t>
            </a:r>
            <a:r>
              <a:rPr lang="ru-RU" altLang="ru-RU" sz="1800" dirty="0" smtClean="0"/>
              <a:t>	на </a:t>
            </a:r>
            <a:r>
              <a:rPr lang="ru-RU" altLang="ru-RU" sz="1800" dirty="0"/>
              <a:t>задачах пользователя, последовательна в описании его действий и, при </a:t>
            </a:r>
            <a:r>
              <a:rPr lang="ru-RU" altLang="ru-RU" sz="1800" dirty="0" smtClean="0"/>
              <a:t>	этом</a:t>
            </a:r>
            <a:r>
              <a:rPr lang="ru-RU" altLang="ru-RU" sz="1800" dirty="0"/>
              <a:t>, должна быть не слишком громоздкой.</a:t>
            </a:r>
          </a:p>
        </p:txBody>
      </p:sp>
    </p:spTree>
    <p:extLst>
      <p:ext uri="{BB962C8B-B14F-4D97-AF65-F5344CB8AC3E}">
        <p14:creationId xmlns:p14="http://schemas.microsoft.com/office/powerpoint/2010/main" val="25129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950" y="115888"/>
            <a:ext cx="8856663" cy="6063198"/>
          </a:xfrm>
          <a:prstGeom prst="rect">
            <a:avLst/>
          </a:prstGeom>
        </p:spPr>
        <p:txBody>
          <a:bodyPr>
            <a:spAutoFit/>
          </a:bodyPr>
          <a:lstStyle/>
          <a:p>
            <a:pPr fontAlgn="auto">
              <a:spcBef>
                <a:spcPts val="0"/>
              </a:spcBef>
              <a:spcAft>
                <a:spcPts val="0"/>
              </a:spcAft>
              <a:defRPr/>
            </a:pPr>
            <a:r>
              <a:rPr lang="ru-RU" sz="2800" b="1" u="sng" dirty="0">
                <a:solidFill>
                  <a:srgbClr val="FF0000"/>
                </a:solidFill>
                <a:latin typeface="+mn-lt"/>
                <a:cs typeface="+mn-cs"/>
              </a:rPr>
              <a:t>Принципы </a:t>
            </a:r>
            <a:r>
              <a:rPr lang="ru-RU" sz="2800" b="1" u="sng" dirty="0" err="1">
                <a:solidFill>
                  <a:srgbClr val="FF0000"/>
                </a:solidFill>
                <a:latin typeface="+mn-lt"/>
                <a:cs typeface="+mn-cs"/>
              </a:rPr>
              <a:t>Usage</a:t>
            </a:r>
            <a:r>
              <a:rPr lang="ru-RU" sz="2800" b="1" u="sng" dirty="0">
                <a:solidFill>
                  <a:srgbClr val="FF0000"/>
                </a:solidFill>
                <a:latin typeface="+mn-lt"/>
                <a:cs typeface="+mn-cs"/>
              </a:rPr>
              <a:t>  </a:t>
            </a:r>
            <a:r>
              <a:rPr lang="ru-RU" sz="2800" b="1" u="sng" dirty="0" err="1">
                <a:solidFill>
                  <a:srgbClr val="FF0000"/>
                </a:solidFill>
                <a:latin typeface="+mn-lt"/>
                <a:cs typeface="+mn-cs"/>
              </a:rPr>
              <a:t>Centered</a:t>
            </a:r>
            <a:r>
              <a:rPr lang="ru-RU" sz="2800" b="1" u="sng" dirty="0">
                <a:solidFill>
                  <a:srgbClr val="FF0000"/>
                </a:solidFill>
                <a:latin typeface="+mn-lt"/>
                <a:cs typeface="+mn-cs"/>
              </a:rPr>
              <a:t>  </a:t>
            </a:r>
            <a:r>
              <a:rPr lang="ru-RU" sz="2800" b="1" u="sng" dirty="0" err="1">
                <a:solidFill>
                  <a:srgbClr val="FF0000"/>
                </a:solidFill>
                <a:latin typeface="+mn-lt"/>
                <a:cs typeface="+mn-cs"/>
              </a:rPr>
              <a:t>Design</a:t>
            </a:r>
            <a:endParaRPr lang="ru-RU" sz="2800" b="1" u="sng" dirty="0">
              <a:solidFill>
                <a:srgbClr val="FF0000"/>
              </a:solidFill>
              <a:latin typeface="+mn-lt"/>
              <a:cs typeface="+mn-cs"/>
            </a:endParaRPr>
          </a:p>
          <a:p>
            <a:pPr fontAlgn="auto">
              <a:spcBef>
                <a:spcPts val="0"/>
              </a:spcBef>
              <a:spcAft>
                <a:spcPts val="0"/>
              </a:spcAft>
              <a:defRPr/>
            </a:pPr>
            <a:endParaRPr lang="ru-RU" b="1" u="sng" dirty="0">
              <a:latin typeface="+mn-lt"/>
              <a:cs typeface="+mn-cs"/>
            </a:endParaRPr>
          </a:p>
          <a:p>
            <a:pPr indent="355600" algn="just" fontAlgn="auto">
              <a:spcBef>
                <a:spcPts val="0"/>
              </a:spcBef>
              <a:spcAft>
                <a:spcPts val="0"/>
              </a:spcAft>
              <a:defRPr/>
            </a:pPr>
            <a:r>
              <a:rPr lang="ru-RU" dirty="0">
                <a:latin typeface="+mn-lt"/>
                <a:cs typeface="+mn-cs"/>
              </a:rPr>
              <a:t>Ларри Константин, идеолог концепции дизайна, ориентированного на использование </a:t>
            </a:r>
            <a:r>
              <a:rPr lang="ru-RU" dirty="0" err="1">
                <a:latin typeface="+mn-lt"/>
                <a:cs typeface="+mn-cs"/>
              </a:rPr>
              <a:t>Usage</a:t>
            </a:r>
            <a:r>
              <a:rPr lang="ru-RU" dirty="0">
                <a:latin typeface="+mn-lt"/>
                <a:cs typeface="+mn-cs"/>
              </a:rPr>
              <a:t> </a:t>
            </a:r>
            <a:r>
              <a:rPr lang="ru-RU" dirty="0" err="1">
                <a:latin typeface="+mn-lt"/>
                <a:cs typeface="+mn-cs"/>
              </a:rPr>
              <a:t>Centered</a:t>
            </a:r>
            <a:r>
              <a:rPr lang="ru-RU" dirty="0">
                <a:latin typeface="+mn-lt"/>
                <a:cs typeface="+mn-cs"/>
              </a:rPr>
              <a:t> </a:t>
            </a:r>
            <a:r>
              <a:rPr lang="ru-RU" dirty="0" err="1">
                <a:latin typeface="+mn-lt"/>
                <a:cs typeface="+mn-cs"/>
              </a:rPr>
              <a:t>Design</a:t>
            </a:r>
            <a:r>
              <a:rPr lang="ru-RU" dirty="0">
                <a:latin typeface="+mn-lt"/>
                <a:cs typeface="+mn-cs"/>
              </a:rPr>
              <a:t>, в книге «</a:t>
            </a:r>
            <a:r>
              <a:rPr lang="ru-RU" dirty="0" err="1">
                <a:latin typeface="+mn-lt"/>
                <a:cs typeface="+mn-cs"/>
              </a:rPr>
              <a:t>Software</a:t>
            </a:r>
            <a:r>
              <a:rPr lang="ru-RU" dirty="0">
                <a:latin typeface="+mn-lt"/>
                <a:cs typeface="+mn-cs"/>
              </a:rPr>
              <a:t> </a:t>
            </a:r>
            <a:r>
              <a:rPr lang="ru-RU" dirty="0" err="1">
                <a:latin typeface="+mn-lt"/>
                <a:cs typeface="+mn-cs"/>
              </a:rPr>
              <a:t>For</a:t>
            </a:r>
            <a:r>
              <a:rPr lang="ru-RU" dirty="0">
                <a:latin typeface="+mn-lt"/>
                <a:cs typeface="+mn-cs"/>
              </a:rPr>
              <a:t> </a:t>
            </a:r>
            <a:r>
              <a:rPr lang="ru-RU" dirty="0" err="1">
                <a:latin typeface="+mn-lt"/>
                <a:cs typeface="+mn-cs"/>
              </a:rPr>
              <a:t>Use</a:t>
            </a:r>
            <a:r>
              <a:rPr lang="ru-RU" dirty="0">
                <a:latin typeface="+mn-lt"/>
                <a:cs typeface="+mn-cs"/>
              </a:rPr>
              <a:t>», написанной им в 1999 г. совместно с Люси </a:t>
            </a:r>
            <a:r>
              <a:rPr lang="ru-RU" dirty="0" err="1">
                <a:latin typeface="+mn-lt"/>
                <a:cs typeface="+mn-cs"/>
              </a:rPr>
              <a:t>Локвуд</a:t>
            </a:r>
            <a:r>
              <a:rPr lang="ru-RU" dirty="0">
                <a:latin typeface="+mn-lt"/>
                <a:cs typeface="+mn-cs"/>
              </a:rPr>
              <a:t>, представил следующие принципы разработки интерактивных систем:</a:t>
            </a:r>
          </a:p>
          <a:p>
            <a:pPr fontAlgn="auto">
              <a:spcBef>
                <a:spcPts val="0"/>
              </a:spcBef>
              <a:spcAft>
                <a:spcPts val="0"/>
              </a:spcAft>
              <a:defRPr/>
            </a:pPr>
            <a:endParaRPr lang="ru-RU" dirty="0">
              <a:latin typeface="+mn-lt"/>
              <a:cs typeface="+mn-cs"/>
            </a:endParaRPr>
          </a:p>
          <a:p>
            <a:pPr marL="742950" lvl="1" indent="-285750" algn="just">
              <a:buFont typeface="Arial" pitchFamily="34" charset="0"/>
              <a:buChar char="•"/>
              <a:defRPr/>
            </a:pPr>
            <a:r>
              <a:rPr lang="ru-RU" b="1" dirty="0">
                <a:latin typeface="+mn-lt"/>
                <a:cs typeface="+mn-cs"/>
              </a:rPr>
              <a:t>Структурный принцип:</a:t>
            </a:r>
            <a:r>
              <a:rPr lang="ru-RU" dirty="0">
                <a:latin typeface="+mn-lt"/>
                <a:cs typeface="+mn-cs"/>
              </a:rPr>
              <a:t> Проектирование интерфейса должно вестись целенаправленно, с использованием конструктивных решений, основанных на четких и последовательных моделях, узнаваемых для пользователя. Структура интерфейса может формироваться путем группировки связанных объектов и разделения несвязанных, подчеркиванием различий между разнородными элементами и наделение похожими чертами родственных объектов.</a:t>
            </a:r>
          </a:p>
          <a:p>
            <a:pPr marL="742950" lvl="1" indent="-285750" algn="just">
              <a:buFont typeface="Arial" pitchFamily="34" charset="0"/>
              <a:buChar char="•"/>
              <a:defRPr/>
            </a:pPr>
            <a:endParaRPr lang="ru-RU" dirty="0">
              <a:latin typeface="+mn-lt"/>
              <a:cs typeface="+mn-cs"/>
            </a:endParaRPr>
          </a:p>
          <a:p>
            <a:pPr marL="742950" lvl="1" indent="-285750" algn="just">
              <a:buFont typeface="Arial" pitchFamily="34" charset="0"/>
              <a:buChar char="•"/>
              <a:defRPr/>
            </a:pPr>
            <a:r>
              <a:rPr lang="ru-RU" b="1" dirty="0">
                <a:latin typeface="+mn-lt"/>
                <a:cs typeface="+mn-cs"/>
              </a:rPr>
              <a:t>Принцип простоты:</a:t>
            </a:r>
            <a:r>
              <a:rPr lang="ru-RU" dirty="0">
                <a:latin typeface="+mn-lt"/>
                <a:cs typeface="+mn-cs"/>
              </a:rPr>
              <a:t> Дизайн должен быть простым, общие задачи должны быть понятны, общение между программой и человеком должно происходить на родном для него языке.</a:t>
            </a:r>
          </a:p>
          <a:p>
            <a:pPr marL="742950" lvl="1" indent="-285750" algn="just">
              <a:buFont typeface="Arial" pitchFamily="34" charset="0"/>
              <a:buChar char="•"/>
              <a:defRPr/>
            </a:pPr>
            <a:endParaRPr lang="ru-RU" dirty="0">
              <a:latin typeface="+mn-lt"/>
              <a:cs typeface="+mn-cs"/>
            </a:endParaRPr>
          </a:p>
          <a:p>
            <a:pPr marL="742950" lvl="1" indent="-285750" algn="just">
              <a:buFont typeface="Arial" pitchFamily="34" charset="0"/>
              <a:buChar char="•"/>
              <a:defRPr/>
            </a:pPr>
            <a:r>
              <a:rPr lang="ru-RU" b="1" dirty="0">
                <a:latin typeface="+mn-lt"/>
                <a:cs typeface="+mn-cs"/>
              </a:rPr>
              <a:t>Принцип видимости:</a:t>
            </a:r>
            <a:r>
              <a:rPr lang="ru-RU" dirty="0">
                <a:latin typeface="+mn-lt"/>
                <a:cs typeface="+mn-cs"/>
              </a:rPr>
              <a:t> Все необходимые для решения конкретной задачи элементы интерфейса должны быть видимы и не должны отвлекать пользователя посторонней или избыточной информацией.</a:t>
            </a:r>
          </a:p>
        </p:txBody>
      </p:sp>
    </p:spTree>
    <p:extLst>
      <p:ext uri="{BB962C8B-B14F-4D97-AF65-F5344CB8AC3E}">
        <p14:creationId xmlns:p14="http://schemas.microsoft.com/office/powerpoint/2010/main" val="2649006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Прямоугольник 1"/>
          <p:cNvSpPr>
            <a:spLocks noChangeArrowheads="1"/>
          </p:cNvSpPr>
          <p:nvPr/>
        </p:nvSpPr>
        <p:spPr bwMode="auto">
          <a:xfrm>
            <a:off x="179388" y="336550"/>
            <a:ext cx="885666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lvl="1" algn="just" eaLnBrk="1" hangingPunct="1">
              <a:spcBef>
                <a:spcPct val="0"/>
              </a:spcBef>
              <a:buFont typeface="Arial" panose="020B0604020202020204" pitchFamily="34" charset="0"/>
              <a:buChar char="•"/>
            </a:pPr>
            <a:r>
              <a:rPr lang="ru-RU" altLang="ru-RU" sz="2000" b="1" dirty="0"/>
              <a:t>Принцип обратной связи:</a:t>
            </a:r>
            <a:r>
              <a:rPr lang="ru-RU" altLang="ru-RU" sz="2000" dirty="0"/>
              <a:t> Дизайн должен информировать пользователей о выполняемых действиях, изменениях состояния или условий, об ошибках или исключениях. Эта информация должна быть актуальна и интересна пользователю и представлена в </a:t>
            </a:r>
            <a:r>
              <a:rPr lang="ru-RU" altLang="ru-RU" sz="2000" dirty="0" err="1"/>
              <a:t>четкой</a:t>
            </a:r>
            <a:r>
              <a:rPr lang="ru-RU" altLang="ru-RU" sz="2000" dirty="0"/>
              <a:t>, компактной и недвусмысленной форме.</a:t>
            </a:r>
          </a:p>
          <a:p>
            <a:pPr lvl="1" algn="just" eaLnBrk="1" hangingPunct="1">
              <a:spcBef>
                <a:spcPct val="0"/>
              </a:spcBef>
              <a:buFont typeface="Arial" panose="020B0604020202020204" pitchFamily="34" charset="0"/>
              <a:buChar char="•"/>
            </a:pPr>
            <a:endParaRPr lang="ru-RU" altLang="ru-RU" sz="2000" b="1" dirty="0"/>
          </a:p>
          <a:p>
            <a:pPr lvl="1" algn="just" eaLnBrk="1" hangingPunct="1">
              <a:spcBef>
                <a:spcPct val="0"/>
              </a:spcBef>
              <a:buFont typeface="Arial" panose="020B0604020202020204" pitchFamily="34" charset="0"/>
              <a:buChar char="•"/>
            </a:pPr>
            <a:r>
              <a:rPr lang="ru-RU" altLang="ru-RU" sz="2000" b="1" dirty="0"/>
              <a:t>Принцип толерантности:</a:t>
            </a:r>
            <a:r>
              <a:rPr lang="ru-RU" altLang="ru-RU" sz="2000" dirty="0"/>
              <a:t> Дизайн должен быть гибким и терпимым к действиям пользователей, позволять отмену и повторное выполнение операций, а также предотвращать ошибки (где это возможно), интерпретируя все входные последовательности в разумные действия.</a:t>
            </a:r>
          </a:p>
          <a:p>
            <a:pPr lvl="1" algn="just" eaLnBrk="1" hangingPunct="1">
              <a:spcBef>
                <a:spcPct val="0"/>
              </a:spcBef>
              <a:buFont typeface="Arial" panose="020B0604020202020204" pitchFamily="34" charset="0"/>
              <a:buChar char="•"/>
            </a:pPr>
            <a:endParaRPr lang="ru-RU" altLang="ru-RU" sz="2000" b="1" dirty="0"/>
          </a:p>
          <a:p>
            <a:pPr lvl="1" algn="just" eaLnBrk="1" hangingPunct="1">
              <a:spcBef>
                <a:spcPct val="0"/>
              </a:spcBef>
              <a:buFont typeface="Arial" panose="020B0604020202020204" pitchFamily="34" charset="0"/>
              <a:buChar char="•"/>
            </a:pPr>
            <a:r>
              <a:rPr lang="ru-RU" altLang="ru-RU" sz="2000" b="1" dirty="0"/>
              <a:t>Принцип повторного использования:</a:t>
            </a:r>
            <a:r>
              <a:rPr lang="ru-RU" altLang="ru-RU" sz="2000" dirty="0"/>
              <a:t> Интерфейс должен использовать согласованные внутренние и внешние компоненты, тем самым уменьшая для пользователей необходимость переосмысления или запоминания их (компонентов) назначения и поведения.</a:t>
            </a:r>
          </a:p>
        </p:txBody>
      </p:sp>
    </p:spTree>
    <p:extLst>
      <p:ext uri="{BB962C8B-B14F-4D97-AF65-F5344CB8AC3E}">
        <p14:creationId xmlns:p14="http://schemas.microsoft.com/office/powerpoint/2010/main" val="1320670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Прямоугольник 1"/>
          <p:cNvSpPr>
            <a:spLocks noChangeArrowheads="1"/>
          </p:cNvSpPr>
          <p:nvPr/>
        </p:nvSpPr>
        <p:spPr bwMode="auto">
          <a:xfrm>
            <a:off x="107504" y="404664"/>
            <a:ext cx="8928992"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3556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pPr>
            <a:r>
              <a:rPr lang="ru-RU" altLang="ru-RU" sz="1800" b="1" dirty="0" err="1"/>
              <a:t>EU</a:t>
            </a:r>
            <a:r>
              <a:rPr lang="ru-RU" altLang="ru-RU" sz="1800" b="1" dirty="0"/>
              <a:t> </a:t>
            </a:r>
            <a:r>
              <a:rPr lang="ru-RU" altLang="ru-RU" sz="1800" b="1" dirty="0" err="1"/>
              <a:t>Design</a:t>
            </a:r>
            <a:endParaRPr lang="ru-RU" altLang="ru-RU" sz="1800" b="1" dirty="0"/>
          </a:p>
          <a:p>
            <a:pPr lvl="1" algn="just" eaLnBrk="1" hangingPunct="1">
              <a:spcBef>
                <a:spcPct val="0"/>
              </a:spcBef>
              <a:buFontTx/>
              <a:buNone/>
            </a:pPr>
            <a:r>
              <a:rPr lang="ru-RU" altLang="ru-RU" sz="1600" dirty="0"/>
              <a:t>Общество «</a:t>
            </a:r>
            <a:r>
              <a:rPr lang="ru-RU" altLang="ru-RU" sz="1600" dirty="0" err="1"/>
              <a:t>eEurope</a:t>
            </a:r>
            <a:r>
              <a:rPr lang="ru-RU" altLang="ru-RU" sz="1600" dirty="0"/>
              <a:t> </a:t>
            </a:r>
            <a:r>
              <a:rPr lang="ru-RU" altLang="ru-RU" sz="1600" dirty="0" err="1"/>
              <a:t>initiative</a:t>
            </a:r>
            <a:r>
              <a:rPr lang="ru-RU" altLang="ru-RU" sz="1600" dirty="0"/>
              <a:t>», основанное Евросоюзом в 1999 году, ставит своей целью информировать каждого жителя Европы о выгодах, которые он может получить от использования современных технологий. Конкретная деятельность проявляется в распространении информации о европейских законах среди компаний, занимающихся электронной коммерцией, а также подготовкой и распространением контента.</a:t>
            </a:r>
          </a:p>
          <a:p>
            <a:pPr algn="just" eaLnBrk="1" hangingPunct="1">
              <a:spcBef>
                <a:spcPct val="0"/>
              </a:spcBef>
              <a:buFontTx/>
              <a:buNone/>
            </a:pPr>
            <a:endParaRPr lang="ru-RU" altLang="ru-RU" sz="1800" dirty="0"/>
          </a:p>
          <a:p>
            <a:pPr algn="just" eaLnBrk="1" hangingPunct="1">
              <a:spcBef>
                <a:spcPct val="0"/>
              </a:spcBef>
              <a:buFontTx/>
              <a:buNone/>
            </a:pPr>
            <a:r>
              <a:rPr lang="ru-RU" altLang="ru-RU" sz="1800" b="1" dirty="0"/>
              <a:t>508-я статья</a:t>
            </a:r>
            <a:r>
              <a:rPr lang="ru-RU" altLang="ru-RU" sz="1800" dirty="0"/>
              <a:t> </a:t>
            </a:r>
          </a:p>
          <a:p>
            <a:pPr lvl="1" algn="just" eaLnBrk="1" hangingPunct="1">
              <a:spcBef>
                <a:spcPct val="0"/>
              </a:spcBef>
              <a:buFontTx/>
              <a:buNone/>
            </a:pPr>
            <a:r>
              <a:rPr lang="ru-RU" altLang="ru-RU" sz="1600" dirty="0"/>
              <a:t>Представляет собой правительственный закон, изданный в США. Его основное требование заключается в том, что сайты государственных учреждений на федеральном уровне должны быть доступны для всех (имеются ввиду и люди, возможности которых ограничены). Статья работает настолько хорошо, что предлагается в качестве прообраза для аналогичного закона в Европе. </a:t>
            </a:r>
          </a:p>
          <a:p>
            <a:pPr algn="just" eaLnBrk="1" hangingPunct="1">
              <a:spcBef>
                <a:spcPct val="0"/>
              </a:spcBef>
              <a:buFontTx/>
              <a:buNone/>
            </a:pPr>
            <a:endParaRPr lang="ru-RU" altLang="ru-RU" sz="1800" dirty="0"/>
          </a:p>
          <a:p>
            <a:pPr algn="just" eaLnBrk="1" hangingPunct="1">
              <a:spcBef>
                <a:spcPct val="0"/>
              </a:spcBef>
              <a:buFontTx/>
              <a:buNone/>
            </a:pPr>
            <a:r>
              <a:rPr lang="ru-RU" altLang="ru-RU" sz="1800" b="1" dirty="0"/>
              <a:t>Акт о дискриминации людей с ограниченными возможностями (</a:t>
            </a:r>
            <a:r>
              <a:rPr lang="ru-RU" altLang="ru-RU" sz="1800" b="1" dirty="0" err="1"/>
              <a:t>DDA</a:t>
            </a:r>
            <a:r>
              <a:rPr lang="ru-RU" altLang="ru-RU" sz="1800" b="1" dirty="0"/>
              <a:t> - </a:t>
            </a:r>
            <a:r>
              <a:rPr lang="ru-RU" altLang="ru-RU" sz="1800" b="1" dirty="0" err="1"/>
              <a:t>Disability</a:t>
            </a:r>
            <a:r>
              <a:rPr lang="ru-RU" altLang="ru-RU" sz="1800" b="1" dirty="0"/>
              <a:t> </a:t>
            </a:r>
            <a:r>
              <a:rPr lang="ru-RU" altLang="ru-RU" sz="1800" b="1" dirty="0" err="1"/>
              <a:t>Discrimination</a:t>
            </a:r>
            <a:r>
              <a:rPr lang="ru-RU" altLang="ru-RU" sz="1800" b="1" dirty="0"/>
              <a:t> </a:t>
            </a:r>
            <a:r>
              <a:rPr lang="ru-RU" altLang="ru-RU" sz="1800" b="1" dirty="0" err="1"/>
              <a:t>Act</a:t>
            </a:r>
            <a:r>
              <a:rPr lang="ru-RU" altLang="ru-RU" sz="1800" b="1" dirty="0"/>
              <a:t>)</a:t>
            </a:r>
            <a:r>
              <a:rPr lang="ru-RU" altLang="ru-RU" sz="1800" dirty="0"/>
              <a:t> </a:t>
            </a:r>
          </a:p>
          <a:p>
            <a:pPr lvl="1" algn="just" eaLnBrk="1" hangingPunct="1">
              <a:spcBef>
                <a:spcPct val="0"/>
              </a:spcBef>
              <a:buFontTx/>
              <a:buNone/>
            </a:pPr>
            <a:r>
              <a:rPr lang="ru-RU" altLang="ru-RU" sz="1600" dirty="0"/>
              <a:t>Настоящий Акт охватывает любые организации, которые за деньги или бесплатно поставляют потребителям оборудование, услуги и конкретные товары. С ноября 1999-го в этот документ включены услуги, реализуемые через Интернет. </a:t>
            </a:r>
          </a:p>
          <a:p>
            <a:pPr lvl="1" algn="just" eaLnBrk="1" hangingPunct="1">
              <a:spcBef>
                <a:spcPct val="0"/>
              </a:spcBef>
              <a:buFontTx/>
              <a:buNone/>
            </a:pPr>
            <a:r>
              <a:rPr lang="ru-RU" altLang="ru-RU" sz="1600" dirty="0"/>
              <a:t>Лейтмотивом данного закона является положение о том, что любой гражданин, который считает, что владельцем продукта было сделано недостаточно для удовлетворения потребностей пользователей с ограниченными возможностями, имеет право обратиться в суд.</a:t>
            </a:r>
          </a:p>
        </p:txBody>
      </p:sp>
      <p:sp>
        <p:nvSpPr>
          <p:cNvPr id="54275" name="TextBox 2"/>
          <p:cNvSpPr txBox="1">
            <a:spLocks noChangeArrowheads="1"/>
          </p:cNvSpPr>
          <p:nvPr/>
        </p:nvSpPr>
        <p:spPr bwMode="auto">
          <a:xfrm>
            <a:off x="17463" y="60325"/>
            <a:ext cx="4075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ru-RU" altLang="ru-RU" sz="2400" b="1" dirty="0">
                <a:solidFill>
                  <a:srgbClr val="FF0000"/>
                </a:solidFill>
              </a:rPr>
              <a:t>Другие акты стандартизации</a:t>
            </a:r>
          </a:p>
        </p:txBody>
      </p:sp>
    </p:spTree>
    <p:extLst>
      <p:ext uri="{BB962C8B-B14F-4D97-AF65-F5344CB8AC3E}">
        <p14:creationId xmlns:p14="http://schemas.microsoft.com/office/powerpoint/2010/main" val="4224162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Прямоугольник 1"/>
          <p:cNvSpPr>
            <a:spLocks noChangeArrowheads="1"/>
          </p:cNvSpPr>
          <p:nvPr/>
        </p:nvSpPr>
        <p:spPr bwMode="auto">
          <a:xfrm>
            <a:off x="107950" y="44624"/>
            <a:ext cx="8928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ru-RU" altLang="ru-RU" sz="2000" b="1" dirty="0">
                <a:solidFill>
                  <a:srgbClr val="FF0000"/>
                </a:solidFill>
              </a:rPr>
              <a:t>Рекомендации по разработке пользовательского интерфейса для планшетных компьютеров под управлением </a:t>
            </a:r>
            <a:r>
              <a:rPr lang="ru-RU" altLang="ru-RU" sz="2000" b="1" dirty="0" err="1">
                <a:solidFill>
                  <a:srgbClr val="FF0000"/>
                </a:solidFill>
              </a:rPr>
              <a:t>Android</a:t>
            </a:r>
            <a:r>
              <a:rPr lang="en-US" altLang="ru-RU" sz="2000" b="1" dirty="0">
                <a:solidFill>
                  <a:srgbClr val="FF0000"/>
                </a:solidFill>
              </a:rPr>
              <a:t> (</a:t>
            </a:r>
            <a:r>
              <a:rPr lang="en-US" altLang="ru-RU" sz="2000" b="1" dirty="0" err="1">
                <a:solidFill>
                  <a:srgbClr val="FF0000"/>
                </a:solidFill>
              </a:rPr>
              <a:t>www.software.intel.com</a:t>
            </a:r>
            <a:r>
              <a:rPr lang="en-US" altLang="ru-RU" sz="2000" b="1" dirty="0">
                <a:solidFill>
                  <a:srgbClr val="FF0000"/>
                </a:solidFill>
              </a:rPr>
              <a:t>)</a:t>
            </a:r>
            <a:endParaRPr lang="ru-RU" altLang="ru-RU" sz="2000" b="1" dirty="0">
              <a:solidFill>
                <a:srgbClr val="FF0000"/>
              </a:solidFill>
            </a:endParaRPr>
          </a:p>
        </p:txBody>
      </p:sp>
      <p:sp>
        <p:nvSpPr>
          <p:cNvPr id="55299" name="Прямоугольник 2"/>
          <p:cNvSpPr>
            <a:spLocks noChangeArrowheads="1"/>
          </p:cNvSpPr>
          <p:nvPr/>
        </p:nvSpPr>
        <p:spPr bwMode="auto">
          <a:xfrm>
            <a:off x="107950" y="836613"/>
            <a:ext cx="8712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556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pPr>
            <a:r>
              <a:rPr lang="ru-RU" altLang="ru-RU" sz="1600" dirty="0"/>
              <a:t>Операционная система </a:t>
            </a:r>
            <a:r>
              <a:rPr lang="ru-RU" altLang="ru-RU" sz="1600" dirty="0" err="1"/>
              <a:t>Android</a:t>
            </a:r>
            <a:r>
              <a:rPr lang="ru-RU" altLang="ru-RU" sz="1600" dirty="0"/>
              <a:t> представляет широкие возможности для управления планшетным компьютером. Предложенные рекомендации помогут создать эффектный пользовательский интерфейс и максимально реализовать эти возможности в соответствии с целями. Часть этой информации также можно найти в документах, предоставленных компанией </a:t>
            </a:r>
            <a:r>
              <a:rPr lang="ru-RU" altLang="ru-RU" sz="1600" dirty="0" err="1"/>
              <a:t>Google</a:t>
            </a:r>
            <a:r>
              <a:rPr lang="ru-RU" altLang="ru-RU" sz="1600" dirty="0"/>
              <a:t>. </a:t>
            </a:r>
          </a:p>
        </p:txBody>
      </p:sp>
      <p:sp>
        <p:nvSpPr>
          <p:cNvPr id="55300" name="Прямоугольник 3"/>
          <p:cNvSpPr>
            <a:spLocks noChangeArrowheads="1"/>
          </p:cNvSpPr>
          <p:nvPr/>
        </p:nvSpPr>
        <p:spPr bwMode="auto">
          <a:xfrm>
            <a:off x="107504" y="2084070"/>
            <a:ext cx="547260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 typeface="Calibri" pitchFamily="34" charset="0"/>
              <a:buAutoNum type="arabicPeriod"/>
            </a:pPr>
            <a:r>
              <a:rPr lang="ru-RU" altLang="ru-RU" sz="1800" dirty="0"/>
              <a:t>Начните с рекомендаций по разработке пользовательского интерфейса</a:t>
            </a:r>
            <a:endParaRPr lang="en-US" altLang="ru-RU" sz="1800" dirty="0"/>
          </a:p>
          <a:p>
            <a:pPr algn="just" eaLnBrk="1" hangingPunct="1">
              <a:spcBef>
                <a:spcPct val="0"/>
              </a:spcBef>
              <a:buFont typeface="Calibri" pitchFamily="34" charset="0"/>
              <a:buAutoNum type="arabicPeriod"/>
            </a:pPr>
            <a:r>
              <a:rPr lang="ru-RU" altLang="ru-RU" sz="1800" dirty="0"/>
              <a:t>Добейтесь высокой скорости отклика</a:t>
            </a:r>
          </a:p>
          <a:p>
            <a:pPr algn="just" eaLnBrk="1" hangingPunct="1">
              <a:spcBef>
                <a:spcPct val="0"/>
              </a:spcBef>
              <a:buFont typeface="Calibri" pitchFamily="34" charset="0"/>
              <a:buAutoNum type="arabicPeriod"/>
            </a:pPr>
            <a:r>
              <a:rPr lang="ru-RU" altLang="ru-RU" sz="1800" dirty="0"/>
              <a:t>Изучите режим сенсорного ввода и используйте согласованную модель управления</a:t>
            </a:r>
          </a:p>
          <a:p>
            <a:pPr algn="just" eaLnBrk="1" hangingPunct="1">
              <a:spcBef>
                <a:spcPct val="0"/>
              </a:spcBef>
              <a:buFont typeface="Calibri" pitchFamily="34" charset="0"/>
              <a:buAutoNum type="arabicPeriod"/>
            </a:pPr>
            <a:r>
              <a:rPr lang="en-US" altLang="ru-RU" sz="1800" dirty="0"/>
              <a:t> </a:t>
            </a:r>
            <a:r>
              <a:rPr lang="ru-RU" altLang="ru-RU" sz="1800" dirty="0"/>
              <a:t>Сенсорный ввод, взаимодействие и другие способы ввода</a:t>
            </a:r>
          </a:p>
          <a:p>
            <a:pPr algn="just" eaLnBrk="1" hangingPunct="1">
              <a:spcBef>
                <a:spcPct val="0"/>
              </a:spcBef>
              <a:buFont typeface="Calibri" pitchFamily="34" charset="0"/>
              <a:buAutoNum type="arabicPeriod"/>
            </a:pPr>
            <a:r>
              <a:rPr lang="ru-RU" altLang="ru-RU" sz="1800" dirty="0"/>
              <a:t>Структурируйте </a:t>
            </a:r>
            <a:r>
              <a:rPr lang="ru-RU" altLang="ru-RU" sz="1800" dirty="0" err="1"/>
              <a:t>свое</a:t>
            </a:r>
            <a:r>
              <a:rPr lang="ru-RU" altLang="ru-RU" sz="1800" dirty="0"/>
              <a:t> приложение для повышения его эффективности</a:t>
            </a:r>
          </a:p>
          <a:p>
            <a:pPr algn="just" eaLnBrk="1" hangingPunct="1">
              <a:spcBef>
                <a:spcPct val="0"/>
              </a:spcBef>
              <a:buFont typeface="Calibri" pitchFamily="34" charset="0"/>
              <a:buAutoNum type="arabicPeriod"/>
            </a:pPr>
            <a:r>
              <a:rPr lang="ru-RU" altLang="ru-RU" sz="1800" dirty="0"/>
              <a:t>Поддержка приложений без границ (взаимодействие между приложениями)</a:t>
            </a:r>
          </a:p>
          <a:p>
            <a:pPr algn="just" eaLnBrk="1" hangingPunct="1">
              <a:spcBef>
                <a:spcPct val="0"/>
              </a:spcBef>
              <a:buFont typeface="Calibri" pitchFamily="34" charset="0"/>
              <a:buAutoNum type="arabicPeriod"/>
            </a:pPr>
            <a:r>
              <a:rPr lang="ru-RU" altLang="ru-RU" sz="1800" dirty="0"/>
              <a:t>Адаптация к размерам экранов и изменению ориентации</a:t>
            </a:r>
          </a:p>
          <a:p>
            <a:pPr algn="just" eaLnBrk="1" hangingPunct="1">
              <a:spcBef>
                <a:spcPct val="0"/>
              </a:spcBef>
              <a:buFont typeface="Calibri" pitchFamily="34" charset="0"/>
              <a:buAutoNum type="arabicPeriod"/>
            </a:pPr>
            <a:r>
              <a:rPr lang="ru-RU" altLang="ru-RU" sz="1800" dirty="0"/>
              <a:t>Настраиваемые компоновки для поддержки различных устройств</a:t>
            </a:r>
          </a:p>
          <a:p>
            <a:pPr algn="just" eaLnBrk="1" hangingPunct="1">
              <a:spcBef>
                <a:spcPct val="0"/>
              </a:spcBef>
              <a:buFont typeface="Calibri" pitchFamily="34" charset="0"/>
              <a:buAutoNum type="arabicPeriod"/>
            </a:pPr>
            <a:r>
              <a:rPr lang="ru-RU" altLang="ru-RU" sz="1800" dirty="0"/>
              <a:t>Разумное потребление энергии аккумулятора</a:t>
            </a:r>
          </a:p>
        </p:txBody>
      </p:sp>
      <p:pic>
        <p:nvPicPr>
          <p:cNvPr id="553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9288" y="2487613"/>
            <a:ext cx="3313112"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2" name="Прямоугольник 6"/>
          <p:cNvSpPr>
            <a:spLocks noChangeArrowheads="1"/>
          </p:cNvSpPr>
          <p:nvPr/>
        </p:nvSpPr>
        <p:spPr bwMode="auto">
          <a:xfrm>
            <a:off x="5837238" y="4970463"/>
            <a:ext cx="2889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ru-RU" altLang="ru-RU" sz="1800" i="1"/>
              <a:t>Приложение  </a:t>
            </a:r>
            <a:r>
              <a:rPr lang="en-US" altLang="ru-RU" sz="1800" i="1"/>
              <a:t>Amazon MP3*</a:t>
            </a:r>
            <a:endParaRPr lang="ru-RU" altLang="ru-RU" sz="1800" i="1"/>
          </a:p>
        </p:txBody>
      </p:sp>
    </p:spTree>
    <p:extLst>
      <p:ext uri="{BB962C8B-B14F-4D97-AF65-F5344CB8AC3E}">
        <p14:creationId xmlns:p14="http://schemas.microsoft.com/office/powerpoint/2010/main" val="1078115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47700"/>
            <a:ext cx="5256213"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3" name="Прямоугольник 1"/>
          <p:cNvSpPr>
            <a:spLocks noChangeArrowheads="1"/>
          </p:cNvSpPr>
          <p:nvPr/>
        </p:nvSpPr>
        <p:spPr bwMode="auto">
          <a:xfrm>
            <a:off x="251520" y="4374108"/>
            <a:ext cx="46085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ru-RU" altLang="ru-RU" sz="2000" i="1" dirty="0"/>
              <a:t> Рекомендаций по разработке пользовательского интерфейса </a:t>
            </a:r>
            <a:r>
              <a:rPr lang="en-US" altLang="ru-RU" sz="2000" i="1" dirty="0"/>
              <a:t>Google</a:t>
            </a:r>
            <a:r>
              <a:rPr lang="ru-RU" altLang="ru-RU" sz="2000" i="1" dirty="0"/>
              <a:t> (оформление значков, </a:t>
            </a:r>
            <a:r>
              <a:rPr lang="ru-RU" altLang="ru-RU" sz="2000" i="1" dirty="0" err="1"/>
              <a:t>виджетов</a:t>
            </a:r>
            <a:r>
              <a:rPr lang="ru-RU" altLang="ru-RU" sz="2000" i="1" dirty="0"/>
              <a:t>, функций, меню и др. элементов)</a:t>
            </a:r>
          </a:p>
        </p:txBody>
      </p:sp>
      <p:pic>
        <p:nvPicPr>
          <p:cNvPr id="56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2736850"/>
            <a:ext cx="359092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5" name="Прямоугольник 2"/>
          <p:cNvSpPr>
            <a:spLocks noChangeArrowheads="1"/>
          </p:cNvSpPr>
          <p:nvPr/>
        </p:nvSpPr>
        <p:spPr bwMode="auto">
          <a:xfrm>
            <a:off x="4500563" y="5580063"/>
            <a:ext cx="4695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ru-RU" altLang="ru-RU" sz="1800" i="1"/>
              <a:t>Пример виджетов приложений в Android 4.0.</a:t>
            </a:r>
          </a:p>
        </p:txBody>
      </p:sp>
      <p:sp>
        <p:nvSpPr>
          <p:cNvPr id="56326" name="Прямоугольник 3"/>
          <p:cNvSpPr>
            <a:spLocks noChangeArrowheads="1"/>
          </p:cNvSpPr>
          <p:nvPr/>
        </p:nvSpPr>
        <p:spPr bwMode="auto">
          <a:xfrm>
            <a:off x="323850" y="107950"/>
            <a:ext cx="74882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ru-RU" sz="1800" i="1"/>
              <a:t>https://developer.android.com/guide/practices/ui_guidelines/index.html</a:t>
            </a:r>
            <a:endParaRPr lang="ru-RU" altLang="ru-RU" sz="1800" i="1"/>
          </a:p>
        </p:txBody>
      </p:sp>
    </p:spTree>
    <p:extLst>
      <p:ext uri="{BB962C8B-B14F-4D97-AF65-F5344CB8AC3E}">
        <p14:creationId xmlns:p14="http://schemas.microsoft.com/office/powerpoint/2010/main" val="1073371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r="29613"/>
          <a:stretch>
            <a:fillRect/>
          </a:stretch>
        </p:blipFill>
        <p:spPr bwMode="auto">
          <a:xfrm>
            <a:off x="179388" y="395288"/>
            <a:ext cx="5740400"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7" name="Прямоугольник 1"/>
          <p:cNvSpPr>
            <a:spLocks noChangeArrowheads="1"/>
          </p:cNvSpPr>
          <p:nvPr/>
        </p:nvSpPr>
        <p:spPr bwMode="auto">
          <a:xfrm>
            <a:off x="179388" y="4716463"/>
            <a:ext cx="42481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ru-RU" altLang="ru-RU" sz="1800" i="1"/>
              <a:t>Стандарты разработки для </a:t>
            </a:r>
            <a:r>
              <a:rPr lang="en-US" altLang="ru-RU" sz="1800" i="1"/>
              <a:t>Android</a:t>
            </a:r>
            <a:r>
              <a:rPr lang="ru-RU" altLang="ru-RU" sz="1800" i="1"/>
              <a:t>. Активности</a:t>
            </a:r>
          </a:p>
        </p:txBody>
      </p:sp>
      <p:sp>
        <p:nvSpPr>
          <p:cNvPr id="57348" name="Прямоугольник 3"/>
          <p:cNvSpPr>
            <a:spLocks noChangeArrowheads="1"/>
          </p:cNvSpPr>
          <p:nvPr/>
        </p:nvSpPr>
        <p:spPr bwMode="auto">
          <a:xfrm>
            <a:off x="4830763" y="6443663"/>
            <a:ext cx="4133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ru-RU" altLang="ru-RU" sz="1800" i="1"/>
              <a:t>Диаграмма жизненного цикла функции</a:t>
            </a:r>
          </a:p>
        </p:txBody>
      </p:sp>
      <p:pic>
        <p:nvPicPr>
          <p:cNvPr id="57349" name="Picture 2" descr="https://software.intel.com/sites/default/files/m/d/6/b/6/4/40002-figur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030288"/>
            <a:ext cx="4438650"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Прямоугольник 2"/>
          <p:cNvSpPr>
            <a:spLocks noChangeArrowheads="1"/>
          </p:cNvSpPr>
          <p:nvPr/>
        </p:nvSpPr>
        <p:spPr bwMode="auto">
          <a:xfrm>
            <a:off x="149225" y="44450"/>
            <a:ext cx="8815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ru-RU" sz="1800" i="1"/>
              <a:t>https://developer.android.com/reference/android/app/Activity.html#ActivityLifecycle</a:t>
            </a:r>
            <a:endParaRPr lang="ru-RU" altLang="ru-RU" sz="1800" i="1"/>
          </a:p>
        </p:txBody>
      </p:sp>
    </p:spTree>
    <p:extLst>
      <p:ext uri="{BB962C8B-B14F-4D97-AF65-F5344CB8AC3E}">
        <p14:creationId xmlns:p14="http://schemas.microsoft.com/office/powerpoint/2010/main" val="606494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20" y="881062"/>
            <a:ext cx="8527118" cy="492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71" name="TextBox 1"/>
          <p:cNvSpPr txBox="1">
            <a:spLocks noChangeArrowheads="1"/>
          </p:cNvSpPr>
          <p:nvPr/>
        </p:nvSpPr>
        <p:spPr bwMode="auto">
          <a:xfrm>
            <a:off x="179388" y="115888"/>
            <a:ext cx="86407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ru-RU" altLang="ru-RU" sz="2000" dirty="0"/>
              <a:t>Дизайн объектов. Рекомендации </a:t>
            </a:r>
            <a:r>
              <a:rPr lang="en-US" altLang="ru-RU" sz="2000" dirty="0"/>
              <a:t>Android</a:t>
            </a:r>
            <a:r>
              <a:rPr lang="ru-RU" altLang="ru-RU" sz="2000" dirty="0"/>
              <a:t> </a:t>
            </a:r>
            <a:r>
              <a:rPr lang="ru-RU" altLang="ru-RU" sz="2000" i="1" dirty="0"/>
              <a:t>(</a:t>
            </a:r>
            <a:r>
              <a:rPr lang="en-US" altLang="ru-RU" sz="2000" i="1" dirty="0"/>
              <a:t>https://</a:t>
            </a:r>
            <a:r>
              <a:rPr lang="en-US" altLang="ru-RU" sz="2000" i="1" dirty="0" err="1"/>
              <a:t>material.io</a:t>
            </a:r>
            <a:r>
              <a:rPr lang="en-US" altLang="ru-RU" sz="2000" i="1" dirty="0"/>
              <a:t>/guidelines/components/bottom-</a:t>
            </a:r>
            <a:r>
              <a:rPr lang="en-US" altLang="ru-RU" sz="2000" i="1" dirty="0" err="1"/>
              <a:t>navigation.html</a:t>
            </a:r>
            <a:r>
              <a:rPr lang="ru-RU" altLang="ru-RU" sz="2000" i="1" dirty="0"/>
              <a:t>)</a:t>
            </a:r>
          </a:p>
        </p:txBody>
      </p:sp>
    </p:spTree>
    <p:extLst>
      <p:ext uri="{BB962C8B-B14F-4D97-AF65-F5344CB8AC3E}">
        <p14:creationId xmlns:p14="http://schemas.microsoft.com/office/powerpoint/2010/main" val="1146836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388" y="146050"/>
            <a:ext cx="8856662" cy="5078313"/>
          </a:xfrm>
          <a:prstGeom prst="rect">
            <a:avLst/>
          </a:prstGeom>
          <a:noFill/>
        </p:spPr>
        <p:txBody>
          <a:bodyPr>
            <a:spAutoFit/>
          </a:bodyPr>
          <a:lstStyle/>
          <a:p>
            <a:pPr>
              <a:defRPr/>
            </a:pPr>
            <a:r>
              <a:rPr lang="ru-RU" b="1" dirty="0">
                <a:latin typeface="Times New Roman" panose="02020603050405020304" pitchFamily="18" charset="0"/>
                <a:cs typeface="Times New Roman" panose="02020603050405020304" pitchFamily="18" charset="0"/>
              </a:rPr>
              <a:t>Правило 1. Давайте контроль пользователю (позволять пользователю решать некоторые задачи по своему усмотрению)</a:t>
            </a:r>
            <a:endParaRPr lang="en-US" b="1" dirty="0">
              <a:latin typeface="Times New Roman" panose="02020603050405020304" pitchFamily="18" charset="0"/>
              <a:cs typeface="Times New Roman" panose="02020603050405020304" pitchFamily="18" charset="0"/>
            </a:endParaRPr>
          </a:p>
          <a:p>
            <a:pPr>
              <a:defRPr/>
            </a:pPr>
            <a:endParaRPr lang="ru-RU" b="1"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defRPr/>
            </a:pPr>
            <a:r>
              <a:rPr lang="ru-RU" sz="2000" dirty="0">
                <a:latin typeface="Times New Roman" panose="02020603050405020304" pitchFamily="18" charset="0"/>
                <a:cs typeface="Times New Roman" panose="02020603050405020304" pitchFamily="18" charset="0"/>
              </a:rPr>
              <a:t>Использование мыши и клавиатуры</a:t>
            </a:r>
          </a:p>
          <a:p>
            <a:pPr marL="742950" lvl="1" indent="-285750">
              <a:lnSpc>
                <a:spcPct val="150000"/>
              </a:lnSpc>
              <a:buFont typeface="Arial" panose="020B0604020202020204" pitchFamily="34" charset="0"/>
              <a:buChar char="•"/>
              <a:defRPr/>
            </a:pPr>
            <a:r>
              <a:rPr lang="ru-RU" sz="2000" dirty="0">
                <a:latin typeface="Times New Roman" panose="02020603050405020304" pitchFamily="18" charset="0"/>
                <a:cs typeface="Times New Roman" panose="02020603050405020304" pitchFamily="18" charset="0"/>
              </a:rPr>
              <a:t>Показывать объясняющие тексты и сообщения</a:t>
            </a:r>
          </a:p>
          <a:p>
            <a:pPr marL="742950" lvl="1" indent="-285750">
              <a:lnSpc>
                <a:spcPct val="150000"/>
              </a:lnSpc>
              <a:buFont typeface="Arial" panose="020B0604020202020204" pitchFamily="34" charset="0"/>
              <a:buChar char="•"/>
              <a:defRPr/>
            </a:pPr>
            <a:r>
              <a:rPr lang="ru-RU" sz="2000" dirty="0">
                <a:latin typeface="Times New Roman" panose="02020603050405020304" pitchFamily="18" charset="0"/>
                <a:cs typeface="Times New Roman" panose="02020603050405020304" pitchFamily="18" charset="0"/>
              </a:rPr>
              <a:t>Обеспечивать немедленные и обратимые действия и обратную связь</a:t>
            </a:r>
          </a:p>
          <a:p>
            <a:pPr marL="742950" lvl="1" indent="-285750">
              <a:lnSpc>
                <a:spcPct val="150000"/>
              </a:lnSpc>
              <a:buFont typeface="Arial" panose="020B0604020202020204" pitchFamily="34" charset="0"/>
              <a:buChar char="•"/>
              <a:defRPr/>
            </a:pPr>
            <a:r>
              <a:rPr lang="ru-RU" sz="2000" dirty="0">
                <a:latin typeface="Times New Roman" panose="02020603050405020304" pitchFamily="18" charset="0"/>
                <a:cs typeface="Times New Roman" panose="02020603050405020304" pitchFamily="18" charset="0"/>
              </a:rPr>
              <a:t>Предоставлять понятные пути и выходы</a:t>
            </a:r>
          </a:p>
          <a:p>
            <a:pPr marL="742950" lvl="1" indent="-285750">
              <a:lnSpc>
                <a:spcPct val="150000"/>
              </a:lnSpc>
              <a:buFont typeface="Arial" panose="020B0604020202020204" pitchFamily="34" charset="0"/>
              <a:buChar char="•"/>
              <a:defRPr/>
            </a:pPr>
            <a:r>
              <a:rPr lang="ru-RU" sz="2000" dirty="0">
                <a:latin typeface="Times New Roman" panose="02020603050405020304" pitchFamily="18" charset="0"/>
                <a:cs typeface="Times New Roman" panose="02020603050405020304" pitchFamily="18" charset="0"/>
              </a:rPr>
              <a:t>Сделать пользовательский интерфейс «прозрачным»</a:t>
            </a:r>
          </a:p>
          <a:p>
            <a:pPr marL="742950" lvl="1" indent="-285750">
              <a:lnSpc>
                <a:spcPct val="150000"/>
              </a:lnSpc>
              <a:buFont typeface="Arial" panose="020B0604020202020204" pitchFamily="34" charset="0"/>
              <a:buChar char="•"/>
              <a:defRPr/>
            </a:pPr>
            <a:r>
              <a:rPr lang="ru-RU" sz="2000" dirty="0">
                <a:latin typeface="Times New Roman" panose="02020603050405020304" pitchFamily="18" charset="0"/>
                <a:cs typeface="Times New Roman" panose="02020603050405020304" pitchFamily="18" charset="0"/>
              </a:rPr>
              <a:t>Возможность пользователю настроить интерфейс по своему вкусу</a:t>
            </a:r>
          </a:p>
          <a:p>
            <a:pPr marL="742950" lvl="1" indent="-285750">
              <a:lnSpc>
                <a:spcPct val="150000"/>
              </a:lnSpc>
              <a:buFont typeface="Arial" panose="020B0604020202020204" pitchFamily="34" charset="0"/>
              <a:buChar char="•"/>
              <a:defRPr/>
            </a:pPr>
            <a:r>
              <a:rPr lang="ru-RU" sz="2000" dirty="0">
                <a:latin typeface="Times New Roman" panose="02020603050405020304" pitchFamily="18" charset="0"/>
                <a:cs typeface="Times New Roman" panose="02020603050405020304" pitchFamily="18" charset="0"/>
              </a:rPr>
              <a:t>Разрешить пользователю прямое манипулирования с объектами интерфейса</a:t>
            </a:r>
          </a:p>
          <a:p>
            <a:pPr marL="742950" lvl="1" indent="-285750">
              <a:lnSpc>
                <a:spcPct val="150000"/>
              </a:lnSpc>
              <a:buFont typeface="Arial" panose="020B0604020202020204" pitchFamily="34" charset="0"/>
              <a:buChar char="•"/>
              <a:defRPr/>
            </a:pPr>
            <a:r>
              <a:rPr lang="ru-RU" sz="2000" dirty="0">
                <a:latin typeface="Times New Roman" panose="02020603050405020304" pitchFamily="18" charset="0"/>
                <a:cs typeface="Times New Roman" panose="02020603050405020304" pitchFamily="18" charset="0"/>
              </a:rPr>
              <a:t>Позвольте пользователю думать, что он контролирует ситуацию</a:t>
            </a:r>
          </a:p>
        </p:txBody>
      </p:sp>
    </p:spTree>
    <p:extLst>
      <p:ext uri="{BB962C8B-B14F-4D97-AF65-F5344CB8AC3E}">
        <p14:creationId xmlns:p14="http://schemas.microsoft.com/office/powerpoint/2010/main" val="2677797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95438"/>
            <a:ext cx="9183688" cy="4786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395" name="TextBox 1"/>
          <p:cNvSpPr txBox="1">
            <a:spLocks noChangeArrowheads="1"/>
          </p:cNvSpPr>
          <p:nvPr/>
        </p:nvSpPr>
        <p:spPr bwMode="auto">
          <a:xfrm>
            <a:off x="179389" y="185738"/>
            <a:ext cx="885710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ru-RU" altLang="ru-RU" sz="2000" b="1" dirty="0">
                <a:solidFill>
                  <a:srgbClr val="FF0000"/>
                </a:solidFill>
                <a:latin typeface="Times New Roman" pitchFamily="18" charset="0"/>
                <a:cs typeface="Times New Roman" pitchFamily="18" charset="0"/>
              </a:rPr>
              <a:t>Рекомендации </a:t>
            </a:r>
            <a:r>
              <a:rPr lang="en-US" altLang="ru-RU" sz="2000" b="1" dirty="0">
                <a:solidFill>
                  <a:srgbClr val="FF0000"/>
                </a:solidFill>
                <a:latin typeface="Times New Roman" pitchFamily="18" charset="0"/>
                <a:cs typeface="Times New Roman" pitchFamily="18" charset="0"/>
              </a:rPr>
              <a:t>Microsoft </a:t>
            </a:r>
          </a:p>
          <a:p>
            <a:pPr eaLnBrk="1" hangingPunct="1">
              <a:spcBef>
                <a:spcPct val="0"/>
              </a:spcBef>
              <a:buFontTx/>
              <a:buNone/>
            </a:pPr>
            <a:r>
              <a:rPr lang="en-US" altLang="ru-RU" sz="2000" b="1" dirty="0">
                <a:solidFill>
                  <a:srgbClr val="FF0000"/>
                </a:solidFill>
                <a:latin typeface="Times New Roman" pitchFamily="18" charset="0"/>
                <a:cs typeface="Times New Roman" pitchFamily="18" charset="0"/>
              </a:rPr>
              <a:t>(https://</a:t>
            </a:r>
            <a:r>
              <a:rPr lang="en-US" altLang="ru-RU" sz="2000" b="1" dirty="0" err="1">
                <a:solidFill>
                  <a:srgbClr val="FF0000"/>
                </a:solidFill>
                <a:latin typeface="Times New Roman" pitchFamily="18" charset="0"/>
                <a:cs typeface="Times New Roman" pitchFamily="18" charset="0"/>
              </a:rPr>
              <a:t>docs.microsoft.com</a:t>
            </a:r>
            <a:r>
              <a:rPr lang="en-US" altLang="ru-RU" sz="2000" b="1" dirty="0">
                <a:solidFill>
                  <a:srgbClr val="FF0000"/>
                </a:solidFill>
                <a:latin typeface="Times New Roman" pitchFamily="18" charset="0"/>
                <a:cs typeface="Times New Roman" pitchFamily="18" charset="0"/>
              </a:rPr>
              <a:t>/</a:t>
            </a:r>
            <a:r>
              <a:rPr lang="en-US" altLang="ru-RU" sz="2000" b="1" dirty="0" err="1">
                <a:solidFill>
                  <a:srgbClr val="FF0000"/>
                </a:solidFill>
                <a:latin typeface="Times New Roman" pitchFamily="18" charset="0"/>
                <a:cs typeface="Times New Roman" pitchFamily="18" charset="0"/>
              </a:rPr>
              <a:t>en</a:t>
            </a:r>
            <a:r>
              <a:rPr lang="en-US" altLang="ru-RU" sz="2000" b="1" dirty="0">
                <a:solidFill>
                  <a:srgbClr val="FF0000"/>
                </a:solidFill>
                <a:latin typeface="Times New Roman" pitchFamily="18" charset="0"/>
                <a:cs typeface="Times New Roman" pitchFamily="18" charset="0"/>
              </a:rPr>
              <a:t>-us/windows/</a:t>
            </a:r>
            <a:r>
              <a:rPr lang="en-US" altLang="ru-RU" sz="2000" b="1" dirty="0" err="1">
                <a:solidFill>
                  <a:srgbClr val="FF0000"/>
                </a:solidFill>
                <a:latin typeface="Times New Roman" pitchFamily="18" charset="0"/>
                <a:cs typeface="Times New Roman" pitchFamily="18" charset="0"/>
              </a:rPr>
              <a:t>win32</a:t>
            </a:r>
            <a:r>
              <a:rPr lang="en-US" altLang="ru-RU" sz="2000" b="1" dirty="0">
                <a:solidFill>
                  <a:srgbClr val="FF0000"/>
                </a:solidFill>
                <a:latin typeface="Times New Roman" pitchFamily="18" charset="0"/>
                <a:cs typeface="Times New Roman" pitchFamily="18" charset="0"/>
              </a:rPr>
              <a:t>/</a:t>
            </a:r>
            <a:r>
              <a:rPr lang="en-US" altLang="ru-RU" sz="2000" b="1" dirty="0" err="1">
                <a:solidFill>
                  <a:srgbClr val="FF0000"/>
                </a:solidFill>
                <a:latin typeface="Times New Roman" pitchFamily="18" charset="0"/>
                <a:cs typeface="Times New Roman" pitchFamily="18" charset="0"/>
              </a:rPr>
              <a:t>appuistart</a:t>
            </a:r>
            <a:r>
              <a:rPr lang="en-US" altLang="ru-RU" sz="2000" b="1" dirty="0">
                <a:solidFill>
                  <a:srgbClr val="FF0000"/>
                </a:solidFill>
                <a:latin typeface="Times New Roman" pitchFamily="18" charset="0"/>
                <a:cs typeface="Times New Roman" pitchFamily="18" charset="0"/>
              </a:rPr>
              <a:t>/designing-a-user-interface)</a:t>
            </a:r>
            <a:endParaRPr lang="ru-RU" altLang="ru-RU"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57869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981075"/>
            <a:ext cx="8105775" cy="583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419" name="TextBox 2"/>
          <p:cNvSpPr txBox="1">
            <a:spLocks noChangeArrowheads="1"/>
          </p:cNvSpPr>
          <p:nvPr/>
        </p:nvSpPr>
        <p:spPr bwMode="auto">
          <a:xfrm>
            <a:off x="179388" y="185738"/>
            <a:ext cx="6575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ru-RU" altLang="ru-RU" sz="1800" b="1">
                <a:solidFill>
                  <a:srgbClr val="FF0000"/>
                </a:solidFill>
                <a:latin typeface="Times New Roman" pitchFamily="18" charset="0"/>
                <a:cs typeface="Times New Roman" pitchFamily="18" charset="0"/>
              </a:rPr>
              <a:t>Рекомендации </a:t>
            </a:r>
            <a:r>
              <a:rPr lang="en-US" altLang="ru-RU" sz="1800" b="1">
                <a:solidFill>
                  <a:srgbClr val="FF0000"/>
                </a:solidFill>
                <a:latin typeface="Times New Roman" pitchFamily="18" charset="0"/>
                <a:cs typeface="Times New Roman" pitchFamily="18" charset="0"/>
              </a:rPr>
              <a:t>Apple </a:t>
            </a:r>
          </a:p>
          <a:p>
            <a:pPr eaLnBrk="1" hangingPunct="1">
              <a:spcBef>
                <a:spcPct val="0"/>
              </a:spcBef>
              <a:buFontTx/>
              <a:buNone/>
            </a:pPr>
            <a:r>
              <a:rPr lang="en-US" altLang="ru-RU" sz="1800" b="1">
                <a:solidFill>
                  <a:srgbClr val="FF0000"/>
                </a:solidFill>
                <a:latin typeface="Times New Roman" pitchFamily="18" charset="0"/>
                <a:cs typeface="Times New Roman" pitchFamily="18" charset="0"/>
              </a:rPr>
              <a:t>(https://developer.apple.com/design/human-interface-guidelines/)</a:t>
            </a:r>
            <a:endParaRPr lang="ru-RU" altLang="ru-RU" sz="1800" b="1">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83856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Прямоугольник 1"/>
          <p:cNvSpPr>
            <a:spLocks noChangeArrowheads="1"/>
          </p:cNvSpPr>
          <p:nvPr/>
        </p:nvSpPr>
        <p:spPr bwMode="auto">
          <a:xfrm>
            <a:off x="35496" y="44624"/>
            <a:ext cx="9073008" cy="689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36195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pPr>
            <a:r>
              <a:rPr lang="ru-RU" altLang="ru-RU" sz="2400" b="1" dirty="0">
                <a:solidFill>
                  <a:srgbClr val="FF0000"/>
                </a:solidFill>
                <a:latin typeface="Times New Roman" pitchFamily="18" charset="0"/>
                <a:cs typeface="Times New Roman" pitchFamily="18" charset="0"/>
              </a:rPr>
              <a:t>Правила и законы </a:t>
            </a:r>
            <a:r>
              <a:rPr lang="ru-RU" altLang="ru-RU" sz="2400" b="1" dirty="0" err="1">
                <a:solidFill>
                  <a:srgbClr val="FF0000"/>
                </a:solidFill>
                <a:latin typeface="Times New Roman" pitchFamily="18" charset="0"/>
                <a:cs typeface="Times New Roman" pitchFamily="18" charset="0"/>
              </a:rPr>
              <a:t>юзабилити</a:t>
            </a:r>
            <a:endParaRPr lang="ru-RU" altLang="ru-RU" sz="2400" b="1" dirty="0">
              <a:solidFill>
                <a:srgbClr val="FF0000"/>
              </a:solidFill>
              <a:latin typeface="Times New Roman" pitchFamily="18" charset="0"/>
              <a:cs typeface="Times New Roman" pitchFamily="18" charset="0"/>
            </a:endParaRPr>
          </a:p>
          <a:p>
            <a:pPr lvl="1" algn="just" eaLnBrk="1" hangingPunct="1">
              <a:spcBef>
                <a:spcPct val="0"/>
              </a:spcBef>
              <a:buFontTx/>
              <a:buNone/>
            </a:pPr>
            <a:endParaRPr lang="ru-RU" altLang="ru-RU" sz="1800" b="1" dirty="0" smtClean="0">
              <a:latin typeface="Times New Roman" pitchFamily="18" charset="0"/>
              <a:cs typeface="Times New Roman" pitchFamily="18" charset="0"/>
            </a:endParaRPr>
          </a:p>
          <a:p>
            <a:pPr lvl="1" algn="just" eaLnBrk="1" hangingPunct="1">
              <a:spcBef>
                <a:spcPct val="0"/>
              </a:spcBef>
              <a:buFontTx/>
              <a:buNone/>
            </a:pPr>
            <a:r>
              <a:rPr lang="ru-RU" altLang="ru-RU" sz="2000" b="1" dirty="0" smtClean="0">
                <a:latin typeface="Times New Roman" pitchFamily="18" charset="0"/>
                <a:cs typeface="Times New Roman" pitchFamily="18" charset="0"/>
              </a:rPr>
              <a:t>Правило </a:t>
            </a:r>
            <a:r>
              <a:rPr lang="ru-RU" altLang="ru-RU" sz="2000" b="1" dirty="0">
                <a:latin typeface="Times New Roman" pitchFamily="18" charset="0"/>
                <a:cs typeface="Times New Roman" pitchFamily="18" charset="0"/>
              </a:rPr>
              <a:t>7 элементов</a:t>
            </a:r>
            <a:endParaRPr lang="ru-RU" altLang="ru-RU" sz="2000" dirty="0">
              <a:latin typeface="Times New Roman" pitchFamily="18" charset="0"/>
              <a:cs typeface="Times New Roman" pitchFamily="18" charset="0"/>
            </a:endParaRPr>
          </a:p>
          <a:p>
            <a:pPr lvl="1" algn="just" eaLnBrk="1" hangingPunct="1">
              <a:spcBef>
                <a:spcPct val="0"/>
              </a:spcBef>
              <a:buFontTx/>
              <a:buNone/>
            </a:pPr>
            <a:r>
              <a:rPr lang="ru-RU" altLang="ru-RU" sz="2000" dirty="0">
                <a:latin typeface="Times New Roman" pitchFamily="18" charset="0"/>
                <a:cs typeface="Times New Roman" pitchFamily="18" charset="0"/>
              </a:rPr>
              <a:t>Это правило гласит, что человек воспринимает 7 (-+2) элементов одновременно. И желательно не превышать это количество, в выборе вариантов.</a:t>
            </a:r>
            <a:br>
              <a:rPr lang="ru-RU" altLang="ru-RU" sz="2000" dirty="0">
                <a:latin typeface="Times New Roman" pitchFamily="18" charset="0"/>
                <a:cs typeface="Times New Roman" pitchFamily="18" charset="0"/>
              </a:rPr>
            </a:br>
            <a:r>
              <a:rPr lang="ru-RU" altLang="ru-RU" sz="2000" dirty="0">
                <a:latin typeface="Times New Roman" pitchFamily="18" charset="0"/>
                <a:cs typeface="Times New Roman" pitchFamily="18" charset="0"/>
              </a:rPr>
              <a:t>(Данные по результатам исследования Джорджа Миллера).</a:t>
            </a:r>
          </a:p>
          <a:p>
            <a:pPr lvl="1" algn="just" eaLnBrk="1" hangingPunct="1">
              <a:spcBef>
                <a:spcPct val="0"/>
              </a:spcBef>
              <a:buFontTx/>
              <a:buNone/>
            </a:pPr>
            <a:endParaRPr lang="ru-RU" altLang="ru-RU" sz="2000" b="1" dirty="0">
              <a:latin typeface="Times New Roman" pitchFamily="18" charset="0"/>
              <a:cs typeface="Times New Roman" pitchFamily="18" charset="0"/>
            </a:endParaRPr>
          </a:p>
          <a:p>
            <a:pPr lvl="1" algn="just" eaLnBrk="1" hangingPunct="1">
              <a:spcBef>
                <a:spcPct val="0"/>
              </a:spcBef>
              <a:buFontTx/>
              <a:buNone/>
            </a:pPr>
            <a:r>
              <a:rPr lang="ru-RU" altLang="ru-RU" sz="2000" b="1" dirty="0">
                <a:latin typeface="Times New Roman" pitchFamily="18" charset="0"/>
                <a:cs typeface="Times New Roman" pitchFamily="18" charset="0"/>
              </a:rPr>
              <a:t>Правило 2 секунд</a:t>
            </a:r>
            <a:endParaRPr lang="ru-RU" altLang="ru-RU" sz="2000" dirty="0">
              <a:latin typeface="Times New Roman" pitchFamily="18" charset="0"/>
              <a:cs typeface="Times New Roman" pitchFamily="18" charset="0"/>
            </a:endParaRPr>
          </a:p>
          <a:p>
            <a:pPr lvl="1" algn="just" eaLnBrk="1" hangingPunct="1">
              <a:spcBef>
                <a:spcPct val="0"/>
              </a:spcBef>
              <a:buFontTx/>
              <a:buNone/>
            </a:pPr>
            <a:r>
              <a:rPr lang="ru-RU" altLang="ru-RU" sz="2000" dirty="0">
                <a:latin typeface="Times New Roman" pitchFamily="18" charset="0"/>
                <a:cs typeface="Times New Roman" pitchFamily="18" charset="0"/>
              </a:rPr>
              <a:t>Заключается в том, что пользователь не должен ждать любой реакции системы, к примеру, запуска или переключения приложения, более 2-х секунд. Значение 2 секунды выбрано произвольно, но кажется достаточно подходящим. В общем случае, чем меньше </a:t>
            </a:r>
            <a:r>
              <a:rPr lang="ru-RU" altLang="ru-RU" sz="2000" dirty="0" err="1">
                <a:latin typeface="Times New Roman" pitchFamily="18" charset="0"/>
                <a:cs typeface="Times New Roman" pitchFamily="18" charset="0"/>
              </a:rPr>
              <a:t>ждет</a:t>
            </a:r>
            <a:r>
              <a:rPr lang="ru-RU" altLang="ru-RU" sz="2000" dirty="0">
                <a:latin typeface="Times New Roman" pitchFamily="18" charset="0"/>
                <a:cs typeface="Times New Roman" pitchFamily="18" charset="0"/>
              </a:rPr>
              <a:t> пользователь, тем лучше.</a:t>
            </a:r>
          </a:p>
          <a:p>
            <a:pPr lvl="1" algn="just" eaLnBrk="1" hangingPunct="1">
              <a:spcBef>
                <a:spcPct val="0"/>
              </a:spcBef>
              <a:buFontTx/>
              <a:buNone/>
            </a:pPr>
            <a:endParaRPr lang="ru-RU" altLang="ru-RU" sz="2000" b="1" dirty="0">
              <a:latin typeface="Times New Roman" pitchFamily="18" charset="0"/>
              <a:cs typeface="Times New Roman" pitchFamily="18" charset="0"/>
            </a:endParaRPr>
          </a:p>
          <a:p>
            <a:pPr lvl="1" algn="just" eaLnBrk="1" hangingPunct="1">
              <a:spcBef>
                <a:spcPct val="0"/>
              </a:spcBef>
              <a:buFontTx/>
              <a:buNone/>
            </a:pPr>
            <a:r>
              <a:rPr lang="ru-RU" altLang="ru-RU" sz="2000" b="1" dirty="0">
                <a:latin typeface="Times New Roman" pitchFamily="18" charset="0"/>
                <a:cs typeface="Times New Roman" pitchFamily="18" charset="0"/>
              </a:rPr>
              <a:t>Правило 3 кликов</a:t>
            </a:r>
            <a:endParaRPr lang="ru-RU" altLang="ru-RU" sz="2000" dirty="0">
              <a:latin typeface="Times New Roman" pitchFamily="18" charset="0"/>
              <a:cs typeface="Times New Roman" pitchFamily="18" charset="0"/>
            </a:endParaRPr>
          </a:p>
          <a:p>
            <a:pPr lvl="1" algn="just" eaLnBrk="1" hangingPunct="1">
              <a:spcBef>
                <a:spcPct val="0"/>
              </a:spcBef>
              <a:buFontTx/>
              <a:buNone/>
            </a:pPr>
            <a:r>
              <a:rPr lang="ru-RU" altLang="ru-RU" sz="2000" dirty="0">
                <a:latin typeface="Times New Roman" pitchFamily="18" charset="0"/>
                <a:cs typeface="Times New Roman" pitchFamily="18" charset="0"/>
              </a:rPr>
              <a:t>Пользователь не будет в восторге от использования сайта, если он не может найти необходимую ему информацию за три клика мышкой. Другими словами это правило </a:t>
            </a:r>
            <a:r>
              <a:rPr lang="ru-RU" altLang="ru-RU" sz="2000" dirty="0" err="1">
                <a:latin typeface="Times New Roman" pitchFamily="18" charset="0"/>
                <a:cs typeface="Times New Roman" pitchFamily="18" charset="0"/>
              </a:rPr>
              <a:t>подчеркивает</a:t>
            </a:r>
            <a:r>
              <a:rPr lang="ru-RU" altLang="ru-RU" sz="2000" dirty="0">
                <a:latin typeface="Times New Roman" pitchFamily="18" charset="0"/>
                <a:cs typeface="Times New Roman" pitchFamily="18" charset="0"/>
              </a:rPr>
              <a:t> важность понятной и простой навигации. Во многих случаях важно не столько количество необходимых кликов, сколько общая понятность системы, даже 10 кликов не проблема, если на каждом этапе пользователь </a:t>
            </a:r>
            <a:r>
              <a:rPr lang="ru-RU" altLang="ru-RU" sz="2000" dirty="0" err="1">
                <a:latin typeface="Times New Roman" pitchFamily="18" charset="0"/>
                <a:cs typeface="Times New Roman" pitchFamily="18" charset="0"/>
              </a:rPr>
              <a:t>четко</a:t>
            </a:r>
            <a:r>
              <a:rPr lang="ru-RU" altLang="ru-RU" sz="2000" dirty="0">
                <a:latin typeface="Times New Roman" pitchFamily="18" charset="0"/>
                <a:cs typeface="Times New Roman" pitchFamily="18" charset="0"/>
              </a:rPr>
              <a:t> представляет, где он и куда должен двигаться дальше.</a:t>
            </a:r>
          </a:p>
        </p:txBody>
      </p:sp>
    </p:spTree>
    <p:extLst>
      <p:ext uri="{BB962C8B-B14F-4D97-AF65-F5344CB8AC3E}">
        <p14:creationId xmlns:p14="http://schemas.microsoft.com/office/powerpoint/2010/main" val="2577643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Прямоугольник 1"/>
          <p:cNvSpPr>
            <a:spLocks noChangeArrowheads="1"/>
          </p:cNvSpPr>
          <p:nvPr/>
        </p:nvSpPr>
        <p:spPr bwMode="auto">
          <a:xfrm>
            <a:off x="35496" y="116632"/>
            <a:ext cx="8928992"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36195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pPr>
            <a:r>
              <a:rPr lang="ru-RU" altLang="ru-RU" sz="2000" b="1" dirty="0">
                <a:latin typeface="Times New Roman" pitchFamily="18" charset="0"/>
                <a:cs typeface="Times New Roman" pitchFamily="18" charset="0"/>
              </a:rPr>
              <a:t>Правило 80/20 (Принцип Парето)</a:t>
            </a:r>
            <a:endParaRPr lang="ru-RU" altLang="ru-RU" sz="2000" dirty="0">
              <a:latin typeface="Times New Roman" pitchFamily="18" charset="0"/>
              <a:cs typeface="Times New Roman" pitchFamily="18" charset="0"/>
            </a:endParaRPr>
          </a:p>
          <a:p>
            <a:pPr algn="just" eaLnBrk="1" hangingPunct="1">
              <a:spcBef>
                <a:spcPct val="0"/>
              </a:spcBef>
              <a:buFontTx/>
              <a:buNone/>
            </a:pPr>
            <a:r>
              <a:rPr lang="ru-RU" altLang="ru-RU" sz="2000" dirty="0">
                <a:latin typeface="Times New Roman" pitchFamily="18" charset="0"/>
                <a:cs typeface="Times New Roman" pitchFamily="18" charset="0"/>
              </a:rPr>
              <a:t>Заключается в том, что 80% эффекта получается в результате 20% действий. В бизнесе это правило часто применяется в виде: «80% продаж приходится на 20% клиентов». В веб-дизайне и </a:t>
            </a:r>
            <a:r>
              <a:rPr lang="ru-RU" altLang="ru-RU" sz="2000" dirty="0" err="1">
                <a:latin typeface="Times New Roman" pitchFamily="18" charset="0"/>
                <a:cs typeface="Times New Roman" pitchFamily="18" charset="0"/>
              </a:rPr>
              <a:t>юзабилити</a:t>
            </a:r>
            <a:r>
              <a:rPr lang="ru-RU" altLang="ru-RU" sz="2000" dirty="0">
                <a:latin typeface="Times New Roman" pitchFamily="18" charset="0"/>
                <a:cs typeface="Times New Roman" pitchFamily="18" charset="0"/>
              </a:rPr>
              <a:t> это правило работает не менее эффективно. К примеру, значительно улучшить отдачу сайта можно определив 20% пользователей, заказчиков, действий, продуктов или процессов которые дают 80% прибыли и обратив на них особое внимание при разработке.</a:t>
            </a:r>
          </a:p>
          <a:p>
            <a:pPr algn="just" eaLnBrk="1" hangingPunct="1">
              <a:spcBef>
                <a:spcPct val="0"/>
              </a:spcBef>
              <a:buFontTx/>
              <a:buNone/>
            </a:pPr>
            <a:endParaRPr lang="ru-RU" altLang="ru-RU" sz="2000" b="1" dirty="0">
              <a:latin typeface="Times New Roman" pitchFamily="18" charset="0"/>
              <a:cs typeface="Times New Roman" pitchFamily="18" charset="0"/>
            </a:endParaRPr>
          </a:p>
          <a:p>
            <a:pPr algn="just" eaLnBrk="1" hangingPunct="1">
              <a:spcBef>
                <a:spcPct val="0"/>
              </a:spcBef>
              <a:buFontTx/>
              <a:buNone/>
            </a:pPr>
            <a:r>
              <a:rPr lang="ru-RU" altLang="ru-RU" sz="2000" b="1" dirty="0">
                <a:latin typeface="Times New Roman" pitchFamily="18" charset="0"/>
                <a:cs typeface="Times New Roman" pitchFamily="18" charset="0"/>
              </a:rPr>
              <a:t>Закон </a:t>
            </a:r>
            <a:r>
              <a:rPr lang="ru-RU" altLang="ru-RU" sz="2000" b="1" dirty="0" err="1">
                <a:latin typeface="Times New Roman" pitchFamily="18" charset="0"/>
                <a:cs typeface="Times New Roman" pitchFamily="18" charset="0"/>
              </a:rPr>
              <a:t>Фиттса</a:t>
            </a:r>
            <a:endParaRPr lang="ru-RU" altLang="ru-RU" sz="2000" dirty="0">
              <a:latin typeface="Times New Roman" pitchFamily="18" charset="0"/>
              <a:cs typeface="Times New Roman" pitchFamily="18" charset="0"/>
            </a:endParaRPr>
          </a:p>
          <a:p>
            <a:pPr algn="just" eaLnBrk="1" hangingPunct="1">
              <a:spcBef>
                <a:spcPct val="0"/>
              </a:spcBef>
              <a:buFontTx/>
              <a:buNone/>
            </a:pPr>
            <a:r>
              <a:rPr lang="ru-RU" altLang="ru-RU" sz="2000" dirty="0">
                <a:latin typeface="Times New Roman" pitchFamily="18" charset="0"/>
                <a:cs typeface="Times New Roman" pitchFamily="18" charset="0"/>
              </a:rPr>
              <a:t>Чем дальше объект и меньше его размеры, тем труднее в него попасть.</a:t>
            </a:r>
          </a:p>
          <a:p>
            <a:pPr algn="just" eaLnBrk="1" hangingPunct="1">
              <a:spcBef>
                <a:spcPct val="0"/>
              </a:spcBef>
              <a:buFontTx/>
              <a:buNone/>
            </a:pPr>
            <a:endParaRPr lang="ru-RU" altLang="ru-RU" sz="2000" b="1" dirty="0">
              <a:latin typeface="Times New Roman" pitchFamily="18" charset="0"/>
              <a:cs typeface="Times New Roman" pitchFamily="18" charset="0"/>
            </a:endParaRPr>
          </a:p>
          <a:p>
            <a:pPr algn="just" eaLnBrk="1" hangingPunct="1">
              <a:spcBef>
                <a:spcPct val="0"/>
              </a:spcBef>
              <a:buFontTx/>
              <a:buNone/>
            </a:pPr>
            <a:r>
              <a:rPr lang="ru-RU" altLang="ru-RU" sz="2000" b="1" dirty="0">
                <a:latin typeface="Times New Roman" pitchFamily="18" charset="0"/>
                <a:cs typeface="Times New Roman" pitchFamily="18" charset="0"/>
              </a:rPr>
              <a:t>Закон </a:t>
            </a:r>
            <a:r>
              <a:rPr lang="ru-RU" altLang="ru-RU" sz="2000" b="1" dirty="0" err="1">
                <a:latin typeface="Times New Roman" pitchFamily="18" charset="0"/>
                <a:cs typeface="Times New Roman" pitchFamily="18" charset="0"/>
              </a:rPr>
              <a:t>Хика</a:t>
            </a:r>
            <a:endParaRPr lang="ru-RU" altLang="ru-RU" sz="2000" dirty="0">
              <a:latin typeface="Times New Roman" pitchFamily="18" charset="0"/>
              <a:cs typeface="Times New Roman" pitchFamily="18" charset="0"/>
            </a:endParaRPr>
          </a:p>
          <a:p>
            <a:pPr algn="just" eaLnBrk="1" hangingPunct="1">
              <a:spcBef>
                <a:spcPct val="0"/>
              </a:spcBef>
              <a:buFontTx/>
              <a:buNone/>
            </a:pPr>
            <a:r>
              <a:rPr lang="ru-RU" altLang="ru-RU" sz="2000" dirty="0">
                <a:latin typeface="Times New Roman" pitchFamily="18" charset="0"/>
                <a:cs typeface="Times New Roman" pitchFamily="18" charset="0"/>
              </a:rPr>
              <a:t>Чем большее количество вариантов заданного типа вы предоставляете, тем больше времени требуется на выбор.</a:t>
            </a:r>
          </a:p>
          <a:p>
            <a:pPr algn="just" eaLnBrk="1" hangingPunct="1">
              <a:spcBef>
                <a:spcPct val="0"/>
              </a:spcBef>
              <a:buFontTx/>
              <a:buNone/>
            </a:pPr>
            <a:endParaRPr lang="ru-RU" altLang="ru-RU" sz="2000" b="1" dirty="0">
              <a:latin typeface="Times New Roman" pitchFamily="18" charset="0"/>
              <a:cs typeface="Times New Roman" pitchFamily="18" charset="0"/>
            </a:endParaRPr>
          </a:p>
          <a:p>
            <a:pPr algn="just" eaLnBrk="1" hangingPunct="1">
              <a:spcBef>
                <a:spcPct val="0"/>
              </a:spcBef>
              <a:buFontTx/>
              <a:buNone/>
            </a:pPr>
            <a:r>
              <a:rPr lang="ru-RU" altLang="ru-RU" sz="2000" b="1" dirty="0" err="1">
                <a:latin typeface="Times New Roman" pitchFamily="18" charset="0"/>
                <a:cs typeface="Times New Roman" pitchFamily="18" charset="0"/>
              </a:rPr>
              <a:t>Перевернутая</a:t>
            </a:r>
            <a:r>
              <a:rPr lang="ru-RU" altLang="ru-RU" sz="2000" b="1" dirty="0">
                <a:latin typeface="Times New Roman" pitchFamily="18" charset="0"/>
                <a:cs typeface="Times New Roman" pitchFamily="18" charset="0"/>
              </a:rPr>
              <a:t> пирамида</a:t>
            </a:r>
            <a:endParaRPr lang="ru-RU" altLang="ru-RU" sz="2000" dirty="0">
              <a:latin typeface="Times New Roman" pitchFamily="18" charset="0"/>
              <a:cs typeface="Times New Roman" pitchFamily="18" charset="0"/>
            </a:endParaRPr>
          </a:p>
          <a:p>
            <a:pPr algn="just" eaLnBrk="1" hangingPunct="1">
              <a:spcBef>
                <a:spcPct val="0"/>
              </a:spcBef>
              <a:buFontTx/>
              <a:buNone/>
            </a:pPr>
            <a:r>
              <a:rPr lang="ru-RU" altLang="ru-RU" sz="2000" dirty="0" err="1">
                <a:latin typeface="Times New Roman" pitchFamily="18" charset="0"/>
                <a:cs typeface="Times New Roman" pitchFamily="18" charset="0"/>
              </a:rPr>
              <a:t>Перевернутая</a:t>
            </a:r>
            <a:r>
              <a:rPr lang="ru-RU" altLang="ru-RU" sz="2000" dirty="0">
                <a:latin typeface="Times New Roman" pitchFamily="18" charset="0"/>
                <a:cs typeface="Times New Roman" pitchFamily="18" charset="0"/>
              </a:rPr>
              <a:t> пирамида — это стиль написания, при котором основная мысль представлена в начале статьи. Статья начинается с вывода, за которым следуют ключевые моменты, а завершается наименее важной информацией. Пользователи хотят получать информацию как можно быстрее.</a:t>
            </a:r>
          </a:p>
        </p:txBody>
      </p:sp>
    </p:spTree>
    <p:extLst>
      <p:ext uri="{BB962C8B-B14F-4D97-AF65-F5344CB8AC3E}">
        <p14:creationId xmlns:p14="http://schemas.microsoft.com/office/powerpoint/2010/main" val="3735807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1"/>
          <p:cNvSpPr txBox="1">
            <a:spLocks noChangeArrowheads="1"/>
          </p:cNvSpPr>
          <p:nvPr/>
        </p:nvSpPr>
        <p:spPr bwMode="auto">
          <a:xfrm>
            <a:off x="250825" y="44450"/>
            <a:ext cx="2468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ru-RU" altLang="ru-RU" sz="2000" b="1">
                <a:solidFill>
                  <a:srgbClr val="FF0000"/>
                </a:solidFill>
                <a:latin typeface="Times New Roman" pitchFamily="18" charset="0"/>
                <a:cs typeface="Times New Roman" pitchFamily="18" charset="0"/>
              </a:rPr>
              <a:t>Список источников</a:t>
            </a:r>
          </a:p>
        </p:txBody>
      </p:sp>
      <p:sp>
        <p:nvSpPr>
          <p:cNvPr id="63491" name="TextBox 2"/>
          <p:cNvSpPr txBox="1">
            <a:spLocks noChangeArrowheads="1"/>
          </p:cNvSpPr>
          <p:nvPr/>
        </p:nvSpPr>
        <p:spPr bwMode="auto">
          <a:xfrm>
            <a:off x="107950" y="549275"/>
            <a:ext cx="89281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AutoNum type="arabicPeriod"/>
            </a:pPr>
            <a:r>
              <a:rPr lang="ru-RU" altLang="ru-RU" sz="1800" b="1" dirty="0"/>
              <a:t>Логунова </a:t>
            </a:r>
            <a:r>
              <a:rPr lang="ru-RU" altLang="ru-RU" sz="1800" b="1" dirty="0" err="1"/>
              <a:t>О.С</a:t>
            </a:r>
            <a:r>
              <a:rPr lang="ru-RU" altLang="ru-RU" sz="1800" b="1" dirty="0"/>
              <a:t>.</a:t>
            </a:r>
            <a:r>
              <a:rPr lang="ru-RU" altLang="ru-RU" sz="1800" dirty="0"/>
              <a:t> Человеко-машинное взаимодействие: теория и практика: учебное пособие для вузов / Логунова О. С., </a:t>
            </a:r>
            <a:r>
              <a:rPr lang="ru-RU" altLang="ru-RU" sz="1800" dirty="0" err="1"/>
              <a:t>Ячиков</a:t>
            </a:r>
            <a:r>
              <a:rPr lang="ru-RU" altLang="ru-RU" sz="1800" dirty="0"/>
              <a:t> И. М., Ильина Е. А.; . - Ростов-на-Дону: Феникс, 2006. - (Серия "Высшее профессиональное образование"). - 285 с.: табл. - </a:t>
            </a:r>
            <a:r>
              <a:rPr lang="ru-RU" altLang="ru-RU" sz="1800" dirty="0" err="1"/>
              <a:t>ISBN</a:t>
            </a:r>
            <a:r>
              <a:rPr lang="ru-RU" altLang="ru-RU" sz="1800" dirty="0"/>
              <a:t> 5-222-09156-2</a:t>
            </a:r>
          </a:p>
          <a:p>
            <a:pPr eaLnBrk="1" hangingPunct="1">
              <a:spcBef>
                <a:spcPct val="0"/>
              </a:spcBef>
              <a:buFontTx/>
              <a:buAutoNum type="arabicPeriod"/>
            </a:pPr>
            <a:r>
              <a:rPr lang="ru-RU" altLang="ru-RU" sz="1800" b="1" dirty="0" err="1"/>
              <a:t>Шнейдерман</a:t>
            </a:r>
            <a:r>
              <a:rPr lang="ru-RU" altLang="ru-RU" sz="1800" b="1" dirty="0"/>
              <a:t> Б.</a:t>
            </a:r>
            <a:r>
              <a:rPr lang="ru-RU" altLang="ru-RU" sz="1800" dirty="0"/>
              <a:t> Психология программирования: Человеческие факторы в вычислительных и информационных системах / </a:t>
            </a:r>
            <a:r>
              <a:rPr lang="ru-RU" altLang="ru-RU" sz="1800" dirty="0" err="1"/>
              <a:t>Шнейдерман</a:t>
            </a:r>
            <a:r>
              <a:rPr lang="ru-RU" altLang="ru-RU" sz="1800" dirty="0"/>
              <a:t>, Бен; Пер. с англ. А. И. </a:t>
            </a:r>
            <a:r>
              <a:rPr lang="ru-RU" altLang="ru-RU" sz="1800" dirty="0" err="1"/>
              <a:t>Горлина</a:t>
            </a:r>
            <a:r>
              <a:rPr lang="ru-RU" altLang="ru-RU" sz="1800" dirty="0"/>
              <a:t>, Ю. Б. Котова ; Под ред. В. В. Мартынюка. - Москва: Радио и связь, 1984. - 304 с.: ил</a:t>
            </a:r>
          </a:p>
          <a:p>
            <a:pPr eaLnBrk="1" hangingPunct="1">
              <a:spcBef>
                <a:spcPct val="0"/>
              </a:spcBef>
              <a:buFontTx/>
              <a:buAutoNum type="arabicPeriod"/>
            </a:pPr>
            <a:r>
              <a:rPr lang="ru-RU" altLang="ru-RU" sz="1800" b="1" dirty="0"/>
              <a:t>Мунипов </a:t>
            </a:r>
            <a:r>
              <a:rPr lang="ru-RU" altLang="ru-RU" sz="1800" b="1" dirty="0" err="1"/>
              <a:t>В.М</a:t>
            </a:r>
            <a:r>
              <a:rPr lang="ru-RU" altLang="ru-RU" sz="1800" b="1" dirty="0"/>
              <a:t>.</a:t>
            </a:r>
            <a:r>
              <a:rPr lang="ru-RU" altLang="ru-RU" sz="1800" dirty="0"/>
              <a:t> Эргономика: </a:t>
            </a:r>
            <a:r>
              <a:rPr lang="ru-RU" altLang="ru-RU" sz="1800" dirty="0" err="1"/>
              <a:t>человекоориентированное</a:t>
            </a:r>
            <a:r>
              <a:rPr lang="ru-RU" altLang="ru-RU" sz="1800" dirty="0"/>
              <a:t> проектирование техники, программных средств и среды: Учебник для вузов / Мунипов, Владимир Михайлович, Мунипов В. М., Зинченко В. П. - Москва: Логос, 2001. - </a:t>
            </a:r>
            <a:r>
              <a:rPr lang="ru-RU" altLang="ru-RU" sz="1800" dirty="0" err="1"/>
              <a:t>356с</a:t>
            </a:r>
            <a:r>
              <a:rPr lang="ru-RU" altLang="ru-RU" sz="1800" dirty="0"/>
              <a:t>.: ил. - </a:t>
            </a:r>
            <a:r>
              <a:rPr lang="ru-RU" altLang="ru-RU" sz="1800" dirty="0" err="1"/>
              <a:t>ISBN</a:t>
            </a:r>
            <a:r>
              <a:rPr lang="ru-RU" altLang="ru-RU" sz="1800" dirty="0"/>
              <a:t> 5-94010-043-0</a:t>
            </a:r>
          </a:p>
          <a:p>
            <a:pPr eaLnBrk="1" hangingPunct="1">
              <a:spcBef>
                <a:spcPct val="0"/>
              </a:spcBef>
              <a:buFontTx/>
              <a:buAutoNum type="arabicPeriod"/>
            </a:pPr>
            <a:r>
              <a:rPr lang="ru-RU" altLang="ru-RU" sz="1800" b="1" dirty="0" err="1"/>
              <a:t>Нильсен</a:t>
            </a:r>
            <a:r>
              <a:rPr lang="ru-RU" altLang="ru-RU" sz="1800" b="1" dirty="0"/>
              <a:t> Я.</a:t>
            </a:r>
            <a:r>
              <a:rPr lang="ru-RU" altLang="ru-RU" sz="1800" dirty="0"/>
              <a:t> Веб-дизайн: книга Якоба </a:t>
            </a:r>
            <a:r>
              <a:rPr lang="ru-RU" altLang="ru-RU" sz="1800" dirty="0" err="1"/>
              <a:t>Нильсена</a:t>
            </a:r>
            <a:r>
              <a:rPr lang="ru-RU" altLang="ru-RU" sz="1800" dirty="0"/>
              <a:t> - Пер. с англ. - СПб: Символ-Плюс, 2003 - 512 с.: </a:t>
            </a:r>
            <a:r>
              <a:rPr lang="ru-RU" altLang="ru-RU" sz="1800" dirty="0" err="1"/>
              <a:t>цв</a:t>
            </a:r>
            <a:r>
              <a:rPr lang="ru-RU" altLang="ru-RU" sz="1800" dirty="0"/>
              <a:t>. ил.</a:t>
            </a:r>
          </a:p>
          <a:p>
            <a:pPr eaLnBrk="1" hangingPunct="1">
              <a:spcBef>
                <a:spcPct val="0"/>
              </a:spcBef>
              <a:buFontTx/>
              <a:buAutoNum type="arabicPeriod"/>
            </a:pPr>
            <a:r>
              <a:rPr lang="ru-RU" altLang="ru-RU" sz="1800" b="1" dirty="0"/>
              <a:t>Волченков</a:t>
            </a:r>
            <a:r>
              <a:rPr lang="en-US" altLang="ru-RU" sz="1800" b="1" dirty="0"/>
              <a:t> </a:t>
            </a:r>
            <a:r>
              <a:rPr lang="ru-RU" altLang="ru-RU" sz="1800" b="1" dirty="0"/>
              <a:t>Е.</a:t>
            </a:r>
            <a:r>
              <a:rPr lang="ru-RU" altLang="ru-RU" sz="1800" dirty="0"/>
              <a:t> </a:t>
            </a:r>
            <a:r>
              <a:rPr lang="en-US" altLang="ru-RU" sz="1800" dirty="0"/>
              <a:t> </a:t>
            </a:r>
            <a:r>
              <a:rPr lang="ru-RU" altLang="ru-RU" sz="1800" dirty="0"/>
              <a:t>Стандартизация пользовательского интерфейса. // Открытые системы, №4. 2002 г. </a:t>
            </a:r>
            <a:r>
              <a:rPr lang="en-US" altLang="ru-RU" sz="1800" dirty="0"/>
              <a:t>URL: </a:t>
            </a:r>
            <a:r>
              <a:rPr lang="en-US" altLang="ru-RU" sz="1800" dirty="0">
                <a:hlinkClick r:id="rId2"/>
              </a:rPr>
              <a:t>https://</a:t>
            </a:r>
            <a:r>
              <a:rPr lang="en-US" altLang="ru-RU" sz="1800" dirty="0" err="1">
                <a:hlinkClick r:id="rId2"/>
              </a:rPr>
              <a:t>www.osp.ru</a:t>
            </a:r>
            <a:r>
              <a:rPr lang="en-US" altLang="ru-RU" sz="1800" dirty="0">
                <a:hlinkClick r:id="rId2"/>
              </a:rPr>
              <a:t>/</a:t>
            </a:r>
            <a:r>
              <a:rPr lang="en-US" altLang="ru-RU" sz="1800" dirty="0" err="1">
                <a:hlinkClick r:id="rId2"/>
              </a:rPr>
              <a:t>os</a:t>
            </a:r>
            <a:r>
              <a:rPr lang="en-US" altLang="ru-RU" sz="1800" dirty="0">
                <a:hlinkClick r:id="rId2"/>
              </a:rPr>
              <a:t>/2002/04/181312/</a:t>
            </a:r>
            <a:endParaRPr lang="ru-RU" altLang="ru-RU" sz="1800" dirty="0"/>
          </a:p>
        </p:txBody>
      </p:sp>
    </p:spTree>
    <p:extLst>
      <p:ext uri="{BB962C8B-B14F-4D97-AF65-F5344CB8AC3E}">
        <p14:creationId xmlns:p14="http://schemas.microsoft.com/office/powerpoint/2010/main" val="3745682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Прямоугольник 1"/>
          <p:cNvSpPr>
            <a:spLocks noChangeArrowheads="1"/>
          </p:cNvSpPr>
          <p:nvPr/>
        </p:nvSpPr>
        <p:spPr bwMode="auto">
          <a:xfrm>
            <a:off x="107950" y="549275"/>
            <a:ext cx="89281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AutoNum type="arabicPeriod"/>
            </a:pPr>
            <a:r>
              <a:rPr lang="ru-RU" altLang="ru-RU" sz="1800" b="1"/>
              <a:t>Васютович В.</a:t>
            </a:r>
            <a:r>
              <a:rPr lang="ru-RU" altLang="ru-RU" sz="1800"/>
              <a:t> Состояние и перспективы развития стандартизации в области информационных технологий и проектирования систем в России. // Открытые системы, №8, 2001 г. </a:t>
            </a:r>
            <a:r>
              <a:rPr lang="en-US" altLang="ru-RU" sz="1800"/>
              <a:t>URL: </a:t>
            </a:r>
            <a:r>
              <a:rPr lang="en-US" altLang="ru-RU" sz="1800">
                <a:hlinkClick r:id="rId2"/>
              </a:rPr>
              <a:t>https://www.osp.ru/cio/2001/08/171868/</a:t>
            </a:r>
            <a:endParaRPr lang="ru-RU" altLang="ru-RU" sz="1800"/>
          </a:p>
          <a:p>
            <a:pPr eaLnBrk="1" hangingPunct="1">
              <a:spcBef>
                <a:spcPct val="0"/>
              </a:spcBef>
              <a:buFontTx/>
              <a:buAutoNum type="arabicPeriod"/>
            </a:pPr>
            <a:r>
              <a:rPr lang="en-US" altLang="ru-RU" sz="1800" i="1">
                <a:hlinkClick r:id="rId3"/>
              </a:rPr>
              <a:t>https://material.io/guidelines/components/bottom-navigation.html</a:t>
            </a:r>
            <a:endParaRPr lang="ru-RU" altLang="ru-RU" sz="1800" i="1"/>
          </a:p>
          <a:p>
            <a:pPr eaLnBrk="1" hangingPunct="1">
              <a:spcBef>
                <a:spcPct val="0"/>
              </a:spcBef>
              <a:buFontTx/>
              <a:buAutoNum type="arabicPeriod"/>
            </a:pPr>
            <a:r>
              <a:rPr lang="en-US" altLang="ru-RU" sz="1800" i="1">
                <a:hlinkClick r:id="rId4"/>
              </a:rPr>
              <a:t>https://developer.android.com/reference/android/app/Activity.html#ActivityLifecycle</a:t>
            </a:r>
            <a:endParaRPr lang="ru-RU" altLang="ru-RU" sz="1800" i="1"/>
          </a:p>
          <a:p>
            <a:pPr eaLnBrk="1" hangingPunct="1">
              <a:spcBef>
                <a:spcPct val="0"/>
              </a:spcBef>
              <a:buFontTx/>
              <a:buAutoNum type="arabicPeriod"/>
            </a:pPr>
            <a:r>
              <a:rPr lang="en-US" altLang="ru-RU" sz="1800" b="1">
                <a:solidFill>
                  <a:srgbClr val="FF0000"/>
                </a:solidFill>
              </a:rPr>
              <a:t>www.software.intel.com</a:t>
            </a:r>
            <a:endParaRPr lang="ru-RU" altLang="ru-RU" sz="1800" i="1"/>
          </a:p>
          <a:p>
            <a:pPr eaLnBrk="1" hangingPunct="1">
              <a:spcBef>
                <a:spcPct val="0"/>
              </a:spcBef>
              <a:buFontTx/>
              <a:buAutoNum type="arabicPeriod"/>
            </a:pPr>
            <a:r>
              <a:rPr lang="ru-RU" altLang="ru-RU" sz="1800"/>
              <a:t>Умный дизайн интерфейса </a:t>
            </a:r>
            <a:r>
              <a:rPr lang="en-US" altLang="ru-RU" sz="1800"/>
              <a:t>URL: http://ux-design.ru</a:t>
            </a:r>
            <a:endParaRPr lang="ru-RU" altLang="ru-RU" sz="1800"/>
          </a:p>
          <a:p>
            <a:pPr eaLnBrk="1" hangingPunct="1">
              <a:spcBef>
                <a:spcPct val="0"/>
              </a:spcBef>
              <a:buFontTx/>
              <a:buAutoNum type="arabicPeriod"/>
            </a:pPr>
            <a:r>
              <a:rPr lang="en-US" altLang="ru-RU" sz="1800">
                <a:hlinkClick r:id="rId5"/>
              </a:rPr>
              <a:t>http://u-xperience.blogspot.ru/</a:t>
            </a:r>
            <a:endParaRPr lang="ru-RU" altLang="ru-RU" sz="1800"/>
          </a:p>
          <a:p>
            <a:pPr eaLnBrk="1" hangingPunct="1">
              <a:spcBef>
                <a:spcPct val="0"/>
              </a:spcBef>
              <a:buFontTx/>
              <a:buAutoNum type="arabicPeriod"/>
            </a:pPr>
            <a:r>
              <a:rPr lang="en-US" altLang="ru-RU" sz="1800"/>
              <a:t>www.iso.org</a:t>
            </a:r>
            <a:endParaRPr lang="ru-RU" altLang="ru-RU" sz="1800"/>
          </a:p>
        </p:txBody>
      </p:sp>
      <p:sp>
        <p:nvSpPr>
          <p:cNvPr id="64515" name="TextBox 1"/>
          <p:cNvSpPr txBox="1">
            <a:spLocks noChangeArrowheads="1"/>
          </p:cNvSpPr>
          <p:nvPr/>
        </p:nvSpPr>
        <p:spPr bwMode="auto">
          <a:xfrm>
            <a:off x="250825" y="44450"/>
            <a:ext cx="2468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ru-RU" altLang="ru-RU" sz="2000" b="1">
                <a:solidFill>
                  <a:srgbClr val="FF0000"/>
                </a:solidFill>
                <a:latin typeface="Times New Roman" pitchFamily="18" charset="0"/>
                <a:cs typeface="Times New Roman" pitchFamily="18" charset="0"/>
              </a:rPr>
              <a:t>Список источников</a:t>
            </a:r>
          </a:p>
        </p:txBody>
      </p:sp>
    </p:spTree>
    <p:extLst>
      <p:ext uri="{BB962C8B-B14F-4D97-AF65-F5344CB8AC3E}">
        <p14:creationId xmlns:p14="http://schemas.microsoft.com/office/powerpoint/2010/main" val="186640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Прямоугольник 1"/>
          <p:cNvSpPr>
            <a:spLocks noChangeArrowheads="1"/>
          </p:cNvSpPr>
          <p:nvPr/>
        </p:nvSpPr>
        <p:spPr bwMode="auto">
          <a:xfrm>
            <a:off x="179388" y="765175"/>
            <a:ext cx="8713787"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6195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pPr>
            <a:r>
              <a:rPr lang="ru-RU" altLang="ru-RU" sz="1800" dirty="0">
                <a:latin typeface="Times New Roman" pitchFamily="18" charset="0"/>
                <a:cs typeface="Times New Roman" pitchFamily="18" charset="0"/>
              </a:rPr>
              <a:t>1) </a:t>
            </a:r>
            <a:r>
              <a:rPr lang="ru-RU" altLang="ru-RU" sz="1800" dirty="0" err="1">
                <a:latin typeface="Times New Roman" pitchFamily="18" charset="0"/>
                <a:cs typeface="Times New Roman" pitchFamily="18" charset="0"/>
              </a:rPr>
              <a:t>GoodUI</a:t>
            </a:r>
            <a:r>
              <a:rPr lang="ru-RU" altLang="ru-RU" sz="1800" dirty="0">
                <a:latin typeface="Times New Roman" pitchFamily="18" charset="0"/>
                <a:cs typeface="Times New Roman" pitchFamily="18" charset="0"/>
              </a:rPr>
              <a:t> - список простых, иллюстрированных идей, которые, как правило, являются полезными делами или, по крайней мере, пробуют при разработке.</a:t>
            </a:r>
          </a:p>
          <a:p>
            <a:pPr algn="just" eaLnBrk="1" hangingPunct="1">
              <a:spcBef>
                <a:spcPct val="0"/>
              </a:spcBef>
              <a:buFontTx/>
              <a:buNone/>
            </a:pPr>
            <a:endParaRPr lang="ru-RU" altLang="ru-RU" sz="1800" dirty="0">
              <a:latin typeface="Times New Roman" pitchFamily="18" charset="0"/>
              <a:cs typeface="Times New Roman" pitchFamily="18" charset="0"/>
            </a:endParaRPr>
          </a:p>
          <a:p>
            <a:pPr algn="just" eaLnBrk="1" hangingPunct="1">
              <a:spcBef>
                <a:spcPct val="0"/>
              </a:spcBef>
              <a:buFontTx/>
              <a:buNone/>
            </a:pPr>
            <a:r>
              <a:rPr lang="ru-RU" altLang="ru-RU" sz="1800" dirty="0">
                <a:latin typeface="Times New Roman" pitchFamily="18" charset="0"/>
                <a:cs typeface="Times New Roman" pitchFamily="18" charset="0"/>
              </a:rPr>
              <a:t>2) </a:t>
            </a:r>
            <a:r>
              <a:rPr lang="ru-RU" altLang="ru-RU" sz="1800" dirty="0" err="1">
                <a:latin typeface="Times New Roman" pitchFamily="18" charset="0"/>
                <a:cs typeface="Times New Roman" pitchFamily="18" charset="0"/>
              </a:rPr>
              <a:t>PatternTap</a:t>
            </a:r>
            <a:r>
              <a:rPr lang="ru-RU" altLang="ru-RU" sz="1800">
                <a:latin typeface="Times New Roman" pitchFamily="18" charset="0"/>
                <a:cs typeface="Times New Roman" pitchFamily="18" charset="0"/>
              </a:rPr>
              <a:t> - библиотека представленных пользователями примеров всех частей веб-сайта</a:t>
            </a:r>
            <a:r>
              <a:rPr lang="ru-RU" altLang="ru-RU" sz="1800" smtClean="0">
                <a:latin typeface="Times New Roman" pitchFamily="18" charset="0"/>
                <a:cs typeface="Times New Roman" pitchFamily="18" charset="0"/>
              </a:rPr>
              <a:t>.</a:t>
            </a:r>
          </a:p>
          <a:p>
            <a:pPr algn="just" eaLnBrk="1" hangingPunct="1">
              <a:spcBef>
                <a:spcPct val="0"/>
              </a:spcBef>
              <a:buFontTx/>
              <a:buNone/>
            </a:pPr>
            <a:endParaRPr lang="ru-RU" altLang="ru-RU" sz="1800">
              <a:latin typeface="Times New Roman" pitchFamily="18" charset="0"/>
              <a:cs typeface="Times New Roman" pitchFamily="18" charset="0"/>
            </a:endParaRPr>
          </a:p>
          <a:p>
            <a:pPr algn="just" eaLnBrk="1" hangingPunct="1">
              <a:spcBef>
                <a:spcPct val="0"/>
              </a:spcBef>
              <a:buFontTx/>
              <a:buNone/>
            </a:pPr>
            <a:r>
              <a:rPr lang="ru-RU" altLang="ru-RU" sz="1800" dirty="0">
                <a:latin typeface="Times New Roman" pitchFamily="18" charset="0"/>
                <a:cs typeface="Times New Roman" pitchFamily="18" charset="0"/>
              </a:rPr>
              <a:t>3) Анатомия идеальной целевой страницы - эта статья не нова, но она все </a:t>
            </a:r>
            <a:r>
              <a:rPr lang="ru-RU" altLang="ru-RU" sz="1800" dirty="0" err="1">
                <a:latin typeface="Times New Roman" pitchFamily="18" charset="0"/>
                <a:cs typeface="Times New Roman" pitchFamily="18" charset="0"/>
              </a:rPr>
              <a:t>еще</a:t>
            </a:r>
            <a:r>
              <a:rPr lang="ru-RU" altLang="ru-RU" sz="1800" dirty="0">
                <a:latin typeface="Times New Roman" pitchFamily="18" charset="0"/>
                <a:cs typeface="Times New Roman" pitchFamily="18" charset="0"/>
              </a:rPr>
              <a:t> </a:t>
            </a:r>
            <a:r>
              <a:rPr lang="ru-RU" altLang="ru-RU" sz="1800" dirty="0" err="1">
                <a:latin typeface="Times New Roman" pitchFamily="18" charset="0"/>
                <a:cs typeface="Times New Roman" pitchFamily="18" charset="0"/>
              </a:rPr>
              <a:t>остается</a:t>
            </a:r>
            <a:r>
              <a:rPr lang="ru-RU" altLang="ru-RU" sz="1800" dirty="0">
                <a:latin typeface="Times New Roman" pitchFamily="18" charset="0"/>
                <a:cs typeface="Times New Roman" pitchFamily="18" charset="0"/>
              </a:rPr>
              <a:t> в силе. После этого вы сможете быстро создать общую, но эффективную страницу для пользователей, которые находят вас с помощью поиска. то есть - первая страница, которую видят люди. Если вам это нравится, я рекомендую блог </a:t>
            </a:r>
            <a:r>
              <a:rPr lang="ru-RU" altLang="ru-RU" sz="1800" dirty="0" err="1">
                <a:latin typeface="Times New Roman" pitchFamily="18" charset="0"/>
                <a:cs typeface="Times New Roman" pitchFamily="18" charset="0"/>
              </a:rPr>
              <a:t>Unbounce</a:t>
            </a:r>
            <a:r>
              <a:rPr lang="ru-RU" altLang="ru-RU" sz="1800" dirty="0">
                <a:latin typeface="Times New Roman" pitchFamily="18" charset="0"/>
                <a:cs typeface="Times New Roman" pitchFamily="18" charset="0"/>
              </a:rPr>
              <a:t>.</a:t>
            </a:r>
          </a:p>
          <a:p>
            <a:pPr algn="just" eaLnBrk="1" hangingPunct="1">
              <a:spcBef>
                <a:spcPct val="0"/>
              </a:spcBef>
              <a:buFontTx/>
              <a:buNone/>
            </a:pPr>
            <a:endParaRPr lang="ru-RU" altLang="ru-RU" sz="1800" dirty="0">
              <a:latin typeface="Times New Roman" pitchFamily="18" charset="0"/>
              <a:cs typeface="Times New Roman" pitchFamily="18" charset="0"/>
            </a:endParaRPr>
          </a:p>
          <a:p>
            <a:pPr algn="just" eaLnBrk="1" hangingPunct="1">
              <a:spcBef>
                <a:spcPct val="0"/>
              </a:spcBef>
              <a:buFontTx/>
              <a:buNone/>
            </a:pPr>
            <a:r>
              <a:rPr lang="ru-RU" altLang="ru-RU" sz="1800" dirty="0">
                <a:latin typeface="Times New Roman" pitchFamily="18" charset="0"/>
                <a:cs typeface="Times New Roman" pitchFamily="18" charset="0"/>
              </a:rPr>
              <a:t>4) Шаблоны для мобильных устройств - Подобно </a:t>
            </a:r>
            <a:r>
              <a:rPr lang="ru-RU" altLang="ru-RU" sz="1800" dirty="0" err="1">
                <a:latin typeface="Times New Roman" pitchFamily="18" charset="0"/>
                <a:cs typeface="Times New Roman" pitchFamily="18" charset="0"/>
              </a:rPr>
              <a:t>PatternTap</a:t>
            </a:r>
            <a:r>
              <a:rPr lang="ru-RU" altLang="ru-RU" sz="1800" dirty="0">
                <a:latin typeface="Times New Roman" pitchFamily="18" charset="0"/>
                <a:cs typeface="Times New Roman" pitchFamily="18" charset="0"/>
              </a:rPr>
              <a:t>, это не список идеальных дизайнов, но это хороший способ взглянуть на множество дизайнов мобильных приложений и понять, что является «общим».</a:t>
            </a:r>
          </a:p>
          <a:p>
            <a:pPr algn="just" eaLnBrk="1" hangingPunct="1">
              <a:spcBef>
                <a:spcPct val="0"/>
              </a:spcBef>
              <a:buFontTx/>
              <a:buNone/>
            </a:pPr>
            <a:endParaRPr lang="ru-RU" altLang="ru-RU" sz="1800" dirty="0">
              <a:latin typeface="Times New Roman" pitchFamily="18" charset="0"/>
              <a:cs typeface="Times New Roman" pitchFamily="18" charset="0"/>
            </a:endParaRPr>
          </a:p>
          <a:p>
            <a:pPr algn="just" eaLnBrk="1" hangingPunct="1">
              <a:spcBef>
                <a:spcPct val="0"/>
              </a:spcBef>
              <a:buFontTx/>
              <a:buNone/>
            </a:pPr>
            <a:r>
              <a:rPr lang="ru-RU" altLang="ru-RU" sz="1800" dirty="0">
                <a:latin typeface="Times New Roman" pitchFamily="18" charset="0"/>
                <a:cs typeface="Times New Roman" pitchFamily="18" charset="0"/>
              </a:rPr>
              <a:t>5) </a:t>
            </a:r>
            <a:r>
              <a:rPr lang="ru-RU" altLang="ru-RU" sz="1800" dirty="0" err="1">
                <a:latin typeface="Times New Roman" pitchFamily="18" charset="0"/>
                <a:cs typeface="Times New Roman" pitchFamily="18" charset="0"/>
              </a:rPr>
              <a:t>Timoa</a:t>
            </a:r>
            <a:r>
              <a:rPr lang="ru-RU" altLang="ru-RU" sz="1800" dirty="0">
                <a:latin typeface="Times New Roman" pitchFamily="18" charset="0"/>
                <a:cs typeface="Times New Roman" pitchFamily="18" charset="0"/>
              </a:rPr>
              <a:t> </a:t>
            </a:r>
            <a:r>
              <a:rPr lang="ru-RU" altLang="ru-RU" sz="1800" dirty="0" err="1">
                <a:latin typeface="Times New Roman" pitchFamily="18" charset="0"/>
                <a:cs typeface="Times New Roman" pitchFamily="18" charset="0"/>
              </a:rPr>
              <a:t>on</a:t>
            </a:r>
            <a:r>
              <a:rPr lang="ru-RU" altLang="ru-RU" sz="1800" dirty="0">
                <a:latin typeface="Times New Roman" pitchFamily="18" charset="0"/>
                <a:cs typeface="Times New Roman" pitchFamily="18" charset="0"/>
              </a:rPr>
              <a:t> </a:t>
            </a:r>
            <a:r>
              <a:rPr lang="ru-RU" altLang="ru-RU" sz="1800" dirty="0" err="1">
                <a:latin typeface="Times New Roman" pitchFamily="18" charset="0"/>
                <a:cs typeface="Times New Roman" pitchFamily="18" charset="0"/>
              </a:rPr>
              <a:t>Pinterest</a:t>
            </a:r>
            <a:r>
              <a:rPr lang="ru-RU" altLang="ru-RU" sz="1800" dirty="0">
                <a:latin typeface="Times New Roman" pitchFamily="18" charset="0"/>
                <a:cs typeface="Times New Roman" pitchFamily="18" charset="0"/>
              </a:rPr>
              <a:t> - очень организованная коллекция элементов пользовательского интерфейса, отсортированная по функциям.</a:t>
            </a:r>
          </a:p>
        </p:txBody>
      </p:sp>
      <p:sp>
        <p:nvSpPr>
          <p:cNvPr id="65539" name="TextBox 1"/>
          <p:cNvSpPr txBox="1">
            <a:spLocks noChangeArrowheads="1"/>
          </p:cNvSpPr>
          <p:nvPr/>
        </p:nvSpPr>
        <p:spPr bwMode="auto">
          <a:xfrm>
            <a:off x="250825" y="260350"/>
            <a:ext cx="16208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ru-RU" sz="2000" b="1" dirty="0">
                <a:solidFill>
                  <a:srgbClr val="FF0000"/>
                </a:solidFill>
                <a:latin typeface="Times New Roman" pitchFamily="18" charset="0"/>
                <a:cs typeface="Times New Roman" pitchFamily="18" charset="0"/>
              </a:rPr>
              <a:t>UI </a:t>
            </a:r>
            <a:r>
              <a:rPr lang="ru-RU" altLang="ru-RU" sz="2000" b="1" dirty="0">
                <a:solidFill>
                  <a:srgbClr val="FF0000"/>
                </a:solidFill>
                <a:latin typeface="Times New Roman" pitchFamily="18" charset="0"/>
                <a:cs typeface="Times New Roman" pitchFamily="18" charset="0"/>
              </a:rPr>
              <a:t>шаблоны</a:t>
            </a:r>
          </a:p>
        </p:txBody>
      </p:sp>
    </p:spTree>
    <p:extLst>
      <p:ext uri="{BB962C8B-B14F-4D97-AF65-F5344CB8AC3E}">
        <p14:creationId xmlns:p14="http://schemas.microsoft.com/office/powerpoint/2010/main" val="249338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388" y="58738"/>
            <a:ext cx="8785225" cy="6432530"/>
          </a:xfrm>
          <a:prstGeom prst="rect">
            <a:avLst/>
          </a:prstGeom>
        </p:spPr>
        <p:txBody>
          <a:bodyPr>
            <a:spAutoFit/>
          </a:bodyPr>
          <a:lstStyle/>
          <a:p>
            <a:pPr>
              <a:defRPr/>
            </a:pPr>
            <a:r>
              <a:rPr lang="ru-RU" b="1" dirty="0">
                <a:latin typeface="Times New Roman" panose="02020603050405020304" pitchFamily="18" charset="0"/>
                <a:cs typeface="Times New Roman" panose="02020603050405020304" pitchFamily="18" charset="0"/>
              </a:rPr>
              <a:t>Правило 2. Уменьшить нагрузку на память пользователя</a:t>
            </a:r>
          </a:p>
          <a:p>
            <a:pPr marL="742950" lvl="1" indent="-285750">
              <a:buFont typeface="Arial" panose="020B0604020202020204" pitchFamily="34" charset="0"/>
              <a:buChar char="•"/>
              <a:defRPr/>
            </a:pPr>
            <a:endParaRPr lang="ru-RU" sz="2000"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defRPr/>
            </a:pPr>
            <a:r>
              <a:rPr lang="ru-RU" sz="2000" dirty="0" smtClean="0">
                <a:latin typeface="Times New Roman" panose="02020603050405020304" pitchFamily="18" charset="0"/>
                <a:cs typeface="Times New Roman" panose="02020603050405020304" pitchFamily="18" charset="0"/>
              </a:rPr>
              <a:t>Не </a:t>
            </a:r>
            <a:r>
              <a:rPr lang="ru-RU" sz="2000" dirty="0">
                <a:latin typeface="Times New Roman" panose="02020603050405020304" pitchFamily="18" charset="0"/>
                <a:cs typeface="Times New Roman" panose="02020603050405020304" pitchFamily="18" charset="0"/>
              </a:rPr>
              <a:t>нагружать кратковременную память</a:t>
            </a:r>
          </a:p>
          <a:p>
            <a:pPr marL="742950" lvl="1" indent="-285750">
              <a:buFont typeface="Arial" panose="020B0604020202020204" pitchFamily="34" charset="0"/>
              <a:buChar char="•"/>
              <a:defRPr/>
            </a:pPr>
            <a:r>
              <a:rPr lang="ru-RU" sz="2000" dirty="0">
                <a:latin typeface="Times New Roman" panose="02020603050405020304" pitchFamily="18" charset="0"/>
                <a:cs typeface="Times New Roman" panose="02020603050405020304" pitchFamily="18" charset="0"/>
              </a:rPr>
              <a:t>Полагаться на распознавание, а не повторение</a:t>
            </a:r>
          </a:p>
          <a:p>
            <a:pPr marL="742950" lvl="1" indent="-285750">
              <a:buFont typeface="Arial" panose="020B0604020202020204" pitchFamily="34" charset="0"/>
              <a:buChar char="•"/>
              <a:defRPr/>
            </a:pPr>
            <a:r>
              <a:rPr lang="ru-RU" sz="2000" dirty="0">
                <a:latin typeface="Times New Roman" panose="02020603050405020304" pitchFamily="18" charset="0"/>
                <a:cs typeface="Times New Roman" panose="02020603050405020304" pitchFamily="18" charset="0"/>
              </a:rPr>
              <a:t>Обеспечить визуальные закладки</a:t>
            </a:r>
          </a:p>
          <a:p>
            <a:pPr marL="742950" lvl="1" indent="-285750">
              <a:buFont typeface="Arial" panose="020B0604020202020204" pitchFamily="34" charset="0"/>
              <a:buChar char="•"/>
              <a:defRPr/>
            </a:pPr>
            <a:r>
              <a:rPr lang="ru-RU" sz="2000" dirty="0">
                <a:latin typeface="Times New Roman" panose="02020603050405020304" pitchFamily="18" charset="0"/>
                <a:cs typeface="Times New Roman" panose="02020603050405020304" pitchFamily="18" charset="0"/>
              </a:rPr>
              <a:t>Предусмотреть функции отмены последнего действия, </a:t>
            </a:r>
            <a:r>
              <a:rPr lang="ru-RU" sz="2000" dirty="0" err="1">
                <a:latin typeface="Times New Roman" panose="02020603050405020304" pitchFamily="18" charset="0"/>
                <a:cs typeface="Times New Roman" panose="02020603050405020304" pitchFamily="18" charset="0"/>
              </a:rPr>
              <a:t>ее</a:t>
            </a:r>
            <a:r>
              <a:rPr lang="ru-RU" sz="2000" dirty="0">
                <a:latin typeface="Times New Roman" panose="02020603050405020304" pitchFamily="18" charset="0"/>
                <a:cs typeface="Times New Roman" panose="02020603050405020304" pitchFamily="18" charset="0"/>
              </a:rPr>
              <a:t> повтора, а также установки по умолчанию</a:t>
            </a:r>
          </a:p>
          <a:p>
            <a:pPr marL="742950" lvl="1" indent="-285750">
              <a:buFont typeface="Arial" panose="020B0604020202020204" pitchFamily="34" charset="0"/>
              <a:buChar char="•"/>
              <a:defRPr/>
            </a:pPr>
            <a:r>
              <a:rPr lang="ru-RU" sz="2000" dirty="0">
                <a:latin typeface="Times New Roman" panose="02020603050405020304" pitchFamily="18" charset="0"/>
                <a:cs typeface="Times New Roman" panose="02020603050405020304" pitchFamily="18" charset="0"/>
              </a:rPr>
              <a:t>Обеспечить ярлыки для интерфейса (горячие клавиши)</a:t>
            </a:r>
          </a:p>
          <a:p>
            <a:pPr marL="742950" lvl="1" indent="-285750">
              <a:buFont typeface="Arial" panose="020B0604020202020204" pitchFamily="34" charset="0"/>
              <a:buChar char="•"/>
              <a:defRPr/>
            </a:pPr>
            <a:r>
              <a:rPr lang="ru-RU" sz="2000" dirty="0">
                <a:latin typeface="Times New Roman" panose="02020603050405020304" pitchFamily="18" charset="0"/>
                <a:cs typeface="Times New Roman" panose="02020603050405020304" pitchFamily="18" charset="0"/>
              </a:rPr>
              <a:t>Активизировать синтаксис действий с объектами</a:t>
            </a:r>
          </a:p>
          <a:p>
            <a:pPr lvl="3" indent="425450" algn="just">
              <a:defRPr/>
            </a:pPr>
            <a:r>
              <a:rPr lang="ru-RU" sz="1600" dirty="0">
                <a:latin typeface="Times New Roman" panose="02020603050405020304" pitchFamily="18" charset="0"/>
                <a:cs typeface="Times New Roman" panose="02020603050405020304" pitchFamily="18" charset="0"/>
              </a:rPr>
              <a:t>Пользовательский интерфейс </a:t>
            </a:r>
            <a:r>
              <a:rPr lang="ru-RU" sz="1600" dirty="0" err="1">
                <a:latin typeface="Times New Roman" panose="02020603050405020304" pitchFamily="18" charset="0"/>
                <a:cs typeface="Times New Roman" panose="02020603050405020304" pitchFamily="18" charset="0"/>
              </a:rPr>
              <a:t>Star</a:t>
            </a:r>
            <a:r>
              <a:rPr lang="ru-RU" sz="1600" dirty="0">
                <a:latin typeface="Times New Roman" panose="02020603050405020304" pitchFamily="18" charset="0"/>
                <a:cs typeface="Times New Roman" panose="02020603050405020304" pitchFamily="18" charset="0"/>
              </a:rPr>
              <a:t> был основан на концепции объектов. Например, документ обработки текста будет содержать объекты страницы, объекты абзаца, объекты предложения, объекты слова и объекты символов. Пользователь может выбирать объекты, щелкая их мышью, и нажимать специальные </a:t>
            </a:r>
            <a:r>
              <a:rPr lang="ru-RU" sz="1600" dirty="0" smtClean="0">
                <a:latin typeface="Times New Roman" panose="02020603050405020304" pitchFamily="18" charset="0"/>
                <a:cs typeface="Times New Roman" panose="02020603050405020304" pitchFamily="18" charset="0"/>
              </a:rPr>
              <a:t>клавиши </a:t>
            </a:r>
            <a:r>
              <a:rPr lang="ru-RU" sz="1600" dirty="0">
                <a:latin typeface="Times New Roman" panose="02020603050405020304" pitchFamily="18" charset="0"/>
                <a:cs typeface="Times New Roman" panose="02020603050405020304" pitchFamily="18" charset="0"/>
              </a:rPr>
              <a:t>на клавиатуре, чтобы вызывать стандартные функции объектов (открывать, удалять, копировать, перемещать) единообразным способом. Была также клавиша «Показать свойства», используемая для отображения настроек, называемых листами свойств, для конкретного объекта (например, размер шрифта для символьного объекта). </a:t>
            </a:r>
            <a:endParaRPr lang="ru-RU"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defRPr/>
            </a:pPr>
            <a:endParaRPr lang="ru-RU"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defRPr/>
            </a:pPr>
            <a:r>
              <a:rPr lang="ru-RU" dirty="0" smtClean="0">
                <a:latin typeface="Times New Roman" panose="02020603050405020304" pitchFamily="18" charset="0"/>
                <a:cs typeface="Times New Roman" panose="02020603050405020304" pitchFamily="18" charset="0"/>
              </a:rPr>
              <a:t>Использовать </a:t>
            </a:r>
            <a:r>
              <a:rPr lang="ru-RU" dirty="0">
                <a:latin typeface="Times New Roman" panose="02020603050405020304" pitchFamily="18" charset="0"/>
                <a:cs typeface="Times New Roman" panose="02020603050405020304" pitchFamily="18" charset="0"/>
              </a:rPr>
              <a:t>метафоры реального мира</a:t>
            </a:r>
          </a:p>
          <a:p>
            <a:pPr marL="742950" lvl="1" indent="-285750">
              <a:buFont typeface="Arial" panose="020B0604020202020204" pitchFamily="34" charset="0"/>
              <a:buChar char="•"/>
              <a:defRPr/>
            </a:pPr>
            <a:endParaRPr lang="ru-RU"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defRPr/>
            </a:pPr>
            <a:r>
              <a:rPr lang="ru-RU" dirty="0" smtClean="0">
                <a:latin typeface="Times New Roman" panose="02020603050405020304" pitchFamily="18" charset="0"/>
                <a:cs typeface="Times New Roman" panose="02020603050405020304" pitchFamily="18" charset="0"/>
              </a:rPr>
              <a:t>Объяснять </a:t>
            </a:r>
            <a:r>
              <a:rPr lang="ru-RU" dirty="0">
                <a:latin typeface="Times New Roman" panose="02020603050405020304" pitchFamily="18" charset="0"/>
                <a:cs typeface="Times New Roman" panose="02020603050405020304" pitchFamily="18" charset="0"/>
              </a:rPr>
              <a:t>понятия и действия</a:t>
            </a:r>
          </a:p>
          <a:p>
            <a:pPr>
              <a:defRPr/>
            </a:pPr>
            <a:endParaRPr lang="ru-RU"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2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388" y="1700808"/>
            <a:ext cx="8857108" cy="4586287"/>
          </a:xfrm>
          <a:prstGeom prst="rect">
            <a:avLst/>
          </a:prstGeom>
        </p:spPr>
        <p:txBody>
          <a:bodyPr wrap="square">
            <a:spAutoFit/>
          </a:bodyPr>
          <a:lstStyle/>
          <a:p>
            <a:pPr indent="361950" algn="just" fontAlgn="auto">
              <a:spcBef>
                <a:spcPts val="0"/>
              </a:spcBef>
              <a:spcAft>
                <a:spcPts val="0"/>
              </a:spcAft>
              <a:defRPr/>
            </a:pPr>
            <a:r>
              <a:rPr lang="ru-RU" dirty="0">
                <a:latin typeface="Times New Roman" panose="02020603050405020304" pitchFamily="18" charset="0"/>
                <a:cs typeface="Times New Roman" panose="02020603050405020304" pitchFamily="18" charset="0"/>
              </a:rPr>
              <a:t>Руководящие принципы построения интерфейса  рассчитаны на сегодняшние системы вывода и ввода информации. Они начинают затрагивать такие технологии,  как использование пера, писание от руки и голосовой ввод. Одна из проблем разработки инструкций, соответствующих новым технологиям, — это расшифровка способов взаимодействия пользователя с системой, так как степень этого взаимодействия еще точно не определена. </a:t>
            </a:r>
          </a:p>
          <a:p>
            <a:pPr indent="361950" algn="just" fontAlgn="auto">
              <a:spcBef>
                <a:spcPts val="0"/>
              </a:spcBef>
              <a:spcAft>
                <a:spcPts val="0"/>
              </a:spcAft>
              <a:defRPr/>
            </a:pPr>
            <a:endParaRPr lang="ru-RU" dirty="0">
              <a:latin typeface="Times New Roman" panose="02020603050405020304" pitchFamily="18" charset="0"/>
              <a:cs typeface="Times New Roman" panose="02020603050405020304" pitchFamily="18" charset="0"/>
            </a:endParaRPr>
          </a:p>
          <a:p>
            <a:pPr indent="361950" algn="just" fontAlgn="auto">
              <a:spcBef>
                <a:spcPts val="0"/>
              </a:spcBef>
              <a:spcAft>
                <a:spcPts val="0"/>
              </a:spcAft>
              <a:defRPr/>
            </a:pPr>
            <a:r>
              <a:rPr lang="ru-RU" dirty="0">
                <a:latin typeface="Times New Roman" panose="02020603050405020304" pitchFamily="18" charset="0"/>
                <a:cs typeface="Times New Roman" panose="02020603050405020304" pitchFamily="18" charset="0"/>
              </a:rPr>
              <a:t>Инструкция должна базироваться на том, как пользователи реагируют на новшества и создаваться по прошествии некоторого времени, необходимо, чтобы пользователи освоили интерфейс и составили определённое мнение о нем. </a:t>
            </a:r>
          </a:p>
          <a:p>
            <a:pPr indent="361950" algn="just" fontAlgn="auto">
              <a:spcBef>
                <a:spcPts val="0"/>
              </a:spcBef>
              <a:spcAft>
                <a:spcPts val="0"/>
              </a:spcAft>
              <a:defRPr/>
            </a:pPr>
            <a:endParaRPr lang="ru-RU" dirty="0">
              <a:latin typeface="Times New Roman" panose="02020603050405020304" pitchFamily="18" charset="0"/>
              <a:cs typeface="Times New Roman" panose="02020603050405020304" pitchFamily="18" charset="0"/>
            </a:endParaRPr>
          </a:p>
          <a:p>
            <a:pPr indent="361950" algn="just" fontAlgn="auto">
              <a:spcBef>
                <a:spcPts val="0"/>
              </a:spcBef>
              <a:spcAft>
                <a:spcPts val="0"/>
              </a:spcAft>
              <a:defRPr/>
            </a:pPr>
            <a:r>
              <a:rPr lang="ru-RU" dirty="0">
                <a:latin typeface="Times New Roman" panose="02020603050405020304" pitchFamily="18" charset="0"/>
                <a:cs typeface="Times New Roman" panose="02020603050405020304" pitchFamily="18" charset="0"/>
              </a:rPr>
              <a:t>Нормативы затрагивают три области проектирования интерфейса: </a:t>
            </a:r>
          </a:p>
          <a:p>
            <a:pPr indent="361950" algn="just" fontAlgn="auto">
              <a:spcBef>
                <a:spcPts val="0"/>
              </a:spcBef>
              <a:spcAft>
                <a:spcPts val="0"/>
              </a:spcAft>
              <a:defRPr/>
            </a:pPr>
            <a:endParaRPr lang="ru-RU" dirty="0">
              <a:latin typeface="Times New Roman" panose="02020603050405020304" pitchFamily="18" charset="0"/>
              <a:cs typeface="Times New Roman" panose="02020603050405020304" pitchFamily="18" charset="0"/>
            </a:endParaRPr>
          </a:p>
          <a:p>
            <a:pPr marL="1200150" lvl="2" indent="-285750">
              <a:buFont typeface="Arial" pitchFamily="34" charset="0"/>
              <a:buChar char="•"/>
              <a:defRPr/>
            </a:pPr>
            <a:r>
              <a:rPr lang="ru-RU" sz="2000" b="1" dirty="0">
                <a:latin typeface="Times New Roman" panose="02020603050405020304" pitchFamily="18" charset="0"/>
                <a:cs typeface="Times New Roman" panose="02020603050405020304" pitchFamily="18" charset="0"/>
              </a:rPr>
              <a:t>физическую, </a:t>
            </a:r>
          </a:p>
          <a:p>
            <a:pPr marL="1200150" lvl="2" indent="-285750">
              <a:buFont typeface="Arial" pitchFamily="34" charset="0"/>
              <a:buChar char="•"/>
              <a:defRPr/>
            </a:pPr>
            <a:r>
              <a:rPr lang="ru-RU" sz="2000" b="1" dirty="0">
                <a:latin typeface="Times New Roman" panose="02020603050405020304" pitchFamily="18" charset="0"/>
                <a:cs typeface="Times New Roman" panose="02020603050405020304" pitchFamily="18" charset="0"/>
              </a:rPr>
              <a:t>синтаксическую, </a:t>
            </a:r>
          </a:p>
          <a:p>
            <a:pPr marL="1200150" lvl="2" indent="-285750">
              <a:buFont typeface="Arial" pitchFamily="34" charset="0"/>
              <a:buChar char="•"/>
              <a:defRPr/>
            </a:pPr>
            <a:r>
              <a:rPr lang="ru-RU" sz="2000" b="1" dirty="0">
                <a:latin typeface="Times New Roman" panose="02020603050405020304" pitchFamily="18" charset="0"/>
                <a:cs typeface="Times New Roman" panose="02020603050405020304" pitchFamily="18" charset="0"/>
              </a:rPr>
              <a:t>семантическую.</a:t>
            </a:r>
          </a:p>
        </p:txBody>
      </p:sp>
      <p:sp>
        <p:nvSpPr>
          <p:cNvPr id="3" name="Прямоугольник 2"/>
          <p:cNvSpPr/>
          <p:nvPr/>
        </p:nvSpPr>
        <p:spPr>
          <a:xfrm>
            <a:off x="179388" y="116632"/>
            <a:ext cx="8713092" cy="1477328"/>
          </a:xfrm>
          <a:prstGeom prst="rect">
            <a:avLst/>
          </a:prstGeom>
        </p:spPr>
        <p:txBody>
          <a:bodyPr wrap="square">
            <a:spAutoFit/>
          </a:bodyPr>
          <a:lstStyle/>
          <a:p>
            <a:pPr>
              <a:defRPr/>
            </a:pPr>
            <a:r>
              <a:rPr lang="ru-RU" b="1" dirty="0">
                <a:latin typeface="Times New Roman" panose="02020603050405020304" pitchFamily="18" charset="0"/>
                <a:cs typeface="Times New Roman" panose="02020603050405020304" pitchFamily="18" charset="0"/>
              </a:rPr>
              <a:t>Правило 3. Сделать интерфейс совместимым</a:t>
            </a:r>
          </a:p>
          <a:p>
            <a:pPr marL="742950" lvl="1" indent="-285750">
              <a:buFont typeface="Arial" panose="020B0604020202020204" pitchFamily="34" charset="0"/>
              <a:buChar char="•"/>
              <a:defRPr/>
            </a:pPr>
            <a:r>
              <a:rPr lang="ru-RU" dirty="0">
                <a:latin typeface="Times New Roman" panose="02020603050405020304" pitchFamily="18" charset="0"/>
                <a:cs typeface="Times New Roman" panose="02020603050405020304" pitchFamily="18" charset="0"/>
              </a:rPr>
              <a:t>Проектирование последовательного интерфейса</a:t>
            </a:r>
          </a:p>
          <a:p>
            <a:pPr marL="742950" lvl="1" indent="-285750">
              <a:buFont typeface="Arial" panose="020B0604020202020204" pitchFamily="34" charset="0"/>
              <a:buChar char="•"/>
              <a:defRPr/>
            </a:pPr>
            <a:r>
              <a:rPr lang="ru-RU" dirty="0">
                <a:latin typeface="Times New Roman" panose="02020603050405020304" pitchFamily="18" charset="0"/>
                <a:cs typeface="Times New Roman" panose="02020603050405020304" pitchFamily="18" charset="0"/>
              </a:rPr>
              <a:t>Улучшение интерфейса и последовательности</a:t>
            </a:r>
          </a:p>
          <a:p>
            <a:pPr marL="742950" lvl="1" indent="-285750">
              <a:buFont typeface="Arial" panose="020B0604020202020204" pitchFamily="34" charset="0"/>
              <a:buChar char="•"/>
              <a:defRPr/>
            </a:pPr>
            <a:r>
              <a:rPr lang="ru-RU" dirty="0">
                <a:latin typeface="Times New Roman" panose="02020603050405020304" pitchFamily="18" charset="0"/>
                <a:cs typeface="Times New Roman" panose="02020603050405020304" pitchFamily="18" charset="0"/>
              </a:rPr>
              <a:t>Сохранение результатов взаимодействия</a:t>
            </a:r>
          </a:p>
          <a:p>
            <a:pPr marL="742950" lvl="1" indent="-285750">
              <a:buFont typeface="Arial" panose="020B0604020202020204" pitchFamily="34" charset="0"/>
              <a:buChar char="•"/>
              <a:defRPr/>
            </a:pPr>
            <a:r>
              <a:rPr lang="ru-RU" dirty="0">
                <a:latin typeface="Times New Roman" panose="02020603050405020304" pitchFamily="18" charset="0"/>
                <a:cs typeface="Times New Roman" panose="02020603050405020304" pitchFamily="18" charset="0"/>
              </a:rPr>
              <a:t>Эстетическая привлекательность и цельность</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916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Прямоугольник 1"/>
          <p:cNvSpPr>
            <a:spLocks noChangeArrowheads="1"/>
          </p:cNvSpPr>
          <p:nvPr/>
        </p:nvSpPr>
        <p:spPr bwMode="auto">
          <a:xfrm>
            <a:off x="98425" y="333375"/>
            <a:ext cx="8866188"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pPr>
            <a:r>
              <a:rPr lang="ru-RU" altLang="ru-RU" sz="1800" b="1">
                <a:latin typeface="Times New Roman" pitchFamily="18" charset="0"/>
                <a:cs typeface="Times New Roman" pitchFamily="18" charset="0"/>
              </a:rPr>
              <a:t>Физическая область </a:t>
            </a:r>
            <a:r>
              <a:rPr lang="ru-RU" altLang="ru-RU" sz="1800">
                <a:latin typeface="Times New Roman" pitchFamily="18" charset="0"/>
                <a:cs typeface="Times New Roman" pitchFamily="18" charset="0"/>
              </a:rPr>
              <a:t>относится к аппаратному обеспечению программного пользовательского интерфейса. Эти нормативы касаются расположения клавиш, их раскладки и проектирования, использования мыши, устройств рукописного ввода.</a:t>
            </a:r>
            <a:r>
              <a:rPr lang="en-US" altLang="ru-RU" sz="1800">
                <a:latin typeface="Times New Roman" pitchFamily="18" charset="0"/>
                <a:cs typeface="Times New Roman" pitchFamily="18" charset="0"/>
              </a:rPr>
              <a:t> </a:t>
            </a:r>
            <a:r>
              <a:rPr lang="ru-RU" altLang="ru-RU" sz="1800">
                <a:latin typeface="Times New Roman" pitchFamily="18" charset="0"/>
                <a:cs typeface="Times New Roman" pitchFamily="18" charset="0"/>
              </a:rPr>
              <a:t>IBM в 1992 году предложила норматив, по которому первая клавиша мыши служит для выделения, а вторая - для прямых манипуляций. Норматив Microsoft (1995) обозначает первую клавишу мыши для выделения и операции перемещенния объектов по умолчанию, а вторая служит этим целям, только если пользователь задал для нее такие свойства.</a:t>
            </a:r>
          </a:p>
          <a:p>
            <a:pPr algn="just" eaLnBrk="1" hangingPunct="1">
              <a:spcBef>
                <a:spcPct val="0"/>
              </a:spcBef>
            </a:pPr>
            <a:endParaRPr lang="ru-RU" altLang="ru-RU" sz="1800">
              <a:latin typeface="Times New Roman" pitchFamily="18" charset="0"/>
              <a:cs typeface="Times New Roman" pitchFamily="18" charset="0"/>
            </a:endParaRPr>
          </a:p>
          <a:p>
            <a:pPr algn="just" eaLnBrk="1" hangingPunct="1">
              <a:spcBef>
                <a:spcPct val="0"/>
              </a:spcBef>
            </a:pPr>
            <a:r>
              <a:rPr lang="ru-RU" altLang="ru-RU" sz="1800" b="1">
                <a:latin typeface="Times New Roman" pitchFamily="18" charset="0"/>
                <a:cs typeface="Times New Roman" pitchFamily="18" charset="0"/>
              </a:rPr>
              <a:t>Синтаксическая область </a:t>
            </a:r>
            <a:r>
              <a:rPr lang="ru-RU" altLang="ru-RU" sz="1800">
                <a:latin typeface="Times New Roman" pitchFamily="18" charset="0"/>
                <a:cs typeface="Times New Roman" pitchFamily="18" charset="0"/>
              </a:rPr>
              <a:t>обобщает правила размещения информации на экране и последовательности действий пользователя. Например, печать документа использует прямую манипуляцию: вы должны потянуть иконку документа и поместить ее в иконку принтера. Это правильная совместимость действии. Помещение иконки принтера в иконку документа неверно.</a:t>
            </a:r>
          </a:p>
          <a:p>
            <a:pPr algn="just" eaLnBrk="1" hangingPunct="1">
              <a:spcBef>
                <a:spcPct val="0"/>
              </a:spcBef>
            </a:pPr>
            <a:endParaRPr lang="ru-RU" altLang="ru-RU" sz="1800">
              <a:latin typeface="Times New Roman" pitchFamily="18" charset="0"/>
              <a:cs typeface="Times New Roman" pitchFamily="18" charset="0"/>
            </a:endParaRPr>
          </a:p>
          <a:p>
            <a:pPr algn="just" eaLnBrk="1" hangingPunct="1">
              <a:spcBef>
                <a:spcPct val="0"/>
              </a:spcBef>
            </a:pPr>
            <a:r>
              <a:rPr lang="ru-RU" altLang="ru-RU" sz="1800" b="1">
                <a:latin typeface="Times New Roman" pitchFamily="18" charset="0"/>
                <a:cs typeface="Times New Roman" pitchFamily="18" charset="0"/>
              </a:rPr>
              <a:t>Третья область — семантическая. </a:t>
            </a:r>
            <a:r>
              <a:rPr lang="ru-RU" altLang="ru-RU" sz="1800">
                <a:latin typeface="Times New Roman" pitchFamily="18" charset="0"/>
                <a:cs typeface="Times New Roman" pitchFamily="18" charset="0"/>
              </a:rPr>
              <a:t>Она раскрывает сущность элементов; объектов и действий, составляющих  часть интерфейса. К примеру, термин «</a:t>
            </a:r>
            <a:r>
              <a:rPr lang="en-US" altLang="ru-RU" sz="1800">
                <a:latin typeface="Times New Roman" pitchFamily="18" charset="0"/>
                <a:cs typeface="Times New Roman" pitchFamily="18" charset="0"/>
              </a:rPr>
              <a:t>EXIT</a:t>
            </a:r>
            <a:r>
              <a:rPr lang="ru-RU" altLang="ru-RU" sz="1800">
                <a:latin typeface="Times New Roman" pitchFamily="18" charset="0"/>
                <a:cs typeface="Times New Roman" pitchFamily="18" charset="0"/>
              </a:rPr>
              <a:t>» (Выход) имеет точный, однозначный смысл для всех пользователей и предназначен для столь же однозначного действия. Этот термин не спутаешь с термином «</a:t>
            </a:r>
            <a:r>
              <a:rPr lang="en-US" altLang="ru-RU" sz="1800">
                <a:latin typeface="Times New Roman" pitchFamily="18" charset="0"/>
                <a:cs typeface="Times New Roman" pitchFamily="18" charset="0"/>
              </a:rPr>
              <a:t>CANCEL</a:t>
            </a:r>
            <a:r>
              <a:rPr lang="ru-RU" altLang="ru-RU" sz="1800">
                <a:latin typeface="Times New Roman" pitchFamily="18" charset="0"/>
                <a:cs typeface="Times New Roman" pitchFamily="18" charset="0"/>
              </a:rPr>
              <a:t>» </a:t>
            </a:r>
            <a:r>
              <a:rPr lang="en-US" altLang="ru-RU" sz="1800">
                <a:latin typeface="Times New Roman" pitchFamily="18" charset="0"/>
                <a:cs typeface="Times New Roman" pitchFamily="18" charset="0"/>
              </a:rPr>
              <a:t>(</a:t>
            </a:r>
            <a:r>
              <a:rPr lang="ru-RU" altLang="ru-RU" sz="1800">
                <a:latin typeface="Times New Roman" pitchFamily="18" charset="0"/>
                <a:cs typeface="Times New Roman" pitchFamily="18" charset="0"/>
              </a:rPr>
              <a:t>Отмена</a:t>
            </a:r>
            <a:r>
              <a:rPr lang="en-US" altLang="ru-RU" sz="1800">
                <a:latin typeface="Times New Roman" pitchFamily="18" charset="0"/>
                <a:cs typeface="Times New Roman" pitchFamily="18" charset="0"/>
              </a:rPr>
              <a:t>)</a:t>
            </a:r>
            <a:r>
              <a:rPr lang="ru-RU" altLang="ru-RU" sz="1800">
                <a:latin typeface="Times New Roman" pitchFamily="18" charset="0"/>
                <a:cs typeface="Times New Roman" pitchFamily="18" charset="0"/>
              </a:rPr>
              <a:t>.  Термин </a:t>
            </a:r>
            <a:r>
              <a:rPr lang="en-US" altLang="ru-RU" sz="1800">
                <a:latin typeface="Times New Roman" pitchFamily="18" charset="0"/>
                <a:cs typeface="Times New Roman" pitchFamily="18" charset="0"/>
              </a:rPr>
              <a:t>EXIT </a:t>
            </a:r>
            <a:r>
              <a:rPr lang="ru-RU" altLang="ru-RU" sz="1800">
                <a:latin typeface="Times New Roman" pitchFamily="18" charset="0"/>
                <a:cs typeface="Times New Roman" pitchFamily="18" charset="0"/>
              </a:rPr>
              <a:t> подразумевает конец взаимодействия с диалоговым окном действия с диалоговым окном и обычно означает полное окончание работы с программой, термин </a:t>
            </a:r>
            <a:r>
              <a:rPr lang="ru-RU" altLang="ru-RU" sz="1800" i="1">
                <a:latin typeface="Times New Roman" pitchFamily="18" charset="0"/>
                <a:cs typeface="Times New Roman" pitchFamily="18" charset="0"/>
              </a:rPr>
              <a:t>«</a:t>
            </a:r>
            <a:r>
              <a:rPr lang="en-US" altLang="ru-RU" sz="1800" i="1">
                <a:latin typeface="Times New Roman" pitchFamily="18" charset="0"/>
                <a:cs typeface="Times New Roman" pitchFamily="18" charset="0"/>
              </a:rPr>
              <a:t>CANCEL</a:t>
            </a:r>
            <a:r>
              <a:rPr lang="ru-RU" altLang="ru-RU" sz="1800" i="1">
                <a:latin typeface="Times New Roman" pitchFamily="18" charset="0"/>
                <a:cs typeface="Times New Roman" pitchFamily="18" charset="0"/>
              </a:rPr>
              <a:t>», </a:t>
            </a:r>
            <a:r>
              <a:rPr lang="ru-RU" altLang="ru-RU" sz="1800">
                <a:latin typeface="Times New Roman" pitchFamily="18" charset="0"/>
                <a:cs typeface="Times New Roman" pitchFamily="18" charset="0"/>
              </a:rPr>
              <a:t>в общем смысле - остановку любого незаконченного действия и возврат на шаг назад. </a:t>
            </a:r>
          </a:p>
        </p:txBody>
      </p:sp>
    </p:spTree>
    <p:extLst>
      <p:ext uri="{BB962C8B-B14F-4D97-AF65-F5344CB8AC3E}">
        <p14:creationId xmlns:p14="http://schemas.microsoft.com/office/powerpoint/2010/main" val="243707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388" y="115888"/>
            <a:ext cx="8785225" cy="5355312"/>
          </a:xfrm>
          <a:prstGeom prst="rect">
            <a:avLst/>
          </a:prstGeom>
        </p:spPr>
        <p:txBody>
          <a:bodyPr>
            <a:spAutoFit/>
          </a:bodyPr>
          <a:lstStyle/>
          <a:p>
            <a:pPr indent="361950" algn="just" fontAlgn="auto">
              <a:spcBef>
                <a:spcPts val="0"/>
              </a:spcBef>
              <a:spcAft>
                <a:spcPts val="0"/>
              </a:spcAft>
              <a:defRPr/>
            </a:pPr>
            <a:r>
              <a:rPr lang="ru-RU" dirty="0">
                <a:latin typeface="Times New Roman" panose="02020603050405020304" pitchFamily="18" charset="0"/>
                <a:cs typeface="Times New Roman" panose="02020603050405020304" pitchFamily="18" charset="0"/>
              </a:rPr>
              <a:t>При разработке интерфейса разработчик может  выйти за</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рамки руководящих принципов: создать новый элемент или усовершенствовать существующий. </a:t>
            </a:r>
          </a:p>
          <a:p>
            <a:pPr indent="361950" algn="just" fontAlgn="auto">
              <a:spcBef>
                <a:spcPts val="0"/>
              </a:spcBef>
              <a:spcAft>
                <a:spcPts val="0"/>
              </a:spcAft>
              <a:defRPr/>
            </a:pPr>
            <a:endParaRPr lang="ru-RU" dirty="0">
              <a:latin typeface="Times New Roman" panose="02020603050405020304" pitchFamily="18" charset="0"/>
              <a:cs typeface="Times New Roman" panose="02020603050405020304" pitchFamily="18" charset="0"/>
            </a:endParaRPr>
          </a:p>
          <a:p>
            <a:pPr indent="361950" algn="just" fontAlgn="auto">
              <a:spcBef>
                <a:spcPts val="0"/>
              </a:spcBef>
              <a:spcAft>
                <a:spcPts val="0"/>
              </a:spcAft>
              <a:defRPr/>
            </a:pPr>
            <a:r>
              <a:rPr lang="ru-RU" dirty="0">
                <a:latin typeface="Times New Roman" panose="02020603050405020304" pitchFamily="18" charset="0"/>
                <a:cs typeface="Times New Roman" panose="02020603050405020304" pitchFamily="18" charset="0"/>
              </a:rPr>
              <a:t>Нормативы </a:t>
            </a:r>
            <a:r>
              <a:rPr lang="en-US" i="1" dirty="0">
                <a:latin typeface="Times New Roman" panose="02020603050405020304" pitchFamily="18" charset="0"/>
                <a:cs typeface="Times New Roman" panose="02020603050405020304" pitchFamily="18" charset="0"/>
              </a:rPr>
              <a:t>APPLE</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содержат указания на этот счет:</a:t>
            </a:r>
            <a:endParaRPr lang="en-US" dirty="0">
              <a:latin typeface="Times New Roman" panose="02020603050405020304" pitchFamily="18" charset="0"/>
              <a:cs typeface="Times New Roman" panose="02020603050405020304" pitchFamily="18" charset="0"/>
            </a:endParaRPr>
          </a:p>
          <a:p>
            <a:pPr marL="285750" indent="-285750" fontAlgn="auto">
              <a:spcBef>
                <a:spcPts val="0"/>
              </a:spcBef>
              <a:spcAft>
                <a:spcPts val="0"/>
              </a:spcAft>
              <a:buFont typeface="Arial" pitchFamily="34" charset="0"/>
              <a:buChar char="•"/>
              <a:defRPr/>
            </a:pPr>
            <a:endParaRPr lang="ru-RU" dirty="0">
              <a:latin typeface="Times New Roman" panose="02020603050405020304" pitchFamily="18" charset="0"/>
              <a:cs typeface="Times New Roman" panose="02020603050405020304" pitchFamily="18" charset="0"/>
            </a:endParaRPr>
          </a:p>
          <a:p>
            <a:pPr marL="1200150" lvl="2" indent="-285750">
              <a:buFont typeface="Arial" pitchFamily="34" charset="0"/>
              <a:buChar char="•"/>
              <a:defRPr/>
            </a:pPr>
            <a:r>
              <a:rPr lang="ru-RU" dirty="0">
                <a:latin typeface="Times New Roman" panose="02020603050405020304" pitchFamily="18" charset="0"/>
                <a:cs typeface="Times New Roman" panose="02020603050405020304" pitchFamily="18" charset="0"/>
              </a:rPr>
              <a:t>основывайтесь на имеющемся интерфейсе,</a:t>
            </a:r>
          </a:p>
          <a:p>
            <a:pPr marL="1200150" lvl="2" indent="-285750">
              <a:buFont typeface="Arial" pitchFamily="34" charset="0"/>
              <a:buChar char="•"/>
              <a:defRPr/>
            </a:pPr>
            <a:r>
              <a:rPr lang="ru-RU" dirty="0">
                <a:latin typeface="Times New Roman" panose="02020603050405020304" pitchFamily="18" charset="0"/>
                <a:cs typeface="Times New Roman" panose="02020603050405020304" pitchFamily="18" charset="0"/>
              </a:rPr>
              <a:t>не назначайте новых функций уже существуют объектам;</a:t>
            </a:r>
          </a:p>
          <a:p>
            <a:pPr marL="1200150" lvl="2" indent="-285750">
              <a:buFont typeface="Arial" pitchFamily="34" charset="0"/>
              <a:buChar char="•"/>
              <a:defRPr/>
            </a:pPr>
            <a:r>
              <a:rPr lang="ru-RU" dirty="0">
                <a:latin typeface="Times New Roman" panose="02020603050405020304" pitchFamily="18" charset="0"/>
                <a:cs typeface="Times New Roman" panose="02020603050405020304" pitchFamily="18" charset="0"/>
              </a:rPr>
              <a:t>очень аккуратно создавайте новые объекты.</a:t>
            </a:r>
          </a:p>
          <a:p>
            <a:pPr indent="361950" algn="just" fontAlgn="auto">
              <a:spcBef>
                <a:spcPts val="0"/>
              </a:spcBef>
              <a:spcAft>
                <a:spcPts val="0"/>
              </a:spcAft>
              <a:defRPr/>
            </a:pPr>
            <a:endParaRPr lang="en-US" dirty="0">
              <a:latin typeface="Times New Roman" panose="02020603050405020304" pitchFamily="18" charset="0"/>
              <a:cs typeface="Times New Roman" panose="02020603050405020304" pitchFamily="18" charset="0"/>
            </a:endParaRPr>
          </a:p>
          <a:p>
            <a:pPr indent="361950" algn="just" fontAlgn="auto">
              <a:spcBef>
                <a:spcPts val="0"/>
              </a:spcBef>
              <a:spcAft>
                <a:spcPts val="0"/>
              </a:spcAft>
              <a:defRPr/>
            </a:pPr>
            <a:r>
              <a:rPr lang="ru-RU" dirty="0">
                <a:latin typeface="Times New Roman" panose="02020603050405020304" pitchFamily="18" charset="0"/>
                <a:cs typeface="Times New Roman" panose="02020603050405020304" pitchFamily="18" charset="0"/>
              </a:rPr>
              <a:t>Руководящие принципы содержат характеристики стандартов презентаций, поведения и взаимодействие с элементами управления интерфейсом. Термины могут не  много отличаться (к примеру, фирма </a:t>
            </a:r>
            <a:r>
              <a:rPr lang="en-US" dirty="0">
                <a:latin typeface="Times New Roman" panose="02020603050405020304" pitchFamily="18" charset="0"/>
                <a:cs typeface="Times New Roman" panose="02020603050405020304" pitchFamily="18" charset="0"/>
              </a:rPr>
              <a:t>I</a:t>
            </a:r>
            <a:r>
              <a:rPr lang="ru-RU" dirty="0">
                <a:latin typeface="Times New Roman" panose="02020603050405020304" pitchFamily="18" charset="0"/>
                <a:cs typeface="Times New Roman" panose="02020603050405020304" pitchFamily="18" charset="0"/>
              </a:rPr>
              <a:t>ВМ использует  термин «радиокнопка», а фирма </a:t>
            </a:r>
            <a:r>
              <a:rPr lang="en-US" dirty="0">
                <a:latin typeface="Times New Roman" panose="02020603050405020304" pitchFamily="18" charset="0"/>
                <a:cs typeface="Times New Roman" panose="02020603050405020304" pitchFamily="18" charset="0"/>
              </a:rPr>
              <a:t>MICROSOFT – </a:t>
            </a:r>
            <a:r>
              <a:rPr lang="ru-RU" dirty="0">
                <a:latin typeface="Times New Roman" panose="02020603050405020304" pitchFamily="18" charset="0"/>
                <a:cs typeface="Times New Roman" panose="02020603050405020304" pitchFamily="18" charset="0"/>
              </a:rPr>
              <a:t>«опциональная кнопка». </a:t>
            </a:r>
            <a:r>
              <a:rPr lang="ru-RU" baseline="-25000"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Могут быть различия и в графической интерпретации, но суть остается той же самой. </a:t>
            </a:r>
          </a:p>
          <a:p>
            <a:pPr indent="361950" algn="just" fontAlgn="auto">
              <a:spcBef>
                <a:spcPts val="0"/>
              </a:spcBef>
              <a:spcAft>
                <a:spcPts val="0"/>
              </a:spcAft>
              <a:defRPr/>
            </a:pPr>
            <a:endParaRPr lang="en-US" dirty="0">
              <a:latin typeface="Times New Roman" panose="02020603050405020304" pitchFamily="18" charset="0"/>
              <a:cs typeface="Times New Roman" panose="02020603050405020304" pitchFamily="18" charset="0"/>
            </a:endParaRPr>
          </a:p>
          <a:p>
            <a:pPr indent="361950" algn="just" fontAlgn="auto">
              <a:spcBef>
                <a:spcPts val="0"/>
              </a:spcBef>
              <a:spcAft>
                <a:spcPts val="0"/>
              </a:spcAft>
              <a:defRPr/>
            </a:pPr>
            <a:r>
              <a:rPr lang="ru-RU" dirty="0">
                <a:latin typeface="Times New Roman" panose="02020603050405020304" pitchFamily="18" charset="0"/>
                <a:cs typeface="Times New Roman" panose="02020603050405020304" pitchFamily="18" charset="0"/>
              </a:rPr>
              <a:t>В руководствах по элементам интерфейса и его организационного управления сказано, когда их нужно использовать . Полный набор руководств раскрывает сущность каждого объекта  и элемента интерфейса в терминах и способах представления на экране, их поведения, механизм взаимодействия с ними пользователей. </a:t>
            </a:r>
          </a:p>
        </p:txBody>
      </p:sp>
    </p:spTree>
    <p:extLst>
      <p:ext uri="{BB962C8B-B14F-4D97-AF65-F5344CB8AC3E}">
        <p14:creationId xmlns:p14="http://schemas.microsoft.com/office/powerpoint/2010/main" val="399802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07704" y="5516563"/>
            <a:ext cx="4536504" cy="50482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ru-RU" dirty="0">
                <a:latin typeface="Times New Roman" panose="02020603050405020304" pitchFamily="18" charset="0"/>
                <a:cs typeface="Times New Roman" panose="02020603050405020304" pitchFamily="18" charset="0"/>
              </a:rPr>
              <a:t>Международные стандарты</a:t>
            </a:r>
          </a:p>
        </p:txBody>
      </p:sp>
      <p:sp>
        <p:nvSpPr>
          <p:cNvPr id="3" name="Прямоугольник 2"/>
          <p:cNvSpPr/>
          <p:nvPr/>
        </p:nvSpPr>
        <p:spPr>
          <a:xfrm>
            <a:off x="2195736" y="4797425"/>
            <a:ext cx="3960440" cy="719138"/>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ru-RU" dirty="0">
                <a:latin typeface="Times New Roman" panose="02020603050405020304" pitchFamily="18" charset="0"/>
                <a:cs typeface="Times New Roman" panose="02020603050405020304" pitchFamily="18" charset="0"/>
              </a:rPr>
              <a:t>Отраслевые  руководящие принципы и нормативы</a:t>
            </a:r>
          </a:p>
        </p:txBody>
      </p:sp>
      <p:sp>
        <p:nvSpPr>
          <p:cNvPr id="4" name="Прямоугольник 3"/>
          <p:cNvSpPr/>
          <p:nvPr/>
        </p:nvSpPr>
        <p:spPr>
          <a:xfrm>
            <a:off x="2411760" y="4076700"/>
            <a:ext cx="3528391" cy="72072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ru-RU" dirty="0">
                <a:latin typeface="Times New Roman" panose="02020603050405020304" pitchFamily="18" charset="0"/>
                <a:cs typeface="Times New Roman" panose="02020603050405020304" pitchFamily="18" charset="0"/>
              </a:rPr>
              <a:t>Корпоративное руководство по оформлению стиля интерфейса</a:t>
            </a:r>
          </a:p>
        </p:txBody>
      </p:sp>
      <p:sp>
        <p:nvSpPr>
          <p:cNvPr id="5" name="Прямоугольник 4"/>
          <p:cNvSpPr/>
          <p:nvPr/>
        </p:nvSpPr>
        <p:spPr>
          <a:xfrm>
            <a:off x="2699792" y="3357563"/>
            <a:ext cx="3024336" cy="71913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ru-RU" dirty="0">
                <a:latin typeface="Times New Roman" panose="02020603050405020304" pitchFamily="18" charset="0"/>
                <a:cs typeface="Times New Roman" panose="02020603050405020304" pitchFamily="18" charset="0"/>
              </a:rPr>
              <a:t>Руководство по оформлению стиля группы продуктов</a:t>
            </a:r>
          </a:p>
        </p:txBody>
      </p:sp>
      <p:sp>
        <p:nvSpPr>
          <p:cNvPr id="6" name="Прямоугольник 5"/>
          <p:cNvSpPr/>
          <p:nvPr/>
        </p:nvSpPr>
        <p:spPr>
          <a:xfrm>
            <a:off x="3131840" y="1268760"/>
            <a:ext cx="648071" cy="2088232"/>
          </a:xfrm>
          <a:prstGeom prst="rect">
            <a:avLst/>
          </a:prstGeom>
        </p:spPr>
        <p:style>
          <a:lnRef idx="2">
            <a:schemeClr val="accent1"/>
          </a:lnRef>
          <a:fillRef idx="1">
            <a:schemeClr val="lt1"/>
          </a:fillRef>
          <a:effectRef idx="0">
            <a:schemeClr val="accent1"/>
          </a:effectRef>
          <a:fontRef idx="minor">
            <a:schemeClr val="dk1"/>
          </a:fontRef>
        </p:style>
        <p:txBody>
          <a:bodyPr vert="vert270" anchor="ctr"/>
          <a:lstStyle/>
          <a:p>
            <a:pPr algn="ctr">
              <a:defRPr/>
            </a:pPr>
            <a:r>
              <a:rPr lang="ru-RU" sz="1400" dirty="0">
                <a:latin typeface="Times New Roman" panose="02020603050405020304" pitchFamily="18" charset="0"/>
                <a:cs typeface="Times New Roman" panose="02020603050405020304" pitchFamily="18" charset="0"/>
              </a:rPr>
              <a:t>Руководство по оформлению стиля продукта</a:t>
            </a:r>
          </a:p>
        </p:txBody>
      </p:sp>
      <p:sp>
        <p:nvSpPr>
          <p:cNvPr id="7" name="Прямоугольник 6"/>
          <p:cNvSpPr/>
          <p:nvPr/>
        </p:nvSpPr>
        <p:spPr>
          <a:xfrm>
            <a:off x="3851920" y="1268760"/>
            <a:ext cx="720079" cy="2088232"/>
          </a:xfrm>
          <a:prstGeom prst="rect">
            <a:avLst/>
          </a:prstGeom>
        </p:spPr>
        <p:style>
          <a:lnRef idx="2">
            <a:schemeClr val="accent1"/>
          </a:lnRef>
          <a:fillRef idx="1">
            <a:schemeClr val="lt1"/>
          </a:fillRef>
          <a:effectRef idx="0">
            <a:schemeClr val="accent1"/>
          </a:effectRef>
          <a:fontRef idx="minor">
            <a:schemeClr val="dk1"/>
          </a:fontRef>
        </p:style>
        <p:txBody>
          <a:bodyPr vert="vert270" anchor="ctr"/>
          <a:lstStyle/>
          <a:p>
            <a:pPr algn="ctr">
              <a:defRPr/>
            </a:pPr>
            <a:r>
              <a:rPr lang="ru-RU" sz="1400" dirty="0">
                <a:latin typeface="Times New Roman" panose="02020603050405020304" pitchFamily="18" charset="0"/>
                <a:cs typeface="Times New Roman" panose="02020603050405020304" pitchFamily="18" charset="0"/>
              </a:rPr>
              <a:t>Руководство по оформлению стиля продукта</a:t>
            </a:r>
          </a:p>
        </p:txBody>
      </p:sp>
      <p:sp>
        <p:nvSpPr>
          <p:cNvPr id="8" name="Прямоугольник 7"/>
          <p:cNvSpPr/>
          <p:nvPr/>
        </p:nvSpPr>
        <p:spPr>
          <a:xfrm>
            <a:off x="4644008" y="1268760"/>
            <a:ext cx="720080" cy="2088232"/>
          </a:xfrm>
          <a:prstGeom prst="rect">
            <a:avLst/>
          </a:prstGeom>
        </p:spPr>
        <p:style>
          <a:lnRef idx="2">
            <a:schemeClr val="accent1"/>
          </a:lnRef>
          <a:fillRef idx="1">
            <a:schemeClr val="lt1"/>
          </a:fillRef>
          <a:effectRef idx="0">
            <a:schemeClr val="accent1"/>
          </a:effectRef>
          <a:fontRef idx="minor">
            <a:schemeClr val="dk1"/>
          </a:fontRef>
        </p:style>
        <p:txBody>
          <a:bodyPr vert="vert270" anchor="ctr"/>
          <a:lstStyle/>
          <a:p>
            <a:pPr algn="ctr">
              <a:defRPr/>
            </a:pPr>
            <a:r>
              <a:rPr lang="ru-RU" sz="1400" dirty="0">
                <a:latin typeface="Times New Roman" panose="02020603050405020304" pitchFamily="18" charset="0"/>
                <a:cs typeface="Times New Roman" panose="02020603050405020304" pitchFamily="18" charset="0"/>
              </a:rPr>
              <a:t>Руководство по оформлению стиля продукта</a:t>
            </a:r>
          </a:p>
        </p:txBody>
      </p:sp>
      <p:sp>
        <p:nvSpPr>
          <p:cNvPr id="46089" name="Прямоугольник 9"/>
          <p:cNvSpPr>
            <a:spLocks noChangeArrowheads="1"/>
          </p:cNvSpPr>
          <p:nvPr/>
        </p:nvSpPr>
        <p:spPr bwMode="auto">
          <a:xfrm>
            <a:off x="179388" y="188913"/>
            <a:ext cx="87852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6195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just" eaLnBrk="1" hangingPunct="1"/>
            <a:r>
              <a:rPr lang="ru-RU" altLang="ru-RU">
                <a:latin typeface="Times New Roman" pitchFamily="18" charset="0"/>
                <a:cs typeface="Times New Roman" pitchFamily="18" charset="0"/>
              </a:rPr>
              <a:t>На рисунке отображена структура стандартов, промышленных руководств по разработке и стилю оформления, обеспечивающих прочный фундамент для создания продукта.</a:t>
            </a:r>
          </a:p>
        </p:txBody>
      </p:sp>
    </p:spTree>
    <p:extLst>
      <p:ext uri="{BB962C8B-B14F-4D97-AF65-F5344CB8AC3E}">
        <p14:creationId xmlns:p14="http://schemas.microsoft.com/office/powerpoint/2010/main" val="8940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Прямоугольник 2"/>
          <p:cNvSpPr>
            <a:spLocks noChangeArrowheads="1"/>
          </p:cNvSpPr>
          <p:nvPr/>
        </p:nvSpPr>
        <p:spPr bwMode="auto">
          <a:xfrm>
            <a:off x="179388" y="754544"/>
            <a:ext cx="87852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556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pPr>
            <a:r>
              <a:rPr lang="ru-RU" altLang="ru-RU" sz="1600">
                <a:latin typeface="Times New Roman" pitchFamily="18" charset="0"/>
                <a:cs typeface="Times New Roman" pitchFamily="18" charset="0"/>
              </a:rPr>
              <a:t>Существует множество рекомендаций от специалистов по проектированию пользовательского интерфейса. Эти рекомендации в большей или меньшей степени применимы как к созданию настольных и/или мобильных приложений, так и к веб-разработкам. </a:t>
            </a:r>
          </a:p>
        </p:txBody>
      </p:sp>
      <p:sp>
        <p:nvSpPr>
          <p:cNvPr id="4" name="Прямоугольник 3"/>
          <p:cNvSpPr/>
          <p:nvPr/>
        </p:nvSpPr>
        <p:spPr>
          <a:xfrm>
            <a:off x="107950" y="1657831"/>
            <a:ext cx="8135938" cy="3416320"/>
          </a:xfrm>
          <a:prstGeom prst="rect">
            <a:avLst/>
          </a:prstGeom>
        </p:spPr>
        <p:txBody>
          <a:bodyPr>
            <a:spAutoFit/>
          </a:bodyPr>
          <a:lstStyle/>
          <a:p>
            <a:pPr fontAlgn="auto">
              <a:spcBef>
                <a:spcPts val="0"/>
              </a:spcBef>
              <a:spcAft>
                <a:spcPts val="0"/>
              </a:spcAft>
              <a:defRPr/>
            </a:pPr>
            <a:r>
              <a:rPr lang="ru-RU" b="1" u="sng" dirty="0">
                <a:latin typeface="Times New Roman" panose="02020603050405020304" pitchFamily="18" charset="0"/>
                <a:cs typeface="Times New Roman" panose="02020603050405020304" pitchFamily="18" charset="0"/>
              </a:rPr>
              <a:t>2 закона дизайна интерфейсов</a:t>
            </a:r>
          </a:p>
          <a:p>
            <a:pPr lvl="1" indent="355600" algn="just">
              <a:defRPr/>
            </a:pPr>
            <a:endParaRPr lang="ru-RU" dirty="0" smtClean="0">
              <a:latin typeface="Times New Roman" panose="02020603050405020304" pitchFamily="18" charset="0"/>
              <a:cs typeface="Times New Roman" panose="02020603050405020304" pitchFamily="18" charset="0"/>
            </a:endParaRPr>
          </a:p>
          <a:p>
            <a:pPr lvl="1" indent="355600" algn="just">
              <a:defRPr/>
            </a:pPr>
            <a:r>
              <a:rPr lang="ru-RU" dirty="0" err="1" smtClean="0">
                <a:latin typeface="Times New Roman" panose="02020603050405020304" pitchFamily="18" charset="0"/>
                <a:cs typeface="Times New Roman" panose="02020603050405020304" pitchFamily="18" charset="0"/>
              </a:rPr>
              <a:t>Джеф</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Раскин, специалист по компьютерным интерфейсам, в своей книге </a:t>
            </a:r>
            <a:r>
              <a:rPr lang="ru-RU" b="1" dirty="0">
                <a:latin typeface="Times New Roman" panose="02020603050405020304" pitchFamily="18" charset="0"/>
                <a:cs typeface="Times New Roman" panose="02020603050405020304" pitchFamily="18" charset="0"/>
              </a:rPr>
              <a:t>«</a:t>
            </a:r>
            <a:r>
              <a:rPr lang="ru-RU" b="1" dirty="0" err="1">
                <a:latin typeface="Times New Roman" panose="02020603050405020304" pitchFamily="18" charset="0"/>
                <a:cs typeface="Times New Roman" panose="02020603050405020304" pitchFamily="18" charset="0"/>
              </a:rPr>
              <a:t>The</a:t>
            </a:r>
            <a:r>
              <a:rPr lang="ru-RU" b="1" dirty="0">
                <a:latin typeface="Times New Roman" panose="02020603050405020304" pitchFamily="18" charset="0"/>
                <a:cs typeface="Times New Roman" panose="02020603050405020304" pitchFamily="18" charset="0"/>
              </a:rPr>
              <a:t> </a:t>
            </a:r>
            <a:r>
              <a:rPr lang="ru-RU" b="1" dirty="0" err="1">
                <a:latin typeface="Times New Roman" panose="02020603050405020304" pitchFamily="18" charset="0"/>
                <a:cs typeface="Times New Roman" panose="02020603050405020304" pitchFamily="18" charset="0"/>
              </a:rPr>
              <a:t>Humane</a:t>
            </a:r>
            <a:r>
              <a:rPr lang="ru-RU" b="1" dirty="0">
                <a:latin typeface="Times New Roman" panose="02020603050405020304" pitchFamily="18" charset="0"/>
                <a:cs typeface="Times New Roman" panose="02020603050405020304" pitchFamily="18" charset="0"/>
              </a:rPr>
              <a:t> </a:t>
            </a:r>
            <a:r>
              <a:rPr lang="ru-RU" b="1" dirty="0" err="1">
                <a:latin typeface="Times New Roman" panose="02020603050405020304" pitchFamily="18" charset="0"/>
                <a:cs typeface="Times New Roman" panose="02020603050405020304" pitchFamily="18" charset="0"/>
              </a:rPr>
              <a:t>Interface</a:t>
            </a:r>
            <a:r>
              <a:rPr lang="ru-RU" b="1"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изданной в 2000 году, на основе законов робототехники А. Азимова сформулировал два закона разработки пользовательских интерфейсов:</a:t>
            </a:r>
          </a:p>
          <a:p>
            <a:pPr lvl="1" indent="355600" algn="just">
              <a:defRPr/>
            </a:pPr>
            <a:endParaRPr lang="ru-RU" b="1" dirty="0" smtClean="0">
              <a:latin typeface="Times New Roman" panose="02020603050405020304" pitchFamily="18" charset="0"/>
              <a:cs typeface="Times New Roman" panose="02020603050405020304" pitchFamily="18" charset="0"/>
            </a:endParaRPr>
          </a:p>
          <a:p>
            <a:pPr lvl="1" indent="355600" algn="just">
              <a:defRPr/>
            </a:pPr>
            <a:r>
              <a:rPr lang="ru-RU" b="1" dirty="0" smtClean="0">
                <a:latin typeface="Times New Roman" panose="02020603050405020304" pitchFamily="18" charset="0"/>
                <a:cs typeface="Times New Roman" panose="02020603050405020304" pitchFamily="18" charset="0"/>
              </a:rPr>
              <a:t>Первый </a:t>
            </a:r>
            <a:r>
              <a:rPr lang="ru-RU" b="1" dirty="0">
                <a:latin typeface="Times New Roman" panose="02020603050405020304" pitchFamily="18" charset="0"/>
                <a:cs typeface="Times New Roman" panose="02020603050405020304" pitchFamily="18" charset="0"/>
              </a:rPr>
              <a:t>закон:</a:t>
            </a:r>
            <a:r>
              <a:rPr lang="ru-RU" dirty="0">
                <a:latin typeface="Times New Roman" panose="02020603050405020304" pitchFamily="18" charset="0"/>
                <a:cs typeface="Times New Roman" panose="02020603050405020304" pitchFamily="18" charset="0"/>
              </a:rPr>
              <a:t> Компьютер не должен вредить вашей работе или своим бездействием допустить причинение вреда вашей работе</a:t>
            </a:r>
            <a:r>
              <a:rPr lang="ru-RU" dirty="0" smtClean="0">
                <a:latin typeface="Times New Roman" panose="02020603050405020304" pitchFamily="18" charset="0"/>
                <a:cs typeface="Times New Roman" panose="02020603050405020304" pitchFamily="18" charset="0"/>
              </a:rPr>
              <a:t>.</a:t>
            </a:r>
          </a:p>
          <a:p>
            <a:pPr lvl="1" indent="355600" algn="just">
              <a:defRPr/>
            </a:pPr>
            <a:endParaRPr lang="ru-RU" dirty="0">
              <a:latin typeface="Times New Roman" panose="02020603050405020304" pitchFamily="18" charset="0"/>
              <a:cs typeface="Times New Roman" panose="02020603050405020304" pitchFamily="18" charset="0"/>
            </a:endParaRPr>
          </a:p>
          <a:p>
            <a:pPr lvl="1" indent="355600" algn="just">
              <a:defRPr/>
            </a:pPr>
            <a:r>
              <a:rPr lang="ru-RU" b="1" dirty="0">
                <a:latin typeface="Times New Roman" panose="02020603050405020304" pitchFamily="18" charset="0"/>
                <a:cs typeface="Times New Roman" panose="02020603050405020304" pitchFamily="18" charset="0"/>
              </a:rPr>
              <a:t>Второй закон:</a:t>
            </a:r>
            <a:r>
              <a:rPr lang="ru-RU" dirty="0">
                <a:latin typeface="Times New Roman" panose="02020603050405020304" pitchFamily="18" charset="0"/>
                <a:cs typeface="Times New Roman" panose="02020603050405020304" pitchFamily="18" charset="0"/>
              </a:rPr>
              <a:t> Компьютер не должен тратить ваше время или требовать от вас больше работы, чем это действительно необходимо.</a:t>
            </a:r>
          </a:p>
        </p:txBody>
      </p:sp>
      <p:sp>
        <p:nvSpPr>
          <p:cNvPr id="47108" name="TextBox 1"/>
          <p:cNvSpPr txBox="1">
            <a:spLocks noChangeArrowheads="1"/>
          </p:cNvSpPr>
          <p:nvPr/>
        </p:nvSpPr>
        <p:spPr bwMode="auto">
          <a:xfrm>
            <a:off x="250824" y="115888"/>
            <a:ext cx="2520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ru-RU" altLang="ru-RU" sz="2800" b="1" dirty="0">
                <a:solidFill>
                  <a:srgbClr val="FF0000"/>
                </a:solidFill>
                <a:latin typeface="Times New Roman" pitchFamily="18" charset="0"/>
                <a:cs typeface="Times New Roman" pitchFamily="18" charset="0"/>
              </a:rPr>
              <a:t>Рекомендации</a:t>
            </a:r>
          </a:p>
        </p:txBody>
      </p:sp>
    </p:spTree>
    <p:extLst>
      <p:ext uri="{BB962C8B-B14F-4D97-AF65-F5344CB8AC3E}">
        <p14:creationId xmlns:p14="http://schemas.microsoft.com/office/powerpoint/2010/main" val="148490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388" y="115888"/>
            <a:ext cx="8856662" cy="6401753"/>
          </a:xfrm>
          <a:prstGeom prst="rect">
            <a:avLst/>
          </a:prstGeom>
        </p:spPr>
        <p:txBody>
          <a:bodyPr>
            <a:spAutoFit/>
          </a:bodyPr>
          <a:lstStyle/>
          <a:p>
            <a:pPr fontAlgn="auto">
              <a:spcBef>
                <a:spcPts val="0"/>
              </a:spcBef>
              <a:spcAft>
                <a:spcPts val="0"/>
              </a:spcAft>
              <a:defRPr/>
            </a:pPr>
            <a:r>
              <a:rPr lang="ru-RU" sz="2400" b="1" u="sng" dirty="0">
                <a:latin typeface="+mn-lt"/>
                <a:cs typeface="+mn-cs"/>
              </a:rPr>
              <a:t>8 «золотых» правил </a:t>
            </a:r>
            <a:r>
              <a:rPr lang="ru-RU" sz="2400" b="1" u="sng" dirty="0" err="1">
                <a:latin typeface="+mn-lt"/>
                <a:cs typeface="+mn-cs"/>
              </a:rPr>
              <a:t>Шнейдермана</a:t>
            </a:r>
            <a:endParaRPr lang="ru-RU" sz="2400" b="1" u="sng" dirty="0">
              <a:latin typeface="+mn-lt"/>
              <a:cs typeface="+mn-cs"/>
            </a:endParaRPr>
          </a:p>
          <a:p>
            <a:pPr fontAlgn="auto">
              <a:spcBef>
                <a:spcPts val="0"/>
              </a:spcBef>
              <a:spcAft>
                <a:spcPts val="0"/>
              </a:spcAft>
              <a:defRPr/>
            </a:pPr>
            <a:endParaRPr lang="ru-RU" b="1" u="sng" dirty="0">
              <a:latin typeface="+mn-lt"/>
              <a:cs typeface="+mn-cs"/>
            </a:endParaRPr>
          </a:p>
          <a:p>
            <a:pPr indent="355600" algn="just" fontAlgn="auto">
              <a:spcBef>
                <a:spcPts val="0"/>
              </a:spcBef>
              <a:spcAft>
                <a:spcPts val="0"/>
              </a:spcAft>
              <a:defRPr/>
            </a:pPr>
            <a:r>
              <a:rPr lang="ru-RU" sz="1600" dirty="0">
                <a:latin typeface="+mn-lt"/>
                <a:cs typeface="+mn-cs"/>
              </a:rPr>
              <a:t>Бен </a:t>
            </a:r>
            <a:r>
              <a:rPr lang="ru-RU" sz="1600" dirty="0" err="1">
                <a:latin typeface="+mn-lt"/>
                <a:cs typeface="+mn-cs"/>
              </a:rPr>
              <a:t>Шнейдерман</a:t>
            </a:r>
            <a:r>
              <a:rPr lang="ru-RU" sz="1600" dirty="0">
                <a:latin typeface="+mn-lt"/>
                <a:cs typeface="+mn-cs"/>
              </a:rPr>
              <a:t>, американский исследователь в области человеко-машинного взаимодействия, в своей книге «</a:t>
            </a:r>
            <a:r>
              <a:rPr lang="ru-RU" sz="1600" dirty="0" err="1">
                <a:latin typeface="+mn-lt"/>
                <a:cs typeface="+mn-cs"/>
              </a:rPr>
              <a:t>Designing</a:t>
            </a:r>
            <a:r>
              <a:rPr lang="ru-RU" sz="1600" dirty="0">
                <a:latin typeface="+mn-lt"/>
                <a:cs typeface="+mn-cs"/>
              </a:rPr>
              <a:t> </a:t>
            </a:r>
            <a:r>
              <a:rPr lang="ru-RU" sz="1600" dirty="0" err="1">
                <a:latin typeface="+mn-lt"/>
                <a:cs typeface="+mn-cs"/>
              </a:rPr>
              <a:t>the</a:t>
            </a:r>
            <a:r>
              <a:rPr lang="ru-RU" sz="1600" dirty="0">
                <a:latin typeface="+mn-lt"/>
                <a:cs typeface="+mn-cs"/>
              </a:rPr>
              <a:t> </a:t>
            </a:r>
            <a:r>
              <a:rPr lang="ru-RU" sz="1600" dirty="0" err="1">
                <a:latin typeface="+mn-lt"/>
                <a:cs typeface="+mn-cs"/>
              </a:rPr>
              <a:t>User</a:t>
            </a:r>
            <a:r>
              <a:rPr lang="ru-RU" sz="1600" dirty="0">
                <a:latin typeface="+mn-lt"/>
                <a:cs typeface="+mn-cs"/>
              </a:rPr>
              <a:t> </a:t>
            </a:r>
            <a:r>
              <a:rPr lang="ru-RU" sz="1600" dirty="0" err="1">
                <a:latin typeface="+mn-lt"/>
                <a:cs typeface="+mn-cs"/>
              </a:rPr>
              <a:t>Interface</a:t>
            </a:r>
            <a:r>
              <a:rPr lang="ru-RU" sz="1600" dirty="0">
                <a:latin typeface="+mn-lt"/>
                <a:cs typeface="+mn-cs"/>
              </a:rPr>
              <a:t>» сформулировал 8 «золотых» правил, которые кратко можно представить в следующем виде:</a:t>
            </a:r>
          </a:p>
          <a:p>
            <a:pPr indent="355600" algn="just" fontAlgn="auto">
              <a:spcBef>
                <a:spcPts val="0"/>
              </a:spcBef>
              <a:spcAft>
                <a:spcPts val="0"/>
              </a:spcAft>
              <a:defRPr/>
            </a:pPr>
            <a:endParaRPr lang="ru-RU" sz="1600" dirty="0">
              <a:latin typeface="+mn-lt"/>
              <a:cs typeface="+mn-cs"/>
            </a:endParaRPr>
          </a:p>
          <a:p>
            <a:pPr marL="285750" indent="-285750" fontAlgn="auto">
              <a:spcBef>
                <a:spcPts val="0"/>
              </a:spcBef>
              <a:spcAft>
                <a:spcPts val="0"/>
              </a:spcAft>
              <a:buFont typeface="Arial" pitchFamily="34" charset="0"/>
              <a:buChar char="•"/>
              <a:defRPr/>
            </a:pPr>
            <a:r>
              <a:rPr lang="ru-RU" sz="1600" b="1" dirty="0">
                <a:latin typeface="+mn-lt"/>
                <a:cs typeface="+mn-cs"/>
              </a:rPr>
              <a:t>Будьте последовательны</a:t>
            </a:r>
            <a:r>
              <a:rPr lang="ru-RU" sz="1600" dirty="0">
                <a:latin typeface="+mn-lt"/>
                <a:cs typeface="+mn-cs"/>
              </a:rPr>
              <a:t>: используйте одинаковые действия, названия, элементы управления в идентичных или похожих ситуациях.</a:t>
            </a:r>
          </a:p>
          <a:p>
            <a:pPr marL="285750" indent="-285750" fontAlgn="auto">
              <a:spcBef>
                <a:spcPts val="0"/>
              </a:spcBef>
              <a:spcAft>
                <a:spcPts val="0"/>
              </a:spcAft>
              <a:buFont typeface="Arial" pitchFamily="34" charset="0"/>
              <a:buChar char="•"/>
              <a:defRPr/>
            </a:pPr>
            <a:r>
              <a:rPr lang="ru-RU" sz="1600" b="1" dirty="0">
                <a:latin typeface="+mn-lt"/>
                <a:cs typeface="+mn-cs"/>
              </a:rPr>
              <a:t>Учитывайте возможности опытных пользователей</a:t>
            </a:r>
            <a:r>
              <a:rPr lang="ru-RU" sz="1600" dirty="0">
                <a:latin typeface="+mn-lt"/>
                <a:cs typeface="+mn-cs"/>
              </a:rPr>
              <a:t>: представьте им альтернативные способы управления программой с помощью «горячих» клавиши, макросов и т.п.</a:t>
            </a:r>
          </a:p>
          <a:p>
            <a:pPr marL="285750" indent="-285750" fontAlgn="auto">
              <a:spcBef>
                <a:spcPts val="0"/>
              </a:spcBef>
              <a:spcAft>
                <a:spcPts val="0"/>
              </a:spcAft>
              <a:buFont typeface="Arial" pitchFamily="34" charset="0"/>
              <a:buChar char="•"/>
              <a:defRPr/>
            </a:pPr>
            <a:r>
              <a:rPr lang="ru-RU" sz="1600" b="1" dirty="0">
                <a:latin typeface="+mn-lt"/>
                <a:cs typeface="+mn-cs"/>
              </a:rPr>
              <a:t>Используйте обратную связь</a:t>
            </a:r>
            <a:r>
              <a:rPr lang="ru-RU" sz="1600" dirty="0">
                <a:latin typeface="+mn-lt"/>
                <a:cs typeface="+mn-cs"/>
              </a:rPr>
              <a:t>: программа должна реагировать на каждое действие оператора.</a:t>
            </a:r>
          </a:p>
          <a:p>
            <a:pPr marL="285750" indent="-285750" fontAlgn="auto">
              <a:spcBef>
                <a:spcPts val="0"/>
              </a:spcBef>
              <a:spcAft>
                <a:spcPts val="0"/>
              </a:spcAft>
              <a:buFont typeface="Arial" pitchFamily="34" charset="0"/>
              <a:buChar char="•"/>
              <a:defRPr/>
            </a:pPr>
            <a:r>
              <a:rPr lang="ru-RU" sz="1600" b="1" dirty="0">
                <a:latin typeface="+mn-lt"/>
                <a:cs typeface="+mn-cs"/>
              </a:rPr>
              <a:t>Создавайте законченные диалоги</a:t>
            </a:r>
            <a:r>
              <a:rPr lang="ru-RU" sz="1600" dirty="0">
                <a:latin typeface="+mn-lt"/>
                <a:cs typeface="+mn-cs"/>
              </a:rPr>
              <a:t>: сформируйте последовательные действия оператора в логические группы с началом, серединой и концом. На каждом этапе поддерживайте обратную связь.</a:t>
            </a:r>
          </a:p>
          <a:p>
            <a:pPr marL="285750" indent="-285750" fontAlgn="auto">
              <a:spcBef>
                <a:spcPts val="0"/>
              </a:spcBef>
              <a:spcAft>
                <a:spcPts val="0"/>
              </a:spcAft>
              <a:buFont typeface="Arial" pitchFamily="34" charset="0"/>
              <a:buChar char="•"/>
              <a:defRPr/>
            </a:pPr>
            <a:r>
              <a:rPr lang="ru-RU" sz="1600" b="1" dirty="0">
                <a:latin typeface="+mn-lt"/>
                <a:cs typeface="+mn-cs"/>
              </a:rPr>
              <a:t>Используйте простые процедуры обработки ошибок</a:t>
            </a:r>
            <a:r>
              <a:rPr lang="ru-RU" sz="1600" dirty="0">
                <a:latin typeface="+mn-lt"/>
                <a:cs typeface="+mn-cs"/>
              </a:rPr>
              <a:t>: насколько возможно, спроектируйте систему так, чтобы пользователь не мог допустить серьезных ошибок, а при обнаружении ошибки предложите простые и понятные механизмы ее обработки.</a:t>
            </a:r>
          </a:p>
          <a:p>
            <a:pPr marL="285750" indent="-285750" fontAlgn="auto">
              <a:spcBef>
                <a:spcPts val="0"/>
              </a:spcBef>
              <a:spcAft>
                <a:spcPts val="0"/>
              </a:spcAft>
              <a:buFont typeface="Arial" pitchFamily="34" charset="0"/>
              <a:buChar char="•"/>
              <a:defRPr/>
            </a:pPr>
            <a:r>
              <a:rPr lang="ru-RU" sz="1600" b="1" dirty="0">
                <a:latin typeface="+mn-lt"/>
                <a:cs typeface="+mn-cs"/>
              </a:rPr>
              <a:t>Обеспечьте простой механизм отмены действий</a:t>
            </a:r>
            <a:r>
              <a:rPr lang="ru-RU" sz="1600" dirty="0">
                <a:latin typeface="+mn-lt"/>
                <a:cs typeface="+mn-cs"/>
              </a:rPr>
              <a:t>: такая возможность уменьшает беспокойство пользователей, т.к. они знают, что ошибочные действия могут быть отменены. Единицей обратимости может быть разовая акция, ввод данных или целая группа действий.</a:t>
            </a:r>
          </a:p>
          <a:p>
            <a:pPr marL="285750" indent="-285750" fontAlgn="auto">
              <a:spcBef>
                <a:spcPts val="0"/>
              </a:spcBef>
              <a:spcAft>
                <a:spcPts val="0"/>
              </a:spcAft>
              <a:buFont typeface="Arial" pitchFamily="34" charset="0"/>
              <a:buChar char="•"/>
              <a:defRPr/>
            </a:pPr>
            <a:r>
              <a:rPr lang="ru-RU" sz="1600" b="1" dirty="0">
                <a:latin typeface="+mn-lt"/>
                <a:cs typeface="+mn-cs"/>
              </a:rPr>
              <a:t>Создайте впечатление, что пользователь управляет всеми процессами</a:t>
            </a:r>
            <a:r>
              <a:rPr lang="ru-RU" sz="1600" dirty="0">
                <a:latin typeface="+mn-lt"/>
                <a:cs typeface="+mn-cs"/>
              </a:rPr>
              <a:t>: спроектируйте систему так, чтобы оператор был инициатором действий, а не ведомым.</a:t>
            </a:r>
          </a:p>
          <a:p>
            <a:pPr marL="285750" indent="-285750" fontAlgn="auto">
              <a:spcBef>
                <a:spcPts val="0"/>
              </a:spcBef>
              <a:spcAft>
                <a:spcPts val="0"/>
              </a:spcAft>
              <a:buFont typeface="Arial" pitchFamily="34" charset="0"/>
              <a:buChar char="•"/>
              <a:defRPr/>
            </a:pPr>
            <a:r>
              <a:rPr lang="ru-RU" sz="1600" b="1" dirty="0">
                <a:latin typeface="+mn-lt"/>
                <a:cs typeface="+mn-cs"/>
              </a:rPr>
              <a:t>Уменьшите загрузку кратковременной памяти</a:t>
            </a:r>
            <a:r>
              <a:rPr lang="ru-RU" sz="1600" dirty="0">
                <a:latin typeface="+mn-lt"/>
                <a:cs typeface="+mn-cs"/>
              </a:rPr>
              <a:t>: особенности человеческой памяти накладывают ограничения на количество, размеры и скорость чередования элементов управления.</a:t>
            </a:r>
          </a:p>
        </p:txBody>
      </p:sp>
    </p:spTree>
    <p:extLst>
      <p:ext uri="{BB962C8B-B14F-4D97-AF65-F5344CB8AC3E}">
        <p14:creationId xmlns:p14="http://schemas.microsoft.com/office/powerpoint/2010/main" val="296988517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5183</TotalTime>
  <Words>1796</Words>
  <Application>Microsoft Office PowerPoint</Application>
  <PresentationFormat>Экран (4:3)</PresentationFormat>
  <Paragraphs>199</Paragraphs>
  <Slides>26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26</vt:i4>
      </vt:variant>
    </vt:vector>
  </HeadingPairs>
  <TitlesOfParts>
    <vt:vector size="27"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diakov.net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RePack by Diakov</dc:creator>
  <cp:lastModifiedBy>RePack by Diakov</cp:lastModifiedBy>
  <cp:revision>9</cp:revision>
  <dcterms:created xsi:type="dcterms:W3CDTF">2020-05-26T10:55:41Z</dcterms:created>
  <dcterms:modified xsi:type="dcterms:W3CDTF">2022-03-25T07:48:39Z</dcterms:modified>
</cp:coreProperties>
</file>