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7"/>
  </p:notesMasterIdLst>
  <p:sldIdLst>
    <p:sldId id="281" r:id="rId2"/>
    <p:sldId id="282" r:id="rId3"/>
    <p:sldId id="283" r:id="rId4"/>
    <p:sldId id="296" r:id="rId5"/>
    <p:sldId id="268" r:id="rId6"/>
    <p:sldId id="294" r:id="rId7"/>
    <p:sldId id="291" r:id="rId8"/>
    <p:sldId id="284" r:id="rId9"/>
    <p:sldId id="322" r:id="rId10"/>
    <p:sldId id="327" r:id="rId11"/>
    <p:sldId id="323" r:id="rId12"/>
    <p:sldId id="324" r:id="rId13"/>
    <p:sldId id="276" r:id="rId14"/>
    <p:sldId id="302" r:id="rId15"/>
    <p:sldId id="297" r:id="rId16"/>
    <p:sldId id="299" r:id="rId17"/>
    <p:sldId id="285" r:id="rId18"/>
    <p:sldId id="292" r:id="rId19"/>
    <p:sldId id="333" r:id="rId20"/>
    <p:sldId id="298" r:id="rId21"/>
    <p:sldId id="293" r:id="rId22"/>
    <p:sldId id="334" r:id="rId23"/>
    <p:sldId id="306" r:id="rId24"/>
    <p:sldId id="307" r:id="rId25"/>
    <p:sldId id="308" r:id="rId26"/>
    <p:sldId id="309" r:id="rId27"/>
    <p:sldId id="310" r:id="rId28"/>
    <p:sldId id="277" r:id="rId29"/>
    <p:sldId id="286" r:id="rId30"/>
    <p:sldId id="289" r:id="rId31"/>
    <p:sldId id="301" r:id="rId32"/>
    <p:sldId id="287" r:id="rId33"/>
    <p:sldId id="278" r:id="rId34"/>
    <p:sldId id="264" r:id="rId35"/>
    <p:sldId id="266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52" autoAdjust="0"/>
    <p:restoredTop sz="96229" autoAdjust="0"/>
  </p:normalViewPr>
  <p:slideViewPr>
    <p:cSldViewPr>
      <p:cViewPr varScale="1">
        <p:scale>
          <a:sx n="109" d="100"/>
          <a:sy n="109" d="100"/>
        </p:scale>
        <p:origin x="-246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F0256-2221-4593-9BED-379EDD3E9E40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519C-3060-47F7-8198-CCF99ED61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4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является ориентированным на человека, если он отвечает нуждам человека и учитывает его слабости. Чтобы создать такой интерфейс, необходимо иметь представление о том, как действуют люди и машины. Кроме того, следует развить в себе способность чувствовать те трудности, с которыми сталкиваются люди. И это не всегда просто. Мы настолько привыкли к тому, как работают программы, что соглашаемся принять их методы работы как данность, - даже в тех случаях, когда их интерфейсы неоправданно сложны, запутанны, неэкономны и побуждают людей к ошибкам.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8519C-3060-47F7-8198-CCF99ED615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98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Проблема в обеспечении того, чтобы ментальная модель пользователя соответствовала модели дизайнера, возникает из-за того, что дизайнер не взаимодействует напрямую с пользователем. Дизайнер может разговаривать с пользователем только через «системный образ» - материализованную ментальную модель дизайнера.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8519C-3060-47F7-8198-CCF99ED615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22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механизм прогнозирования и объяснения человеческого понимания и поведения.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8519C-3060-47F7-8198-CCF99ED615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14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8519C-3060-47F7-8198-CCF99ED615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8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Терминология.</a:t>
            </a:r>
          </a:p>
          <a:p>
            <a:endParaRPr lang="ru-RU" dirty="0" smtClean="0"/>
          </a:p>
          <a:p>
            <a:pPr indent="3540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сожалению, существует большая путаница в терминологии ментальной модели, особенно потому, что люди, работающие с программным обеспечением и программисты, используют термины немного иначе. </a:t>
            </a:r>
          </a:p>
          <a:p>
            <a:pPr indent="354013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40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Вот некоторые из терминов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их значение в терминологии над: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модель. Модель того, как работает система. Соответствует модель данных плюс модель системных функций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Preece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1994;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Шнейдерман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1998).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модель. Модель того, как использовать систему. Соответствует модели отображения.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«задача-действие».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Еще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термин для модели отображения. Явно говорит, что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этосопоставление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задачи с действиями, выполняемыми на компьютере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Young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1983).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Очень запутанный термин, который в мире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означать что-то делает компьютер (системная функция), что-то делает пользователь,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8519C-3060-47F7-8198-CCF99ED615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861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рисунке мы показали это, поместив страницу формата F на соединение между компьютером и принтером. Всякий раз, когда пользователь извлекает документ с диска и печатает его, он получает страницу формата F.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40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происходит, когда пользователь, который верит в модель B, использует современную систему? Пока он устанавливает курсор на первой странице при настройке формата страницы, все работает так, как он ожидает. Но однажды у него появляется курсор на более поздней странице при настройке формата страницы. Внезапно система «забывает новый формат страницы» при печати первых страниц. Он может повторить попытку, и на этот раз у него появляется курсор на первой странице - и видите, на этот раз система все делает правильно. Эта глупая система иногда допускает ошибки, заключает он.</a:t>
            </a:r>
          </a:p>
          <a:p>
            <a:pPr indent="354013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401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произойдет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мы скажем пользователю, что система работает по модели C?</a:t>
            </a:r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8519C-3060-47F7-8198-CCF99ED615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902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What</a:t>
            </a:r>
            <a:r>
              <a:rPr lang="ru-RU" dirty="0" smtClean="0"/>
              <a:t> </a:t>
            </a:r>
            <a:r>
              <a:rPr lang="en-US" dirty="0" smtClean="0"/>
              <a:t>if an interface could help you complete a critical task and puta smile on your face? </a:t>
            </a:r>
            <a:endParaRPr lang="ru-RU" dirty="0" smtClean="0"/>
          </a:p>
          <a:p>
            <a:r>
              <a:rPr lang="en-US" dirty="0" smtClean="0"/>
              <a:t>We need a new yardstick to measure the success of our </a:t>
            </a:r>
            <a:r>
              <a:rPr lang="en-US" dirty="0" err="1" smtClean="0"/>
              <a:t>designs.We</a:t>
            </a:r>
            <a:r>
              <a:rPr lang="en-US" dirty="0" smtClean="0"/>
              <a:t> can transcend usability to create truly </a:t>
            </a:r>
            <a:r>
              <a:rPr lang="en-US" dirty="0" err="1" smtClean="0"/>
              <a:t>extraordinaryexperiences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8519C-3060-47F7-8198-CCF99ED615F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46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03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36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79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89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66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33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08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25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92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47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75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2D00-23FD-49BA-A8B6-E277522CD6E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41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pgenerator.ru/blog/2014/12/26/opasna-li-ikonka-gamburger-dlya-zdorovya-vashej-konversii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OASIS_consortium" TargetMode="External"/><Relationship Id="rId3" Type="http://schemas.openxmlformats.org/officeDocument/2006/relationships/hyperlink" Target="https://ru.wikipedia.org/wiki/%D0%98%D0%BD%D1%82%D0%B5%D1%80%D1%84%D0%B5%D0%B9%D1%81_%D0%BF%D0%BE%D0%BB%D1%8C%D0%B7%D0%BE%D0%B2%D0%B0%D1%82%D0%B5%D0%BB%D1%8F" TargetMode="External"/><Relationship Id="rId7" Type="http://schemas.openxmlformats.org/officeDocument/2006/relationships/hyperlink" Target="https://ru.wikipedia.org/wiki/Windows_Presentation_Foundation" TargetMode="External"/><Relationship Id="rId2" Type="http://schemas.openxmlformats.org/officeDocument/2006/relationships/hyperlink" Target="https://ru.wikipedia.org/wiki/X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XAML" TargetMode="External"/><Relationship Id="rId5" Type="http://schemas.openxmlformats.org/officeDocument/2006/relationships/hyperlink" Target="https://ru.wikipedia.org/wiki/Microsoft_Visual_Studio" TargetMode="External"/><Relationship Id="rId10" Type="http://schemas.openxmlformats.org/officeDocument/2006/relationships/hyperlink" Target="https://ru.wikipedia.org/wiki/PDA" TargetMode="External"/><Relationship Id="rId4" Type="http://schemas.openxmlformats.org/officeDocument/2006/relationships/hyperlink" Target="https://ru.wikipedia.org/wiki/%D0%9F%D1%80%D0%B8%D0%BA%D0%BB%D0%B0%D0%B4%D0%BD%D0%BE%D0%B5_%D0%BF%D1%80%D0%BE%D0%B3%D1%80%D0%B0%D0%BC%D0%BC%D0%BD%D0%BE%D0%B5_%D0%BE%D0%B1%D0%B5%D1%81%D0%BF%D0%B5%D1%87%D0%B5%D0%BD%D0%B8%D0%B5" TargetMode="External"/><Relationship Id="rId9" Type="http://schemas.openxmlformats.org/officeDocument/2006/relationships/hyperlink" Target="https://ru.wikipedia.org/wiki/Microsoft_Windows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Windows_7" TargetMode="External"/><Relationship Id="rId3" Type="http://schemas.openxmlformats.org/officeDocument/2006/relationships/hyperlink" Target="https://ru.wikipedia.org/wiki/.NET_Framework" TargetMode="External"/><Relationship Id="rId7" Type="http://schemas.openxmlformats.org/officeDocument/2006/relationships/hyperlink" Target="https://ru.wikipedia.org/wiki/Windows_Vista" TargetMode="External"/><Relationship Id="rId2" Type="http://schemas.openxmlformats.org/officeDocument/2006/relationships/hyperlink" Target="https://ru.wikipedia.org/wiki/Window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Windows_Presentation_Foundation#cite_note-2" TargetMode="External"/><Relationship Id="rId11" Type="http://schemas.openxmlformats.org/officeDocument/2006/relationships/hyperlink" Target="https://ru.wikipedia.org/wiki/%D0%91%D1%80%D0%B0%D1%83%D0%B7%D0%B5%D1%80" TargetMode="External"/><Relationship Id="rId5" Type="http://schemas.openxmlformats.org/officeDocument/2006/relationships/hyperlink" Target="https://ru.wikipedia.org/wiki/XAML" TargetMode="External"/><Relationship Id="rId10" Type="http://schemas.openxmlformats.org/officeDocument/2006/relationships/hyperlink" Target="https://ru.wikipedia.org/wiki/Windows_8.1" TargetMode="External"/><Relationship Id="rId4" Type="http://schemas.openxmlformats.org/officeDocument/2006/relationships/hyperlink" Target="https://ru.wikipedia.org/wiki/.NET_Framework_3.0" TargetMode="External"/><Relationship Id="rId9" Type="http://schemas.openxmlformats.org/officeDocument/2006/relationships/hyperlink" Target="https://ru.wikipedia.org/wiki/Windows_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8932"/>
            <a:ext cx="6198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эффективного интерфейса</a:t>
            </a:r>
            <a:endParaRPr lang="ru-RU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580038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7663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критериев для оценки качества  и связи между ними можно изобразить в виде схемы.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635896" y="2132856"/>
            <a:ext cx="172819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интерфейса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388060" y="1052736"/>
            <a:ext cx="2192052" cy="79208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Понимание пользователей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27584" y="1268760"/>
            <a:ext cx="2217467" cy="720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Управляемость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51992" y="2132856"/>
            <a:ext cx="2016224" cy="720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Эстетическое чувство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99592" y="2996952"/>
            <a:ext cx="2145459" cy="720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329124" y="3140968"/>
            <a:ext cx="2353920" cy="864096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 проектирования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868144" y="2132856"/>
            <a:ext cx="2016224" cy="720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Надобность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868144" y="1268760"/>
            <a:ext cx="2088232" cy="720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Пригодность к использованию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868144" y="2996952"/>
            <a:ext cx="2088232" cy="720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Изменяемость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 стрелкой 13"/>
          <p:cNvCxnSpPr>
            <a:stCxn id="5" idx="4"/>
            <a:endCxn id="4" idx="0"/>
          </p:cNvCxnSpPr>
          <p:nvPr/>
        </p:nvCxnSpPr>
        <p:spPr>
          <a:xfrm>
            <a:off x="4484086" y="1844824"/>
            <a:ext cx="1590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5"/>
            <a:endCxn id="4" idx="1"/>
          </p:cNvCxnSpPr>
          <p:nvPr/>
        </p:nvCxnSpPr>
        <p:spPr>
          <a:xfrm>
            <a:off x="2720310" y="1883387"/>
            <a:ext cx="1168674" cy="354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6"/>
            <a:endCxn id="4" idx="2"/>
          </p:cNvCxnSpPr>
          <p:nvPr/>
        </p:nvCxnSpPr>
        <p:spPr>
          <a:xfrm>
            <a:off x="3068216" y="2492896"/>
            <a:ext cx="567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7"/>
            <a:endCxn id="4" idx="3"/>
          </p:cNvCxnSpPr>
          <p:nvPr/>
        </p:nvCxnSpPr>
        <p:spPr>
          <a:xfrm flipV="1">
            <a:off x="2730856" y="2747483"/>
            <a:ext cx="1158128" cy="354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0"/>
            <a:endCxn id="4" idx="4"/>
          </p:cNvCxnSpPr>
          <p:nvPr/>
        </p:nvCxnSpPr>
        <p:spPr>
          <a:xfrm flipH="1" flipV="1">
            <a:off x="4499992" y="2852936"/>
            <a:ext cx="609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1" idx="3"/>
            <a:endCxn id="4" idx="7"/>
          </p:cNvCxnSpPr>
          <p:nvPr/>
        </p:nvCxnSpPr>
        <p:spPr>
          <a:xfrm flipH="1">
            <a:off x="5111000" y="1883387"/>
            <a:ext cx="1062958" cy="354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2"/>
            <a:endCxn id="4" idx="6"/>
          </p:cNvCxnSpPr>
          <p:nvPr/>
        </p:nvCxnSpPr>
        <p:spPr>
          <a:xfrm flipH="1">
            <a:off x="5364088" y="249289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1"/>
            <a:endCxn id="4" idx="5"/>
          </p:cNvCxnSpPr>
          <p:nvPr/>
        </p:nvCxnSpPr>
        <p:spPr>
          <a:xfrm flipH="1" flipV="1">
            <a:off x="5111000" y="2747483"/>
            <a:ext cx="1062958" cy="354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30767" y="4051811"/>
            <a:ext cx="5228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Рисунок. Критерии качества интерактивного дизайна</a:t>
            </a: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4581128"/>
            <a:ext cx="88569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проектирования соотносятся с другими и образуют понятие «качество интерфейса» (см. рисунок). Данное понятие определяется так: взятые вместе критерии  поднимают один ключевой вопрос – как эффективный интерактивный дизайн обеспечивает людям успешный и положительный опыт работы?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0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88640"/>
            <a:ext cx="885698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01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описать такую ​​модель?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чтобы выразить, что пользователь хочет сделать и как это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«объектов», представляющих интерес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системе; также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ответы компьютера. Языковые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парадигмы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присущи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различным методам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Метафоры: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относиться к известной модели деятельности при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с компьютером. Примеры: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вождение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автомобиля;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информации в пространственном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шкафы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ящики; работа с набором инструментов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верстаком.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них вызывает визуализируемую модель, которую пользователь может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эмулировать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его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деятельности.</a:t>
            </a:r>
          </a:p>
          <a:p>
            <a:pPr marL="342900" indent="-342900" algn="just"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и объекты;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сосредоточиться на конкретных задачах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соответствующих действиях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объектах,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как действия могут манипулировать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переместить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преобразовать)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объектами.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Пространственная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 различные компоненты,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видимые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невидимые в последовательной логической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функционировать разум пользователя. Такие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договоренности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относятся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техникам и стилям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взаимодействия.</a:t>
            </a:r>
          </a:p>
          <a:p>
            <a:pPr marL="342900" indent="-342900" algn="just"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например, структуры задач; они фактически пронизывают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альтернативы, перечисленные выше.</a:t>
            </a:r>
          </a:p>
        </p:txBody>
      </p:sp>
    </p:spTree>
    <p:extLst>
      <p:ext uri="{BB962C8B-B14F-4D97-AF65-F5344CB8AC3E}">
        <p14:creationId xmlns:p14="http://schemas.microsoft.com/office/powerpoint/2010/main" val="295020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20688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-систем. Когда мы начинаем использовать новую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-систему, мы постепенно строим понимание того, что система хранит «за экраном» и как она меняет хранимые вещи. Мы неосознанно строим это понимание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нашу ментальную модель.</a:t>
            </a: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что-то подобное происходит: мы видим некоторые данные на экране или вводим их сами.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переключается на другой экран, данные исчезают с экрана, и согласно закону постоянства объекта мы считаем, что он не исчез из системы. Мы строим ментальную модель того, где она находится и как она связана с другими данными, которые хранит система.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88640"/>
            <a:ext cx="2710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Постоянство 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 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6935" y="4350003"/>
            <a:ext cx="88425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сожалению, наша ментальная модель часто не соответствует тому, что в действительности делает система. На рисунке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формата страницы в текстовых документах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1950" algn="just"/>
            <a:endParaRPr lang="ru-RU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всех текстовых процессорах мы можем установить формат страницы, например, поля и формат бумаги, в каком-то диалоговом окне. После установки мы видим косвенно только формат страницы, но предполагаем, что он где-то хранится - более или менее как диалоговое окно, которое мы заполнили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8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712" y="116632"/>
            <a:ext cx="4549690" cy="315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7503" y="404202"/>
            <a:ext cx="45365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модели А на компьютере только один формат страницы. Это работает всякий раз, когда пользователь печатает документ. </a:t>
            </a:r>
          </a:p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новички склонны строить эту ментальную модель формата страницы. Современные текстовые процессоры так не работают, но первые действительно так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делали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1854" y="2909843"/>
            <a:ext cx="48621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013"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модели B к каждому документу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прикреплен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формат страницы, который следует за документом и с диска. Всякий раз, когда документ печатается, он печатается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собственном формате страницы. Более современные текстовые процессоры использовали эту модель.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058946" y="3212976"/>
            <a:ext cx="3977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013"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C.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модели C формат страницы прикрепляется 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точке документа и действует с этого момента и далее. Современные текстовые процессоры работают так же, как это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854" y="5059050"/>
            <a:ext cx="88946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013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текстового процессора.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WordPerfect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согласно модели C. </a:t>
            </a:r>
          </a:p>
          <a:p>
            <a:pPr indent="354013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более сложен: он позволяет пользователю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разделить документ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разделы, и каждый раздел может иметь свой собственный формат страницы. </a:t>
            </a:r>
          </a:p>
          <a:p>
            <a:pPr indent="354013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 ,при настройке формата страницы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предлагает три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модели: документ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(соответствующий модели B);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 момента (соответствующий модели С);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только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раздел (четвертая модель).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44624"/>
            <a:ext cx="3362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формата страницы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8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55994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766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мнение, что в основе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ментальной модели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находятся все взаимоотношения между пользователями и их компьютерами, поэтому она является фундаментом для выработки принципов и правил пользовательского интерфейса.</a:t>
            </a:r>
          </a:p>
          <a:p>
            <a:pPr indent="347663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766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«Пользователи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имеют ментальные модели и будут разрабатывать и модифицировать их независимо от особенностей системы. Задача проектировщиков пользовательского интерфейса – сделать всё возможное, чтобы облегчить процесс разработки эффективной ментальной модели».</a:t>
            </a:r>
          </a:p>
          <a:p>
            <a:pPr indent="347663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766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мы переносим знания об окружающем мире в мир компьютеров, начинает действовать концепция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метафор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7663" algn="just"/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7663" algn="just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Определение.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Метафора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«понятие, переносящее свойства или признаки одного объекта на другой для выяснения их сходства или аналогии».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7663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7663" algn="just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Определение.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Метафоры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помогают пользователям освоить новые для себя области деятельности (например, работу с текстовым процессором), осмысляя их в терминах области, которая им уже знакома и понятна (например/ пишущая машинка).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7663" algn="just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7663"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Метафоры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помогают проектировщикам, так как использование метафор позволяет им структурировать элементы интерфейса по аналогии с известной пользователям областью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00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16632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766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Метафора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«рабочий стол»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в большинстве сегодняшних графических и объектно-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интерфейсов (ООПИ), компьютерный «Рабочий  стол» построен  по аналогии с офисным, ведь все пользователи бывали в офисе, знакомы с его оборудованием, знают для чего предназначены папки, шкафы, телефоны, блокноты. </a:t>
            </a:r>
          </a:p>
          <a:p>
            <a:pPr indent="347663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766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Проектировщики используют эту метафору, чтобы облегчить взаимодействие пользователей с компьютером, да и не только с ним.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3807038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7663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определить вид пользовательской модели? Единственный способ – поговорить с пользователем и посмотреть как он работает, потому что ментальная модель базируется на персональном опыте и ожиданиях.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рекомендует пять способов сбора информации о пользователях:</a:t>
            </a:r>
          </a:p>
          <a:p>
            <a:pPr indent="347663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их задач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интервью с настоящими или потенциальными пользователями;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осещение мест их работы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тзывы клиентов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есты по пригодности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2577678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01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Метафора Книга. Одностраничная платформа часто использует книжную метафору. Пользователь видит одну книгу и может перелистывать страницы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вперед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назад и с помощью гиперссылки на произвольную страницу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79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472018"/>
            <a:ext cx="88569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таковы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всегда есть возможность и финансирование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проведение исследования пользователей, на детальную проработку ментальных моделей. Но помнить о пользователях нужно и важно!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Постарайтесь узнать, хоть что-нибудь о пользователях. Пообщайтесь с заказчиком, расспросите его о целевой аудитории. Найдите людей или сообщества в социальных сетях, подходящие под описание целевой аудитории. Даже просто просмотр страницы пользователя способен принести свои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инсайты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Попробуйте предложить пользователям помочь вам в проектировании продукта участием в опросе. Помните, что любая информация важна.</a:t>
            </a:r>
          </a:p>
          <a:p>
            <a:pPr marL="800100" lvl="1" indent="-342900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Уделите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особое внимание потребностям и предпочтениям пользователей.</a:t>
            </a:r>
          </a:p>
          <a:p>
            <a:pPr marL="800100" lvl="1" indent="-342900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Проведите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мозговой штурм. Поделитесь информацией с коллегами и попросите каждого придумать своих персонажей по собранным вами данным. Затем устройте презентацию полученных персонажей. Смело утверждайте схожих персонажей.</a:t>
            </a:r>
          </a:p>
          <a:p>
            <a:pPr marL="800100" lvl="1" indent="-342900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общепринятые паттерны проектирования — наиболее ожидаемый порядок действий в интерфейсе для достижения конкретного результата. Ориентируйтесь на лидеров рынка, вдохновляйтесь идеями, ищите ошибки и старайтесь улучшить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560" y="38705"/>
            <a:ext cx="487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Проработка ментальных моделей</a:t>
            </a:r>
            <a:endParaRPr lang="ru-RU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72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88861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Помните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все мы люди, и нас всех объединяют одни и те же психологические принципы. Помните о них в момент проектирования. Вот лишь некоторое из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них: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Красивое работает лучше — красивый интерфейс кажется более простым в использовании. Когда дизайн нам нравится, мы закрываем глаза на недочеты. Но помните, что за красивой картинкой должны скрываться логика и удобство взаимодействия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самовыражения. Все стремятся выразить свою индивидуальность, чувства или идеи. Предоставьте своим пользователям такую возможность. Начните хотя бы с возможности оставлять комментарии, ставить лайки и смайлики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Юмор.  Добавьте лёгкий, непринуждённый юмор там, где это уместно. Начните с текста. Практически любой текст можно написать с юмором. А всё забавное прекрасно запоминается!</a:t>
            </a:r>
          </a:p>
        </p:txBody>
      </p:sp>
    </p:spTree>
    <p:extLst>
      <p:ext uri="{BB962C8B-B14F-4D97-AF65-F5344CB8AC3E}">
        <p14:creationId xmlns:p14="http://schemas.microsoft.com/office/powerpoint/2010/main" val="429344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260648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Ещё один способ улучшить пользовательский опыт — это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микровзаимодействий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36195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 можете реализовать приятную визуальную обратную связь, плавные переходы,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автокоррекцию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наборе текста или придумать новый паттерн типа «потяните, чтобы обновить». </a:t>
            </a:r>
          </a:p>
        </p:txBody>
      </p:sp>
    </p:spTree>
    <p:extLst>
      <p:ext uri="{BB962C8B-B14F-4D97-AF65-F5344CB8AC3E}">
        <p14:creationId xmlns:p14="http://schemas.microsoft.com/office/powerpoint/2010/main" val="9535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76672"/>
            <a:ext cx="69679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Микро-UX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UX) — стратегия использования простых, небольших элементов в дизайне продукта, ориентированных на решение одной задачи. Преимущественно такие эффекты и интерактивные элементы предназначены для формирования интересного и уникального пользовательского опыта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книги «Микровзаимодействия: проектирование с деталями»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Microinteractions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Дэн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Сэффе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Saffer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констатирует, что микро-UX является детализированным подходом, делающим пользовательский опыт более персонализированным.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44624"/>
            <a:ext cx="3389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Микровзаимодействия</a:t>
            </a:r>
            <a:endParaRPr lang="ru-RU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414" y="116632"/>
            <a:ext cx="1962136" cy="256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79512" y="3573016"/>
            <a:ext cx="8930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Достигнуть этого качества довольно легко, так как разработчики могут получить обратную связь от пользователей и оптимизировать интерфейс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2008" y="4293096"/>
            <a:ext cx="9036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013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Микровзаимодействия — это маленькие элементы функциональности. Фокус на них очень важен. Качество дизайна продукта определяется качеством его самых мелких деталей.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3402" y="5445224"/>
            <a:ext cx="8933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01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Вся история проектирования взаимодействия между человеком и компьютером — это история микровзаимодействий. Прокрутка и открытие окон, создание папок и файлов, подключение 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сохранение документов — все это примеры микровзаимодействий, которые кто-то должен был придумать.</a:t>
            </a:r>
          </a:p>
        </p:txBody>
      </p:sp>
    </p:spTree>
    <p:extLst>
      <p:ext uri="{BB962C8B-B14F-4D97-AF65-F5344CB8AC3E}">
        <p14:creationId xmlns:p14="http://schemas.microsoft.com/office/powerpoint/2010/main" val="376906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habrastorage.org/getpro/habr/post_images/c27/247/d41/c27247d4139157ba08689ab62915ba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32856"/>
            <a:ext cx="543877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188640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Микровзаимодействия состоят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четырех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частей: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триггера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(инициирует микровзаимодействие);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 (определяют, как микровзаимодействие работает);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обратной связи (ОС, поясняет правила);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циклов и режимов (мета-правила, влияющие на микровзаимодействие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2258634" cy="168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" y="4077072"/>
            <a:ext cx="4670078" cy="182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69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664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критериев интерактивного дизайна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519231"/>
              </p:ext>
            </p:extLst>
          </p:nvPr>
        </p:nvGraphicFramePr>
        <p:xfrm>
          <a:off x="179512" y="728816"/>
          <a:ext cx="8856984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70567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/>
                        <a:t>Критерий проектирования</a:t>
                      </a:r>
                      <a:endParaRPr lang="ru-RU" sz="1600" b="1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/>
                        <a:t>Описание</a:t>
                      </a:r>
                      <a:endParaRPr lang="ru-RU" sz="1600" b="1" i="1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/>
                        <a:t>Качество интерфейса</a:t>
                      </a:r>
                      <a:endParaRPr lang="ru-RU" sz="16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1" dirty="0" smtClean="0"/>
                        <a:t>В совокупности</a:t>
                      </a:r>
                      <a:r>
                        <a:rPr lang="ru-RU" sz="1600" i="1" baseline="0" dirty="0" smtClean="0"/>
                        <a:t> критерии поднимают ключевой вопрос -  как эффективный интерактивный дизайн способствует успеху работы?</a:t>
                      </a:r>
                      <a:endParaRPr lang="ru-RU" sz="1600" i="1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/>
                        <a:t>Понимание</a:t>
                      </a:r>
                      <a:r>
                        <a:rPr lang="ru-RU" sz="1600" i="0" baseline="0" dirty="0" smtClean="0"/>
                        <a:t> пользователей</a:t>
                      </a:r>
                      <a:endParaRPr lang="ru-RU" sz="16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1" dirty="0" smtClean="0"/>
                        <a:t>Насколько хорошо группа проектировщиков понимает потребности,</a:t>
                      </a:r>
                      <a:r>
                        <a:rPr lang="ru-RU" sz="1600" i="1" baseline="0" dirty="0" smtClean="0"/>
                        <a:t> задачи тех людей, для которых предназначен данный продукт? </a:t>
                      </a:r>
                    </a:p>
                    <a:p>
                      <a:pPr algn="ctr"/>
                      <a:r>
                        <a:rPr lang="ru-RU" sz="1600" i="1" baseline="0" dirty="0" smtClean="0"/>
                        <a:t>В какой мере отражено данное понимание в программном обеспечении?</a:t>
                      </a:r>
                      <a:endParaRPr lang="ru-RU" sz="1600" i="1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/>
                        <a:t>Эффективность процесса проектирования</a:t>
                      </a:r>
                      <a:endParaRPr lang="ru-RU" sz="16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Является ли продукт результатом действительно обдуманного и тщательно  реализованного проектирования?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Как был профинансирован, распланирован проект?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Как решались другие проблемы, например взаимоотношений между членами группы?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/>
                        <a:t>Надобность</a:t>
                      </a:r>
                      <a:endParaRPr lang="ru-RU" sz="16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Что обеспечивает эффективность проекта?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Имеет ли продукт общественную, экономическую и другую значимость?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Пригодность к изучению и использованию </a:t>
                      </a:r>
                      <a:endParaRPr lang="ru-RU" sz="16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Насколько сложен данный продукт в использовании и обучении? Соответствует ли он своему назначению?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Все ли особенности продукта наглядно отражены?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Как организована его поддержка и имеются ли альтернативные пути достижения поставленных целей в зависимости от опыта работы, навыков и привычек пользователей?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Соответствие</a:t>
                      </a:r>
                      <a:endParaRPr lang="ru-RU" sz="16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Соответствует ли дизайн продукта решению поставленных проблем? Отвечает ли продукт требованиям практичности и целесообразности? </a:t>
                      </a:r>
                    </a:p>
                    <a:p>
                      <a:pPr algn="ctr"/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 какой степени решение проблемы соответствует социальным, культурным, экономическим и техническим аспектам?</a:t>
                      </a:r>
                      <a:endParaRPr lang="ru-RU" sz="1600" i="1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60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97346"/>
            <a:ext cx="8712968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Примерами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удачно спроектированных микровзаимодействий могут служить: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Автозаполнение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(Множество вариантов для множества запросов), 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Зум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или «экранная лупа»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(Наведя указатель мыши на изображение одного из продуктов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American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Apparel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(бренд одежды), вы увидите увеличенный фрагмент справа),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писем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 последней версии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цепочки писем можно удалять одним движением пальца),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Информирование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 активности собеседника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(Когда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Hangouts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 большинстве других чатов собеседник набирает сообщение, вы увидите соответствующий символ или оповещение), 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Скрытая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(Пользователи всемирной сети уже привыкли к тому, что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иконка-гамбургер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обозначает навигационное меню)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Кнопки-выключатели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(Щелкать «тумблерами» всегда увлекательно —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Pinterest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этих возможностей предостаточно).</a:t>
            </a:r>
          </a:p>
        </p:txBody>
      </p:sp>
    </p:spTree>
    <p:extLst>
      <p:ext uri="{BB962C8B-B14F-4D97-AF65-F5344CB8AC3E}">
        <p14:creationId xmlns:p14="http://schemas.microsoft.com/office/powerpoint/2010/main" val="2440302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203" y="692696"/>
            <a:ext cx="68380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Аарон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Уолтер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дизайнер и эксперт по оптимизации пользовательского опыта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написал еще одну великую книгу новой эпохи веб-дизайна —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«Проектируя эмоцию»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87015"/>
            <a:ext cx="388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«Эмоциональный дизайн»</a:t>
            </a:r>
            <a:endParaRPr lang="ru-RU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16632"/>
            <a:ext cx="195053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10202" y="2419141"/>
            <a:ext cx="89326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своем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труде он определяет эмоции «как общий язык человечества», как язык, знакомый любому человеку с момента рождения. </a:t>
            </a:r>
          </a:p>
          <a:p>
            <a:pPr indent="361950"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Уолтер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объясняет, почему эмоциональные переживания важны для пользовательского опыта (что для маркетологов означает — для конверсии): </a:t>
            </a:r>
          </a:p>
          <a:p>
            <a:pPr lvl="2" indent="361950"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36195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эмоции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оставляют глубочайший отпечаток в долговременной памяти, именно они заставляют человека чувствовать, что второй стороной интеракции в Глобальной сети является такой же человек, не машина, например новые социальные инструменты позволили пользователям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делиться мелочами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повседневной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398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4474244" cy="348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34" y="113039"/>
            <a:ext cx="45910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3712964"/>
            <a:ext cx="889818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Маслоу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определению человеческих потребностей может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помочь понять цели в процессе проектирования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интерфейсов.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могли бы бесконечно жить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довольной жизнью,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взаимодействуя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с тремя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нижними слоями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пирамиды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потребностей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физиологический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комфорт,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принадлежность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Но именно в этом верхнем слое мы можем жить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по-настоящему полноценной жизнью. Дизайн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для людей.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если мы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Маслоу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человеческих потребностей в потребности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пользователя?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798959"/>
            <a:ext cx="8784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набор методик, позволяющих измерить характеристики взаимодействия пользователя с продуктом с целью оценки уровня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продукта. Как правило, в ходе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изучается, насколько хорошо пользователи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выполняют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конкретные стандартизированные задачи и с какими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они при этом сталкиваются.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такого тестирования часто помогают выявить как аспекты, затрудняющие понимание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продукта, так и удачные решения. Для проведения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требуется, чтобы предмет тестирования обладал относительной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завершенностью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внутренней согласованностью.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Смысл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состоит в проверке качества интерфейса продукта – независимо от того, тестируется ли готовое программное обеспечение, минимально функциональный макет или же вовсе бумажный прототип.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Отсюда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вытекает, что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 проводиться на поздних стадиях цикла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когда уже существует связная концепция и имеется достаточное число деталей, чтобы можно было создать такого рода макет или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51501"/>
            <a:ext cx="6048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lang="ru-RU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пользовательское тестирование </a:t>
            </a:r>
          </a:p>
        </p:txBody>
      </p:sp>
    </p:spTree>
    <p:extLst>
      <p:ext uri="{BB962C8B-B14F-4D97-AF65-F5344CB8AC3E}">
        <p14:creationId xmlns:p14="http://schemas.microsoft.com/office/powerpoint/2010/main" val="740546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4624"/>
            <a:ext cx="892899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результаты пользовательского тестирования обычно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измеримы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поддаются количественному выражению, исследования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 особенно ценны при сравнении конкретных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дизайна с целью отбора наиболее эффективного решения.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отзывы потребителей наиболее полезны, когда вы хотите проверить либо усовершенствовать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или форму и реализацию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элементов продукта.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аспекты продукта, для оценки которых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 эффективно: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Осмысленны ли названия разделов и надписи на кнопках? Возможно,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какие-то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этих слов воспринимаются легче, чем другие?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Осмысленно ли информация разбита на категории? Расположены ли информационные элементы в тех местах, где их ожидают найти потребители?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знакомство и доступность.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 ли новые пользователи находят базовые элементы интерфейса? Понятны ли инструкции? Есть ли в них необходимость?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Могут ли потребители эффективно решать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задачи? Ошибаются ли они? При выполнении каких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Как часто?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5951021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сказанного видно, что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сосредоточено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преимущественно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оценке первого опыта использования продукта. </a:t>
            </a:r>
          </a:p>
        </p:txBody>
      </p:sp>
    </p:spTree>
    <p:extLst>
      <p:ext uri="{BB962C8B-B14F-4D97-AF65-F5344CB8AC3E}">
        <p14:creationId xmlns:p14="http://schemas.microsoft.com/office/powerpoint/2010/main" val="3884928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1166" y="404664"/>
            <a:ext cx="87633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Карточная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– техника, снискавшая популярность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информационным архитекторам.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понять, как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организуют идеи и информацию. Существует ряд вариантов этой техники, но обычно она сводится к тому, что пользователей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просят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сортировку колоды карт, каждая из которых описывает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определенную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функциональность продукта или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либо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связанный с ним фрагмент информации.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результатов: необходимо найти паттерны и зависимости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путём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выявления тенденций или посредством статистического анализа.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1166" y="44624"/>
            <a:ext cx="3506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Карточная сортировка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3541072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Карточная сортировка, несомненно, может стать ценным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раскрытия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аспектов пользовательской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ментальной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модели, однако эта техника предполагает, что респондент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хорошими навыками организации информации и то, как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 сортирует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абстрактных тем, напрямую связано с подходом,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 в конце концов выберет, когда пожелает воспользоваться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вашим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продуктом. Очевидно, так получается не всегда. Один 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способов преодолеть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возможное расхождение – попросить пользователя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упорядочивать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карты, подготовленные на основе способов выполнения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решать которые призван проектируемый продукт. Другой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повысить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ценность карточных исследований – после завершения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побеседовать с респондентами, чтобы выявить принципы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информации, которые они применяли при сортировке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памятуя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вы пытаетесь понять их ментальную модель).</a:t>
            </a:r>
          </a:p>
        </p:txBody>
      </p:sp>
    </p:spTree>
    <p:extLst>
      <p:ext uri="{BB962C8B-B14F-4D97-AF65-F5344CB8AC3E}">
        <p14:creationId xmlns:p14="http://schemas.microsoft.com/office/powerpoint/2010/main" val="1165073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04664"/>
            <a:ext cx="871296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анализом рабочих заданий понимается набор методик,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задействующих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анкетирование или открытые интервью для формирования детального представления о том, как люди в настоящий момент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выполняют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конкретные задания. В таком исследовании нас интересуют следующие вопросы: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стоящая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заданием реальная цель – для чего пользователь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важность выполнения заданий;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триггеры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что служит поводом или сигналом для выполнения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что требуется для выполнения задания и что зависит от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её выполнения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люди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вовлечены в выполнение задания, их роли и зоны ответственности;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действия, которые требуется выполнить;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необходимо принять;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нужна для принятия решений;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исключительные ситуации – что может пойти не так;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исправления ошибок и обработки исключений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44624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рабочих заданий </a:t>
            </a:r>
          </a:p>
        </p:txBody>
      </p:sp>
    </p:spTree>
    <p:extLst>
      <p:ext uri="{BB962C8B-B14F-4D97-AF65-F5344CB8AC3E}">
        <p14:creationId xmlns:p14="http://schemas.microsoft.com/office/powerpoint/2010/main" val="3445619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 как заполнены анкеты или проведены интервью,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формальная декомпозиция и анализ рабочих заданий – как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 помощи диаграммы потоков или сходной диаграммы,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передающей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 между действиями и зачастую отношения между людьми и процессами.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556792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исследования – фундамент проектирования.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продукта может дать большой объем информации, но не обязательно будет иметь большую ценность.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Этнографическое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интервьюирование в начале процесса позволяет вам как проектировщику глубоко понять своих пользователей, их потребности и мотивы. Когда ваша концепция продукта построена на основе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качественных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пользовательских исследований и моделей, опирающихся на результаты этих исследований,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становится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еще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более эффективным инструментом для оценки решений,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проектирования.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позволяют взять хороший старт уже в самом начале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271205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6000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построении интерфейса рассматривается три вида моделей:</a:t>
            </a:r>
          </a:p>
          <a:p>
            <a:pPr indent="-360000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 пользователя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программиста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проектировщика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2132856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пользователя о функциях интерфейса можно описать в виде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пользовательской модели интерфейса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совокупности обобщенных представлений конкретного пользователя или группы пользователей о процессах, происходящих во время работы программ­ной системы.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44624"/>
            <a:ext cx="4234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интерфейса</a:t>
            </a:r>
            <a:endParaRPr lang="ru-RU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6194" y="3356992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определить вид пользовательской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модели?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Единственный способ — поговорить с пользователем и посмотреть, как он работает, потому что ментальная модель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руется на персональном опыте и ожиданиях.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рекомендует пять способов сбора информации о пользователя: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их задач;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интервью с настоящими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 потенциальным поль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зователями;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посещения мест их работы;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отзывы клиентов;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по пригодности.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087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1133" y="332656"/>
            <a:ext cx="87484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базируется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особенностях опыта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конкретных пользователей, который характеризуется уровнем подготовки в предметной области разрабатываемого ПО,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интуитивными моделями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выполнения операций в этой об­ласти, уровнем подготовки в области владения компьютером, а также устоявшимися стереотипами работы с компьютером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ее построения необходимо изучить особенности опыта предполагаемых пользователей, для чего используют опросы, тесты и фиксируют на пленку последовательность вы­полнения операций в реальном процессе.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соответствие моделей пользователя и программиста, а также построение на их базе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программной модели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интерфейса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за­дача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простая. Чем сложнее автоматизируемая предметная об­ласть, тем сложнее строить программную модель интерфей­са, учитывающую особенности модели программиста и пользовательской модели. С этой точки зрения наиболее перспектив­ны объектные интерфейсы, так как в их основе лежит отображение объектов предметной области, которыми оперируют пользователи.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интерфейса должны стать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интуитивные модели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выполнения операций в предметной области. Нежелание или невозможность следования интуитивным моделям приводит к созданию искусственных надуманных интерфей­сов, которые негативно воспринимаются пользователями.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104291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27053"/>
              </p:ext>
            </p:extLst>
          </p:nvPr>
        </p:nvGraphicFramePr>
        <p:xfrm>
          <a:off x="179512" y="659406"/>
          <a:ext cx="8856984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70567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/>
                        <a:t>Критерий проектирования</a:t>
                      </a:r>
                      <a:endParaRPr lang="ru-RU" sz="1600" b="1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/>
                        <a:t>Описание</a:t>
                      </a:r>
                      <a:endParaRPr lang="ru-RU" sz="1600" b="1" i="1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600" i="1" dirty="0" smtClean="0"/>
                    </a:p>
                    <a:p>
                      <a:pPr algn="ctr"/>
                      <a:r>
                        <a:rPr lang="ru-RU" sz="1600" i="1" dirty="0" smtClean="0"/>
                        <a:t>Эстетическое</a:t>
                      </a:r>
                      <a:r>
                        <a:rPr lang="ru-RU" sz="1600" i="1" baseline="0" dirty="0" smtClean="0"/>
                        <a:t> чувство</a:t>
                      </a:r>
                      <a:endParaRPr lang="ru-RU" sz="16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1" dirty="0" smtClean="0"/>
                        <a:t>Насколько использование продукта эстетически приятно?</a:t>
                      </a:r>
                      <a:r>
                        <a:rPr lang="ru-RU" sz="1600" i="1" baseline="0" dirty="0" smtClean="0"/>
                        <a:t> </a:t>
                      </a:r>
                    </a:p>
                    <a:p>
                      <a:pPr algn="ctr"/>
                      <a:r>
                        <a:rPr lang="ru-RU" sz="1600" i="1" baseline="0" dirty="0" smtClean="0"/>
                        <a:t>Является ли он цельным с точки зрения дизайна, графики, последовательности действий, информативности? </a:t>
                      </a:r>
                    </a:p>
                    <a:p>
                      <a:pPr algn="ctr"/>
                      <a:r>
                        <a:rPr lang="ru-RU" sz="1600" i="1" baseline="0" dirty="0" smtClean="0"/>
                        <a:t>Связаны ли стиль и дух продукта? </a:t>
                      </a:r>
                    </a:p>
                    <a:p>
                      <a:pPr algn="ctr"/>
                      <a:r>
                        <a:rPr lang="ru-RU" sz="1600" i="1" baseline="0" dirty="0" smtClean="0"/>
                        <a:t>Отвечает ли дизайн технологическим нормам? </a:t>
                      </a:r>
                    </a:p>
                    <a:p>
                      <a:pPr algn="ctr"/>
                      <a:r>
                        <a:rPr lang="ru-RU" sz="1600" i="1" baseline="0" dirty="0" smtClean="0"/>
                        <a:t>Удовлетворяет ли он задаче интеграции программного и аппаратного обеспечения?</a:t>
                      </a:r>
                      <a:endParaRPr lang="ru-RU" sz="1600" i="1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i="1" dirty="0" smtClean="0"/>
                        <a:t>Изменяемость</a:t>
                      </a:r>
                      <a:endParaRPr lang="ru-RU" sz="16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1" dirty="0" smtClean="0"/>
                        <a:t>Насколько обоснована способность продукта изменяться?</a:t>
                      </a:r>
                    </a:p>
                    <a:p>
                      <a:pPr algn="ctr"/>
                      <a:r>
                        <a:rPr lang="ru-RU" sz="1600" i="1" dirty="0" smtClean="0"/>
                        <a:t> В какой мере продукт соответствует требованиям индивидуального пользователя</a:t>
                      </a:r>
                      <a:r>
                        <a:rPr lang="ru-RU" sz="1600" i="1" baseline="0" dirty="0" smtClean="0"/>
                        <a:t> и группы? </a:t>
                      </a:r>
                    </a:p>
                    <a:p>
                      <a:pPr algn="ctr"/>
                      <a:r>
                        <a:rPr lang="ru-RU" sz="1600" i="1" baseline="0" dirty="0" smtClean="0"/>
                        <a:t>Как проектирование позволяет  продукту меняться и подстраиваться под различные, возможно непредвиденные, случаи использования?</a:t>
                      </a:r>
                      <a:endParaRPr lang="ru-RU" sz="1600" i="1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i="1" dirty="0" smtClean="0"/>
                        <a:t>Управляемость</a:t>
                      </a:r>
                      <a:endParaRPr lang="ru-RU" sz="16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1" dirty="0" smtClean="0"/>
                        <a:t>Поддерживает ли дизайн продукта понятие «использование» как функциональность или в полном объеме содержание этого термина? </a:t>
                      </a:r>
                    </a:p>
                    <a:p>
                      <a:pPr algn="ctr"/>
                      <a:r>
                        <a:rPr lang="ru-RU" sz="1600" i="1" dirty="0" smtClean="0"/>
                        <a:t>В какой мере продукт помогает пользователям</a:t>
                      </a:r>
                      <a:r>
                        <a:rPr lang="ru-RU" sz="1600" i="1" baseline="0" dirty="0" smtClean="0"/>
                        <a:t> управлять такими процессами, как инсталляция, тренировка, сопровождение и др.? </a:t>
                      </a:r>
                    </a:p>
                    <a:p>
                      <a:pPr algn="ctr"/>
                      <a:r>
                        <a:rPr lang="ru-RU" sz="1600" i="1" baseline="0" dirty="0" smtClean="0"/>
                        <a:t>Соответствует ли дизайн объекта требованиям коммерческих мероприятий, например конкурсов по использования продукта, а также концепции «право собственности»?</a:t>
                      </a:r>
                      <a:endParaRPr lang="ru-RU" sz="1600" i="1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44624"/>
            <a:ext cx="664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критериев интерактивного дизайна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11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3" y="188640"/>
            <a:ext cx="88909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Даже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 определив «источник» нужной ин­формации, пользователи склонны рассказывать, что они делают, а не то, что им хотелось бы делать. Такой феномен называется WYKIWYL (аббревиатура от английских слов: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«Что ты знаешь есть что ты любишь»).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не системные проек­тировщики и обычно не знакомы с технологией, приме­няемой в компьютерном программном и аппаратном обес­печении. Они больше полагаются на собственные пред­ставления, чем на действительное положение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вещей.</a:t>
            </a: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иметь представление об общей тенденции построения интерфейса, необходимо мнение от достаточного коли­чества пользователей. Нет такого понятия – «рядовой пользователь», необходимо собрать данные от отдельных людей и групп, которые имеют разные персональные, профессиональные и компьютерные привычки и наклон­ности.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58958"/>
            <a:ext cx="6939475" cy="200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0660" y="6228601"/>
            <a:ext cx="8905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i="1" dirty="0" smtClean="0">
                <a:solidFill>
                  <a:srgbClr val="00B050"/>
                </a:solidFill>
              </a:rPr>
              <a:t>Отношения, связывающие модели реализации, модели представления и ментальную модель </a:t>
            </a:r>
            <a:br>
              <a:rPr lang="ru-RU" sz="1600" b="1" i="1" dirty="0" smtClean="0">
                <a:solidFill>
                  <a:srgbClr val="00B050"/>
                </a:solidFill>
              </a:rPr>
            </a:br>
            <a:r>
              <a:rPr lang="ru-RU" sz="1600" b="1" i="1" dirty="0" smtClean="0">
                <a:solidFill>
                  <a:srgbClr val="00B050"/>
                </a:solidFill>
              </a:rPr>
              <a:t>(</a:t>
            </a:r>
            <a:r>
              <a:rPr lang="ru-RU" sz="1600" b="1" i="1" dirty="0" err="1" smtClean="0">
                <a:solidFill>
                  <a:srgbClr val="00B050"/>
                </a:solidFill>
              </a:rPr>
              <a:t>А.Купер</a:t>
            </a:r>
            <a:r>
              <a:rPr lang="ru-RU" sz="1600" b="1" i="1" dirty="0" smtClean="0">
                <a:solidFill>
                  <a:srgbClr val="00B050"/>
                </a:solidFill>
              </a:rPr>
              <a:t>)</a:t>
            </a:r>
            <a:endParaRPr lang="ru-RU" sz="16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5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147990"/>
            <a:ext cx="3585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 интерфейсов</a:t>
            </a:r>
            <a:endParaRPr lang="ru-RU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600150" y="1196752"/>
            <a:ext cx="2387674" cy="396044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Концептуальная модель пользователя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Опыт взаимодействия в реальном мире: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Задачи, Процессы, Инструменты, Результаты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3278352" y="1196752"/>
            <a:ext cx="2438773" cy="388843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Модель проектировщика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Концептуальная модель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Модель программиста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Принцип и методы проектирования пользовательского интерфейса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6005157" y="1196752"/>
            <a:ext cx="2527283" cy="388843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Модель программиста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Платформа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Операционная систем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Оболочка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Инструменты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Принципы и методы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70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60648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самая легкая для отображе­ния, так как она может быть формально и недвусмыслен­но описана. На самом деле данная модель это представ­ленная в определенном виде функциональная специфи­кация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ПП.</a:t>
            </a: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данные, составляющие программу, интересны программисту, но не обязательно в плане того, как пользователь взаимодействует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информацией.</a:t>
            </a: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 точки зрения программиста интерфейсы предназначены для сохранения и восстановления информации, представ­ляют собой поля данных или записи в базе данных. Точка зрения на них у пользователя может быть иной, чем у раз­работчиков. Одни и те же данные могут быть входом в про­грамму для проверки, личную записную книжку или де­ловую телефонную книгу.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3989963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 при разработке интерфейса исходит из того, управление какими операциями нужно реализовать в нем, и как это осуществить, не затрачивая существен­ных ресурсов компьютера, своих сил и времени. Его интересуют эффективность, функци­ональность, технологичность, внутренняя стройность и дру­гие не связанные с удобством пользователя характеристики ПО. Именно поэтому большинство интерфейсов существующих программ вызывают серьезные нарекания пользователей. </a:t>
            </a:r>
          </a:p>
        </p:txBody>
      </p:sp>
    </p:spTree>
    <p:extLst>
      <p:ext uri="{BB962C8B-B14F-4D97-AF65-F5344CB8AC3E}">
        <p14:creationId xmlns:p14="http://schemas.microsoft.com/office/powerpoint/2010/main" val="2631761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335846"/>
            <a:ext cx="89289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</a:t>
            </a:r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проектировщика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подобна работе архитектора. Создание программного продукта во многом похоже на возведение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дома.</a:t>
            </a:r>
          </a:p>
          <a:p>
            <a:pPr indent="36195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Проектировщик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(архитектор) узнает идеи, пожелания пользователя (владельца дома), соединяет их со своими на­выками и материалами, необходимыми для программиста (строителя), и проектирует программное обеспечение (дом), которое должно удовлетворять нужды пользователя.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проектировщика представляет собой нечто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сред­нее между моделью пользователя и моделью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программиста.</a:t>
            </a: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не входят в контакт с пользователя­ми, для которых создают программы. Недостающим звеном между пользовательским окружением и программистским миром являются проектировщик пользовательского ин­терфейса и другие члены команды по разработке.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4316903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Проектировщик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ин­терфейса занимается изучением, как его модель взаимодействует с ментальной моделью пользователя и программистской моделью сис­темы. Модель проектировщика описывает объекты, с ко­торыми работает пользователь, и технику манипулирова­ния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13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028343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i="1" dirty="0"/>
              <a:t> </a:t>
            </a:r>
            <a:r>
              <a:rPr lang="ru-RU" b="1" dirty="0" err="1" smtClean="0"/>
              <a:t>UIML</a:t>
            </a:r>
            <a:r>
              <a:rPr lang="ru-RU" dirty="0"/>
              <a:t> (</a:t>
            </a:r>
            <a:r>
              <a:rPr lang="ru-RU" b="1" dirty="0" err="1"/>
              <a:t>U</a:t>
            </a:r>
            <a:r>
              <a:rPr lang="ru-RU" dirty="0" err="1"/>
              <a:t>ser</a:t>
            </a:r>
            <a:r>
              <a:rPr lang="ru-RU" dirty="0"/>
              <a:t> </a:t>
            </a:r>
            <a:r>
              <a:rPr lang="ru-RU" b="1" dirty="0" err="1"/>
              <a:t>I</a:t>
            </a:r>
            <a:r>
              <a:rPr lang="ru-RU" dirty="0" err="1"/>
              <a:t>nterface</a:t>
            </a:r>
            <a:r>
              <a:rPr lang="ru-RU" dirty="0"/>
              <a:t> </a:t>
            </a:r>
            <a:r>
              <a:rPr lang="ru-RU" b="1" dirty="0" err="1"/>
              <a:t>M</a:t>
            </a:r>
            <a:r>
              <a:rPr lang="ru-RU" dirty="0" err="1"/>
              <a:t>arkup</a:t>
            </a:r>
            <a:r>
              <a:rPr lang="ru-RU" dirty="0"/>
              <a:t> </a:t>
            </a:r>
            <a:r>
              <a:rPr lang="ru-RU" b="1" dirty="0" err="1"/>
              <a:t>L</a:t>
            </a:r>
            <a:r>
              <a:rPr lang="ru-RU" dirty="0" err="1"/>
              <a:t>anguage</a:t>
            </a:r>
            <a:r>
              <a:rPr lang="ru-RU" dirty="0"/>
              <a:t>) — это дочерний язык </a:t>
            </a:r>
            <a:r>
              <a:rPr lang="ru-RU" u="sng" dirty="0">
                <a:hlinkClick r:id="rId2" tooltip="XML"/>
              </a:rPr>
              <a:t>XML</a:t>
            </a:r>
            <a:r>
              <a:rPr lang="ru-RU" dirty="0"/>
              <a:t>, который служит для описания </a:t>
            </a:r>
            <a:r>
              <a:rPr lang="ru-RU" u="sng" dirty="0">
                <a:hlinkClick r:id="rId3" tooltip="Интерфейс пользователя"/>
              </a:rPr>
              <a:t>пользовательского интерфейса</a:t>
            </a:r>
            <a:r>
              <a:rPr lang="ru-RU" dirty="0"/>
              <a:t> </a:t>
            </a:r>
            <a:r>
              <a:rPr lang="ru-RU" u="sng" dirty="0">
                <a:hlinkClick r:id="rId4" tooltip="Прикладное программное обеспечение"/>
              </a:rPr>
              <a:t>приложений</a:t>
            </a:r>
            <a:r>
              <a:rPr lang="ru-RU" dirty="0"/>
              <a:t>. В настоящее время написание приложений на этом языке реализовано в </a:t>
            </a:r>
            <a:r>
              <a:rPr lang="ru-RU" u="sng" dirty="0" err="1">
                <a:hlinkClick r:id="rId5" tooltip="Microsoft Visual Studio"/>
              </a:rPr>
              <a:t>Microsoft</a:t>
            </a:r>
            <a:r>
              <a:rPr lang="ru-RU" u="sng" dirty="0">
                <a:hlinkClick r:id="rId5" tooltip="Microsoft Visual Studio"/>
              </a:rPr>
              <a:t> </a:t>
            </a:r>
            <a:r>
              <a:rPr lang="ru-RU" u="sng" dirty="0" err="1">
                <a:hlinkClick r:id="rId5" tooltip="Microsoft Visual Studio"/>
              </a:rPr>
              <a:t>Visual</a:t>
            </a:r>
            <a:r>
              <a:rPr lang="ru-RU" u="sng" dirty="0">
                <a:hlinkClick r:id="rId5" tooltip="Microsoft Visual Studio"/>
              </a:rPr>
              <a:t> </a:t>
            </a:r>
            <a:r>
              <a:rPr lang="ru-RU" u="sng" dirty="0" err="1">
                <a:hlinkClick r:id="rId5" tooltip="Microsoft Visual Studio"/>
              </a:rPr>
              <a:t>Studio</a:t>
            </a:r>
            <a:r>
              <a:rPr lang="ru-RU" dirty="0"/>
              <a:t> в виде </a:t>
            </a:r>
            <a:r>
              <a:rPr lang="ru-RU" u="sng" dirty="0">
                <a:hlinkClick r:id="rId6" tooltip="XAML"/>
              </a:rPr>
              <a:t>XAML</a:t>
            </a:r>
            <a:r>
              <a:rPr lang="ru-RU" dirty="0"/>
              <a:t> для создания </a:t>
            </a:r>
            <a:r>
              <a:rPr lang="ru-RU" u="sng" dirty="0">
                <a:hlinkClick r:id="rId7" tooltip="Windows Presentation Foundation"/>
              </a:rPr>
              <a:t>WPF</a:t>
            </a:r>
            <a:r>
              <a:rPr lang="ru-RU" dirty="0"/>
              <a:t> приложений. UIML — абстрактный язык. На сегодня, UIML стандартизован </a:t>
            </a:r>
            <a:r>
              <a:rPr lang="ru-RU" u="sng" dirty="0">
                <a:hlinkClick r:id="rId8" tooltip="OASIS consortium"/>
              </a:rPr>
              <a:t>OASIS</a:t>
            </a:r>
            <a:r>
              <a:rPr lang="ru-RU" dirty="0"/>
              <a:t>. Теоретически, UIML разрабатывался для разработки кросс-платформенных (</a:t>
            </a:r>
            <a:r>
              <a:rPr lang="ru-RU" u="sng" dirty="0" err="1">
                <a:hlinkClick r:id="rId9" tooltip="Microsoft Windows"/>
              </a:rPr>
              <a:t>Win</a:t>
            </a:r>
            <a:r>
              <a:rPr lang="ru-RU" dirty="0"/>
              <a:t>, </a:t>
            </a:r>
            <a:r>
              <a:rPr lang="ru-RU" u="sng" dirty="0">
                <a:hlinkClick r:id="rId10" tooltip="PDA"/>
              </a:rPr>
              <a:t>PDA</a:t>
            </a:r>
            <a:r>
              <a:rPr lang="ru-RU" dirty="0"/>
              <a:t> и т. п.) приложений. Но на практике перевод приложений с одной платформы на другую связан с трудностями.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88640"/>
            <a:ext cx="46807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пользовательских интерфейсов</a:t>
            </a:r>
          </a:p>
        </p:txBody>
      </p:sp>
    </p:spTree>
    <p:extLst>
      <p:ext uri="{BB962C8B-B14F-4D97-AF65-F5344CB8AC3E}">
        <p14:creationId xmlns:p14="http://schemas.microsoft.com/office/powerpoint/2010/main" val="1770258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764704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система для построения клиентских приложений </a:t>
            </a:r>
            <a:r>
              <a:rPr lang="ru-RU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Windows"/>
              </a:rPr>
              <a:t>Windows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 визуально привлекательными возможностями взаимодействия с пользователем, графическая (презентационная) подсистема в составе 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.NET Framework"/>
              </a:rPr>
              <a:t>.NET </a:t>
            </a:r>
            <a:r>
              <a:rPr lang="ru-RU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tooltip=".NET Framework"/>
              </a:rPr>
              <a:t>Framework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(начиная с версии 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.NET Framework 3.0"/>
              </a:rPr>
              <a:t>3.0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использующая язык 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XAML"/>
              </a:rPr>
              <a:t>XAML</a:t>
            </a:r>
            <a:r>
              <a:rPr lang="ru-RU" u="sng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[2]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WPF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предустановлена 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Windows Vista"/>
              </a:rPr>
              <a:t>Windows Vista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.NET Framework"/>
              </a:rPr>
              <a:t>.NET Framework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3.0), 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8" tooltip="Windows 7"/>
              </a:rPr>
              <a:t>Windows 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.NET Framework"/>
              </a:rPr>
              <a:t>.NET Framework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3.5 SP1), 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9" tooltip="Windows 8"/>
              </a:rPr>
              <a:t>Windows 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(.NET Framework 4.0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4.5), 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0" tooltip="Windows 8.1"/>
              </a:rPr>
              <a:t>Windows 8.1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(.NET Framework 4.5.1).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WPF можно создавать широкий спектр как автономных, так и запускаемых в 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1" tooltip="Браузер"/>
              </a:rPr>
              <a:t>браузере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6632"/>
            <a:ext cx="4572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err="1" smtClean="0">
                <a:solidFill>
                  <a:srgbClr val="FF0000"/>
                </a:solidFill>
              </a:rPr>
              <a:t>Windows</a:t>
            </a:r>
            <a:r>
              <a:rPr lang="ru-RU" sz="2400" b="1" u="sng" dirty="0" smtClean="0">
                <a:solidFill>
                  <a:srgbClr val="FF0000"/>
                </a:solidFill>
              </a:rPr>
              <a:t> </a:t>
            </a:r>
            <a:r>
              <a:rPr lang="ru-RU" sz="2400" b="1" u="sng" dirty="0" err="1" smtClean="0">
                <a:solidFill>
                  <a:srgbClr val="FF0000"/>
                </a:solidFill>
              </a:rPr>
              <a:t>presentation</a:t>
            </a:r>
            <a:r>
              <a:rPr lang="ru-RU" sz="2400" b="1" u="sng" dirty="0" smtClean="0">
                <a:solidFill>
                  <a:srgbClr val="FF0000"/>
                </a:solidFill>
              </a:rPr>
              <a:t> </a:t>
            </a:r>
            <a:r>
              <a:rPr lang="ru-RU" sz="2400" b="1" u="sng" dirty="0" err="1" smtClean="0">
                <a:solidFill>
                  <a:srgbClr val="FF0000"/>
                </a:solidFill>
              </a:rPr>
              <a:t>foundation</a:t>
            </a:r>
            <a:endParaRPr lang="ru-RU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5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5" y="916852"/>
            <a:ext cx="57606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Представьте себе, что вы никогда не видели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вот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 вам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вручают и говорят,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вы должны читать на нем книги. Прежде чем вы обратитесь к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начнете его использовать, в вашей голове должна сформироваться модель, «объясняющая» вам, на что может быть похоже чтение книги на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44624"/>
            <a:ext cx="553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Модели пользовательского интерфейса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703" y="516742"/>
            <a:ext cx="2539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u="sng" dirty="0" smtClean="0"/>
              <a:t>Ментальные модели</a:t>
            </a:r>
            <a:endParaRPr lang="ru-RU" sz="2000" b="1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6" y="167272"/>
            <a:ext cx="3096342" cy="315019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95702" y="3446998"/>
            <a:ext cx="87687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 строите предположения, как может выглядеть книга на экране, какие действия вы можете совершать и как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будете делать — листать страницы или использовать закладки.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создадите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ментальную модель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чтения книги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даже если вы никогда не делали этого раньше.</a:t>
            </a:r>
          </a:p>
          <a:p>
            <a:pPr indent="36195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выглядит и как действует эта ментальная модель в вашей голове, зависит от многих вещей. Модель человека, который раньше уже использовал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будет отличаться от модели того, кто никогда раньше не читал электронных книг. И если вы однажды начали пользоваться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прочли на нем пару книг, модель, первоначально сформированная вами, будет меняться, отражая ваш новый опыт.</a:t>
            </a:r>
          </a:p>
        </p:txBody>
      </p:sp>
    </p:spTree>
    <p:extLst>
      <p:ext uri="{BB962C8B-B14F-4D97-AF65-F5344CB8AC3E}">
        <p14:creationId xmlns:p14="http://schemas.microsoft.com/office/powerpoint/2010/main" val="182000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9712" y="87015"/>
            <a:ext cx="35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Ментальные модели</a:t>
            </a:r>
            <a:endParaRPr lang="ru-RU" sz="2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9786" y="980728"/>
            <a:ext cx="3284924" cy="369331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indent="361950"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Утверждение, что люди полагаются на ментальные модели, была впервые выдвинута шотландским психологом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Кеннетом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Крейком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1943 году. </a:t>
            </a:r>
          </a:p>
          <a:p>
            <a:pPr indent="361950"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В своей книге «Природа объяснения »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Крейк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1943 г.), он писал, что сознание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создает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«ограниченные модели» реальности, которые он использует для рассуждений, прогнозирования событий и они лежат в основе объяснений.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51920" y="980728"/>
            <a:ext cx="5184576" cy="424731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indent="361950" algn="ctr"/>
            <a:r>
              <a:rPr lang="ru-RU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В книге </a:t>
            </a:r>
            <a:r>
              <a:rPr lang="ru-RU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Филипа</a:t>
            </a:r>
            <a:r>
              <a:rPr lang="ru-RU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Джонсон-</a:t>
            </a:r>
            <a:r>
              <a:rPr lang="ru-RU" b="1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Лэрда</a:t>
            </a:r>
            <a:r>
              <a:rPr lang="ru-RU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i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Ментальные модели» </a:t>
            </a:r>
            <a:r>
              <a:rPr lang="ru-RU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Johnson-Laird</a:t>
            </a:r>
            <a:r>
              <a:rPr lang="ru-RU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1983</a:t>
            </a:r>
            <a:r>
              <a:rPr lang="ru-RU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ru-RU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автор выдвигает концепцию, согласно которой процессы понимания (в том числе языкового) и умозаключения обусловлены так называемыми </a:t>
            </a:r>
            <a:r>
              <a:rPr lang="ru-RU" i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ментальными моделями, </a:t>
            </a:r>
            <a:r>
              <a:rPr lang="ru-RU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служащими для представления мира в сознании человека. </a:t>
            </a:r>
            <a:endParaRPr lang="ru-RU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361950" algn="ctr"/>
            <a:endParaRPr lang="ru-RU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361950" algn="ctr"/>
            <a:r>
              <a:rPr lang="ru-RU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Формирование </a:t>
            </a:r>
            <a:r>
              <a:rPr lang="ru-RU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у человека ментальных моделей действительного или воображаемого мира, манипуляция ими в процессе умозаключения, а также понимание языковых выражений - все это, по мнению автора, осуществляется посредством рекурсивных </a:t>
            </a:r>
            <a:r>
              <a:rPr lang="ru-RU" i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ментальных процедур.</a:t>
            </a:r>
            <a:endParaRPr lang="ru-RU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361950" algn="ctr"/>
            <a:endParaRPr lang="ru-RU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Прямая со стрелкой 6"/>
          <p:cNvCxnSpPr>
            <a:stCxn id="5" idx="2"/>
            <a:endCxn id="2" idx="0"/>
          </p:cNvCxnSpPr>
          <p:nvPr/>
        </p:nvCxnSpPr>
        <p:spPr>
          <a:xfrm flipH="1">
            <a:off x="1752248" y="610235"/>
            <a:ext cx="1993589" cy="3704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2"/>
            <a:endCxn id="3" idx="0"/>
          </p:cNvCxnSpPr>
          <p:nvPr/>
        </p:nvCxnSpPr>
        <p:spPr>
          <a:xfrm>
            <a:off x="3745837" y="610235"/>
            <a:ext cx="2698371" cy="3704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21216" y="5180999"/>
            <a:ext cx="8915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ментальных моделей в проектировании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интерактивного дизайна было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полпуляризированно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Дональдом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Норманом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книге «Дизайн привычных вещей»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1988). В своей книге он использовал ментальные модели, чтобы описать, как система разработана и внедрена на основе ментальной модели дизайнера. </a:t>
            </a:r>
          </a:p>
        </p:txBody>
      </p:sp>
      <p:cxnSp>
        <p:nvCxnSpPr>
          <p:cNvPr id="17" name="Прямая со стрелкой 16"/>
          <p:cNvCxnSpPr>
            <a:stCxn id="5" idx="2"/>
          </p:cNvCxnSpPr>
          <p:nvPr/>
        </p:nvCxnSpPr>
        <p:spPr>
          <a:xfrm>
            <a:off x="3745837" y="610235"/>
            <a:ext cx="0" cy="45285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V="1">
            <a:off x="107504" y="4843025"/>
            <a:ext cx="8928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отражает ожидания человека, работающего с компьютером, и тот опыт, который он получает  в результате. Это лишь формальная  расшифровка опыта и ожиданий пользователя от окружающего мира. </a:t>
            </a:r>
          </a:p>
          <a:p>
            <a:pPr indent="3600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00" algn="just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Ментальная и концептуальная модель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внутреннее отображение того, как пользователь понимает и взаимодействует с системой.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1" y="3520746"/>
            <a:ext cx="8856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 algn="just"/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Ментальная модель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внутреннее сознательное представление человека о том, как работают вещи. Это широкая концепция причины действий и их результатов. Люди применяют эти модели к новым ситуациям и таким образом, нет необходимости изучать все с пустого места. Это помогает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разбираться в новом намного эффективнее.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1" y="116632"/>
            <a:ext cx="885698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МЕНТАЛЬНАЯ МОДЕЛЬ?</a:t>
            </a:r>
          </a:p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множество определений ментальных моделей, некоторым из них не меньше 25 лет. Одно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них,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данное в 1986 году в статье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Сьюзен Карей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Science and Science Education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Ментальная модель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мыслительный процесс, направленный на понимание того, как работает что-либо (то есть на понимание окружающего мира). 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endParaRPr lang="ru-RU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Ментальные </a:t>
            </a:r>
            <a:r>
              <a:rPr 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основаны на неполных фактах, прошлом опыте и даже на интуитивном восприятии. Они помогают формировать действия и поведение, влияют на то, чему люди уделяют внимание в сложных ситуациях, и определяют их подход к проблемам».</a:t>
            </a:r>
          </a:p>
        </p:txBody>
      </p:sp>
    </p:spTree>
    <p:extLst>
      <p:ext uri="{BB962C8B-B14F-4D97-AF65-F5344CB8AC3E}">
        <p14:creationId xmlns:p14="http://schemas.microsoft.com/office/powerpoint/2010/main" val="324151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75948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Ментальная модель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интуитивное понимание принципов работы объекта или системы, основанное на прошлом опыте человека, имеющейся информации и здравом смысле.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623576"/>
            <a:ext cx="89289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Дональд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Норман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«Ментальные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это то, что сидит у людей в головах, тот процесс, который направляет их при использовании объектов. Концептуальные же модели были придуманы как инструмент для понимания и изучения физических объектов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.» (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Дональд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основатель одной из ведущих компаний в области дизайна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Nielsen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бывший вице-президент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профессор информатики Северо-Западного университета. Автор 11 книг по дизайну.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44624"/>
            <a:ext cx="892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ентальная модель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представление человека о процессе взаимодействия с объектом.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4915034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действующая модель, которую человек получает, знакомясь с интерфейсом конкретного продукта. </a:t>
            </a:r>
          </a:p>
          <a:p>
            <a:pPr indent="36195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Кто-то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спроектировал интерфейс, заложив в него определённую логику, и этот интерфейс сообщает вам как с ним нужно взаимодействовать, т.е. предоставляет вам свою концептуальную модель.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3580566"/>
            <a:ext cx="8856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4013" algn="just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Ментальная модель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система (структура) понятий (концептов), компонентов,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и/или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задачи, которые пользователь построил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уме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последующей визуализации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взаимодействии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компьютером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Siegfried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Treu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5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97346"/>
            <a:ext cx="878497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Люди формируют ментальные модели по ряду причин. Ментальные модели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пользователям: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предсказывать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(или обозначать невидимые) собы­тия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buFont typeface="+mj-lt"/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замеченных событий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buFont typeface="+mj-lt"/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действия для осуществ­ления нужных изменений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buFont typeface="+mj-lt"/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как мнемонические устройства для запоминания событий и связей (отношений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00100" lvl="1" indent="-342900">
              <a:buFont typeface="+mj-lt"/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понимание аналогичных устройств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buFont typeface="+mj-lt"/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стратегии, которые позволяют преодолеть ограничения, заложенные в алгоритме обработки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80446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928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ментальных моделей оказалось привлекательным для многих областей: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психологии (когнитивная обработка);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интерфейса;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продвижении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юзабилити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всех областей знания, где присутствует человеческий фактор в целях повышения  производительности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ошибок.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2276872"/>
            <a:ext cx="8928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последние 30 лет понятие ментальных моделей применялось в качестве стратегии для прогнозирования поведения пользователей при взаимодействии с устройством и понимания причин нежелательного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(транспорт, управление и контроль). </a:t>
            </a:r>
          </a:p>
          <a:p>
            <a:pPr indent="36195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«ментальная модель» часто используется в литературе для описания внутренних конструкций, которые значительно различаются по содержанию, функциям или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87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6697</TotalTime>
  <Words>4644</Words>
  <Application>Microsoft Office PowerPoint</Application>
  <PresentationFormat>Экран (4:3)</PresentationFormat>
  <Paragraphs>345</Paragraphs>
  <Slides>35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veronika</dc:creator>
  <cp:lastModifiedBy>RePack by Diakov</cp:lastModifiedBy>
  <cp:revision>131</cp:revision>
  <dcterms:created xsi:type="dcterms:W3CDTF">2017-03-13T12:12:07Z</dcterms:created>
  <dcterms:modified xsi:type="dcterms:W3CDTF">2022-04-08T07:30:25Z</dcterms:modified>
</cp:coreProperties>
</file>