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1"/>
  </p:notesMasterIdLst>
  <p:sldIdLst>
    <p:sldId id="257" r:id="rId2"/>
    <p:sldId id="258" r:id="rId3"/>
    <p:sldId id="321" r:id="rId4"/>
    <p:sldId id="314" r:id="rId5"/>
    <p:sldId id="259" r:id="rId6"/>
    <p:sldId id="313" r:id="rId7"/>
    <p:sldId id="268"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315" r:id="rId21"/>
    <p:sldId id="275" r:id="rId22"/>
    <p:sldId id="294" r:id="rId23"/>
    <p:sldId id="276" r:id="rId24"/>
    <p:sldId id="277" r:id="rId25"/>
    <p:sldId id="279" r:id="rId26"/>
    <p:sldId id="278" r:id="rId27"/>
    <p:sldId id="310" r:id="rId28"/>
    <p:sldId id="280" r:id="rId29"/>
    <p:sldId id="311" r:id="rId30"/>
    <p:sldId id="298" r:id="rId31"/>
    <p:sldId id="299" r:id="rId32"/>
    <p:sldId id="281" r:id="rId33"/>
    <p:sldId id="320" r:id="rId34"/>
    <p:sldId id="319" r:id="rId35"/>
    <p:sldId id="288" r:id="rId36"/>
    <p:sldId id="290" r:id="rId37"/>
    <p:sldId id="282" r:id="rId38"/>
    <p:sldId id="295" r:id="rId39"/>
    <p:sldId id="285" r:id="rId40"/>
    <p:sldId id="286" r:id="rId41"/>
    <p:sldId id="312" r:id="rId42"/>
    <p:sldId id="302" r:id="rId43"/>
    <p:sldId id="316" r:id="rId44"/>
    <p:sldId id="317" r:id="rId45"/>
    <p:sldId id="289" r:id="rId46"/>
    <p:sldId id="318" r:id="rId47"/>
    <p:sldId id="291" r:id="rId48"/>
    <p:sldId id="308" r:id="rId49"/>
    <p:sldId id="309" r:id="rId5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9" autoAdjust="0"/>
    <p:restoredTop sz="94660"/>
  </p:normalViewPr>
  <p:slideViewPr>
    <p:cSldViewPr>
      <p:cViewPr varScale="1">
        <p:scale>
          <a:sx n="113" d="100"/>
          <a:sy n="113" d="100"/>
        </p:scale>
        <p:origin x="-160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CC139A-C272-4EC8-83F8-D5915AF6C9FE}" type="datetimeFigureOut">
              <a:rPr lang="ru-RU" smtClean="0"/>
              <a:t>17.02.2022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B27D7-B285-457E-9D76-68449D0A86B2}" type="slidenum">
              <a:rPr lang="ru-RU" smtClean="0"/>
              <a:t>‹#›</a:t>
            </a:fld>
            <a:endParaRPr lang="ru-RU"/>
          </a:p>
        </p:txBody>
      </p:sp>
    </p:spTree>
    <p:extLst>
      <p:ext uri="{BB962C8B-B14F-4D97-AF65-F5344CB8AC3E}">
        <p14:creationId xmlns:p14="http://schemas.microsoft.com/office/powerpoint/2010/main" val="187493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Основной объект исследования эргономики — </a:t>
            </a:r>
            <a:r>
              <a:rPr lang="ru-RU" i="1" dirty="0" smtClean="0"/>
              <a:t>система «че­ловек и машина»., </a:t>
            </a:r>
            <a:r>
              <a:rPr lang="ru-RU" dirty="0" smtClean="0"/>
              <a:t>Э. изучает характерис­тики человека, машины и среды, прояв­ляющиеся в конкретных условиях их вза­имодействия</a:t>
            </a:r>
            <a:r>
              <a:rPr lang="ru-RU" i="1" dirty="0" smtClean="0"/>
              <a:t>, </a:t>
            </a:r>
            <a:r>
              <a:rPr lang="ru-RU" dirty="0" smtClean="0"/>
              <a:t>разрабатывает методы учёта этих факто­ров при модернизации действующей и соз­дании новой техники и технологии, изу­чает проблемы целесообразного распре­деления функций между человеком и машиной, функционирования человеко-машинных систем, определения критери­ев оптимизации таких систем с учётом возможностей и особенностей работаю­щего человека (группы людей) и т. д. </a:t>
            </a:r>
          </a:p>
          <a:p>
            <a:endParaRPr lang="ru-RU" dirty="0"/>
          </a:p>
        </p:txBody>
      </p:sp>
      <p:sp>
        <p:nvSpPr>
          <p:cNvPr id="4" name="Номер слайда 3"/>
          <p:cNvSpPr>
            <a:spLocks noGrp="1"/>
          </p:cNvSpPr>
          <p:nvPr>
            <p:ph type="sldNum" sz="quarter" idx="10"/>
          </p:nvPr>
        </p:nvSpPr>
        <p:spPr/>
        <p:txBody>
          <a:bodyPr/>
          <a:lstStyle/>
          <a:p>
            <a:fld id="{C44B27D7-B285-457E-9D76-68449D0A86B2}" type="slidenum">
              <a:rPr lang="ru-RU" smtClean="0"/>
              <a:t>35</a:t>
            </a:fld>
            <a:endParaRPr lang="ru-RU"/>
          </a:p>
        </p:txBody>
      </p:sp>
    </p:spTree>
    <p:extLst>
      <p:ext uri="{BB962C8B-B14F-4D97-AF65-F5344CB8AC3E}">
        <p14:creationId xmlns:p14="http://schemas.microsoft.com/office/powerpoint/2010/main" val="304922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44B27D7-B285-457E-9D76-68449D0A86B2}" type="slidenum">
              <a:rPr lang="ru-RU" smtClean="0"/>
              <a:t>38</a:t>
            </a:fld>
            <a:endParaRPr lang="ru-RU"/>
          </a:p>
        </p:txBody>
      </p:sp>
    </p:spTree>
    <p:extLst>
      <p:ext uri="{BB962C8B-B14F-4D97-AF65-F5344CB8AC3E}">
        <p14:creationId xmlns:p14="http://schemas.microsoft.com/office/powerpoint/2010/main" val="422398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Однако система человек-компьютер (СЧК), в ее современном виде является сложной многокомпонентной динамической системой. Успешное развитие инженерной психологии, эргономики, психологии труда и технической эстетики возможно лишь при комплексном подходе к изучению СЧК. </a:t>
            </a:r>
            <a:r>
              <a:rPr lang="ru-RU" smtClean="0"/>
              <a:t>Взаимная адаптация  человека и технической компоненты СЧК с точки зрения данного подхода требует максимального использования приспособительных свойств всех элементов системы – человека и техники. </a:t>
            </a:r>
          </a:p>
          <a:p>
            <a:endParaRPr lang="ru-RU"/>
          </a:p>
        </p:txBody>
      </p:sp>
      <p:sp>
        <p:nvSpPr>
          <p:cNvPr id="4" name="Номер слайда 3"/>
          <p:cNvSpPr>
            <a:spLocks noGrp="1"/>
          </p:cNvSpPr>
          <p:nvPr>
            <p:ph type="sldNum" sz="quarter" idx="10"/>
          </p:nvPr>
        </p:nvSpPr>
        <p:spPr/>
        <p:txBody>
          <a:bodyPr/>
          <a:lstStyle/>
          <a:p>
            <a:fld id="{C44B27D7-B285-457E-9D76-68449D0A86B2}" type="slidenum">
              <a:rPr lang="ru-RU" smtClean="0"/>
              <a:t>42</a:t>
            </a:fld>
            <a:endParaRPr lang="ru-RU"/>
          </a:p>
        </p:txBody>
      </p:sp>
    </p:spTree>
    <p:extLst>
      <p:ext uri="{BB962C8B-B14F-4D97-AF65-F5344CB8AC3E}">
        <p14:creationId xmlns:p14="http://schemas.microsoft.com/office/powerpoint/2010/main" val="168579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6542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332650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39684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55431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69FA560-8CD5-4DCE-AD2A-F075420DD299}"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116520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69FA560-8CD5-4DCE-AD2A-F075420DD299}"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27267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69FA560-8CD5-4DCE-AD2A-F075420DD299}" type="datetimeFigureOut">
              <a:rPr lang="ru-RU" smtClean="0"/>
              <a:t>17.02.2022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69794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69FA560-8CD5-4DCE-AD2A-F075420DD299}" type="datetimeFigureOut">
              <a:rPr lang="ru-RU" smtClean="0"/>
              <a:t>17.02.2022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14036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69FA560-8CD5-4DCE-AD2A-F075420DD299}" type="datetimeFigureOut">
              <a:rPr lang="ru-RU" smtClean="0"/>
              <a:t>17.02.2022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31954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69FA560-8CD5-4DCE-AD2A-F075420DD299}"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30683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69FA560-8CD5-4DCE-AD2A-F075420DD299}"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120725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A560-8CD5-4DCE-AD2A-F075420DD299}" type="datetimeFigureOut">
              <a:rPr lang="ru-RU" smtClean="0"/>
              <a:t>17.02.2022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68CC0-388C-4AA8-AF37-46A482B434C2}" type="slidenum">
              <a:rPr lang="ru-RU" smtClean="0"/>
              <a:t>‹#›</a:t>
            </a:fld>
            <a:endParaRPr lang="ru-RU"/>
          </a:p>
        </p:txBody>
      </p:sp>
    </p:spTree>
    <p:extLst>
      <p:ext uri="{BB962C8B-B14F-4D97-AF65-F5344CB8AC3E}">
        <p14:creationId xmlns:p14="http://schemas.microsoft.com/office/powerpoint/2010/main" val="47659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hcii.cm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atmel.com/ru/ru/products/TouchSolutions/bsw/qmatrix.asp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ru.wikipedia.org/w/index.php?title=DeepQA&amp;action=edit&amp;redlink=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ru.wikipedia.org/wiki/%D0%AE%D0%B7%D0%B0%D0%B1%D0%B8%D0%BB%D0%B8%D1%82%D0%B8" TargetMode="External"/><Relationship Id="rId3" Type="http://schemas.openxmlformats.org/officeDocument/2006/relationships/hyperlink" Target="https://ru.wikipedia.org/wiki/%D0%98%D0%BD%D0%B6%D0%B5%D0%BD%D0%B5%D1%80%D0%BD%D1%8B%D0%B5_%D0%B8%D0%B7%D1%8B%D1%81%D0%BA%D0%B0%D0%BD%D0%B8%D1%8F" TargetMode="External"/><Relationship Id="rId7" Type="http://schemas.openxmlformats.org/officeDocument/2006/relationships/hyperlink" Target="https://ru.wikipedia.org/wiki/%D0%AD%D1%80%D0%B3%D0%BE%D0%BD%D0%BE%D0%BC%D0%B8%D0%BA%D0%B0" TargetMode="External"/><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7.xml"/><Relationship Id="rId6" Type="http://schemas.openxmlformats.org/officeDocument/2006/relationships/hyperlink" Target="https://ru.wikipedia.org/wiki/%D0%98%D0%BD%D1%82%D0%B5%D1%80%D1%84%D0%B5%D0%B9%D1%81_%D0%BF%D0%BE%D0%BB%D1%8C%D0%B7%D0%BE%D0%B2%D0%B0%D1%82%D0%B5%D0%BB%D1%8F" TargetMode="External"/><Relationship Id="rId5" Type="http://schemas.openxmlformats.org/officeDocument/2006/relationships/hyperlink" Target="https://ru.wikipedia.org/wiki/%D0%9C%D0%B0%D1%88%D0%B8%D0%BD%D0%B0" TargetMode="External"/><Relationship Id="rId4" Type="http://schemas.openxmlformats.org/officeDocument/2006/relationships/hyperlink" Target="https://ru.wikipedia.org/wiki/%D0%9E%D0%BF%D0%B5%D1%80%D0%B0%D1%82%D0%BE%D1%80_(%D0%BF%D1%80%D0%BE%D1%84%D0%B5%D1%81%D1%81%D0%B8%D1%8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496" y="116632"/>
            <a:ext cx="9108504" cy="6740307"/>
          </a:xfrm>
          <a:prstGeom prst="rect">
            <a:avLst/>
          </a:prstGeom>
        </p:spPr>
        <p:txBody>
          <a:bodyPr wrap="square">
            <a:spAutoFit/>
          </a:bodyPr>
          <a:lstStyle/>
          <a:p>
            <a:r>
              <a:rPr lang="ru-RU" b="1" dirty="0">
                <a:solidFill>
                  <a:srgbClr val="FF0000"/>
                </a:solidFill>
              </a:rPr>
              <a:t>Литература</a:t>
            </a:r>
            <a:r>
              <a:rPr lang="ru-RU" b="1" dirty="0" smtClean="0">
                <a:solidFill>
                  <a:srgbClr val="FF0000"/>
                </a:solidFill>
              </a:rPr>
              <a:t>:</a:t>
            </a:r>
          </a:p>
          <a:p>
            <a:pPr marL="342900" lvl="0" indent="-342900">
              <a:buFont typeface="+mj-lt"/>
              <a:buAutoNum type="arabicPeriod"/>
            </a:pPr>
            <a:r>
              <a:rPr lang="ru-RU" i="1" dirty="0" smtClean="0">
                <a:latin typeface="Times New Roman" panose="02020603050405020304" pitchFamily="18" charset="0"/>
                <a:cs typeface="Times New Roman" panose="02020603050405020304" pitchFamily="18" charset="0"/>
              </a:rPr>
              <a:t>Купер </a:t>
            </a:r>
            <a:r>
              <a:rPr lang="ru-RU" i="1" dirty="0">
                <a:latin typeface="Times New Roman" panose="02020603050405020304" pitchFamily="18" charset="0"/>
                <a:cs typeface="Times New Roman" panose="02020603050405020304" pitchFamily="18" charset="0"/>
              </a:rPr>
              <a:t>А., Рейман Р., </a:t>
            </a:r>
            <a:r>
              <a:rPr lang="ru-RU" i="1" dirty="0" err="1">
                <a:latin typeface="Times New Roman" panose="02020603050405020304" pitchFamily="18" charset="0"/>
                <a:cs typeface="Times New Roman" panose="02020603050405020304" pitchFamily="18" charset="0"/>
              </a:rPr>
              <a:t>Кронин</a:t>
            </a:r>
            <a:r>
              <a:rPr lang="ru-RU" i="1" dirty="0">
                <a:latin typeface="Times New Roman" panose="02020603050405020304" pitchFamily="18" charset="0"/>
                <a:cs typeface="Times New Roman" panose="02020603050405020304" pitchFamily="18" charset="0"/>
              </a:rPr>
              <a:t> Д. </a:t>
            </a:r>
            <a:r>
              <a:rPr lang="ru-RU" dirty="0">
                <a:latin typeface="Times New Roman" panose="02020603050405020304" pitchFamily="18" charset="0"/>
                <a:cs typeface="Times New Roman" panose="02020603050405020304" pitchFamily="18" charset="0"/>
              </a:rPr>
              <a:t>Алан Купер об интерфейсе. Проектирование взаимодействия. – Пер. с англ. – </a:t>
            </a:r>
            <a:r>
              <a:rPr lang="ru-RU" dirty="0" err="1">
                <a:latin typeface="Times New Roman" panose="02020603050405020304" pitchFamily="18" charset="0"/>
                <a:cs typeface="Times New Roman" panose="02020603050405020304" pitchFamily="18" charset="0"/>
              </a:rPr>
              <a:t>Спб</a:t>
            </a:r>
            <a:r>
              <a:rPr lang="ru-RU" dirty="0">
                <a:latin typeface="Times New Roman" panose="02020603050405020304" pitchFamily="18" charset="0"/>
                <a:cs typeface="Times New Roman" panose="02020603050405020304" pitchFamily="18" charset="0"/>
              </a:rPr>
              <a:t>.: Символ-Плюс, 2009. – 688с., ил.</a:t>
            </a:r>
          </a:p>
          <a:p>
            <a:pPr marL="342900" lvl="0" indent="-342900">
              <a:buFont typeface="+mj-lt"/>
              <a:buAutoNum type="arabicPeriod"/>
            </a:pPr>
            <a:r>
              <a:rPr lang="ru-RU" i="1" dirty="0" err="1" smtClean="0">
                <a:latin typeface="Times New Roman" panose="02020603050405020304" pitchFamily="18" charset="0"/>
                <a:cs typeface="Times New Roman" panose="02020603050405020304" pitchFamily="18" charset="0"/>
              </a:rPr>
              <a:t>Мандел</a:t>
            </a:r>
            <a:r>
              <a:rPr lang="ru-RU" i="1" dirty="0">
                <a:latin typeface="Times New Roman" panose="02020603050405020304" pitchFamily="18" charset="0"/>
                <a:cs typeface="Times New Roman" panose="02020603050405020304" pitchFamily="18" charset="0"/>
              </a:rPr>
              <a:t>. Т. </a:t>
            </a:r>
            <a:r>
              <a:rPr lang="ru-RU" dirty="0">
                <a:latin typeface="Times New Roman" panose="02020603050405020304" pitchFamily="18" charset="0"/>
                <a:cs typeface="Times New Roman" panose="02020603050405020304" pitchFamily="18" charset="0"/>
              </a:rPr>
              <a:t>Разработка пользовательского интерфейса. – Пер. с англ. – М.: ДМК Пресс, 2001. – 416 с.: ил. (Серия «Для программистов»).</a:t>
            </a:r>
          </a:p>
          <a:p>
            <a:pPr marL="342900" lvl="0" indent="-342900">
              <a:buFont typeface="+mj-lt"/>
              <a:buAutoNum type="arabicPeriod"/>
            </a:pPr>
            <a:r>
              <a:rPr lang="ru-RU" dirty="0">
                <a:latin typeface="Times New Roman" panose="02020603050405020304" pitchFamily="18" charset="0"/>
                <a:cs typeface="Times New Roman" panose="02020603050405020304" pitchFamily="18" charset="0"/>
              </a:rPr>
              <a:t>Раскин Д. Интерфейс: новые направления в проектировании компьютерных систем. – Пер. с англ. – СПб: Символ-Плюс , 2010. – 272с., ил.</a:t>
            </a:r>
          </a:p>
          <a:p>
            <a:pPr marL="342900" lvl="0" indent="-342900">
              <a:buFont typeface="+mj-lt"/>
              <a:buAutoNum type="arabicPeriod"/>
            </a:pPr>
            <a:r>
              <a:rPr lang="ru-RU" i="1" dirty="0" err="1" smtClean="0">
                <a:latin typeface="Times New Roman" panose="02020603050405020304" pitchFamily="18" charset="0"/>
                <a:cs typeface="Times New Roman" panose="02020603050405020304" pitchFamily="18" charset="0"/>
              </a:rPr>
              <a:t>Паттон</a:t>
            </a:r>
            <a:r>
              <a:rPr lang="ru-RU" i="1" dirty="0" smtClean="0">
                <a:latin typeface="Times New Roman" panose="02020603050405020304" pitchFamily="18" charset="0"/>
                <a:cs typeface="Times New Roman" panose="02020603050405020304" pitchFamily="18" charset="0"/>
              </a:rPr>
              <a:t> Дж.</a:t>
            </a:r>
            <a:r>
              <a:rPr lang="ru-RU" dirty="0" smtClean="0">
                <a:latin typeface="Times New Roman" panose="02020603050405020304" pitchFamily="18" charset="0"/>
                <a:cs typeface="Times New Roman" panose="02020603050405020304" pitchFamily="18" charset="0"/>
              </a:rPr>
              <a:t> Пользовательские истории. Искусство гибкой разработки. </a:t>
            </a:r>
            <a:endParaRPr lang="ru-RU"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ru-RU" dirty="0">
                <a:latin typeface="Times New Roman" panose="02020603050405020304" pitchFamily="18" charset="0"/>
                <a:cs typeface="Times New Roman" panose="02020603050405020304" pitchFamily="18" charset="0"/>
              </a:rPr>
              <a:t>Лаборатория </a:t>
            </a:r>
            <a:r>
              <a:rPr lang="ru-RU" dirty="0" smtClean="0">
                <a:latin typeface="Times New Roman" panose="02020603050405020304" pitchFamily="18" charset="0"/>
                <a:cs typeface="Times New Roman" panose="02020603050405020304" pitchFamily="18" charset="0"/>
              </a:rPr>
              <a:t>распределенного </a:t>
            </a:r>
            <a:r>
              <a:rPr lang="ru-RU" dirty="0">
                <a:latin typeface="Times New Roman" panose="02020603050405020304" pitchFamily="18" charset="0"/>
                <a:cs typeface="Times New Roman" panose="02020603050405020304" pitchFamily="18" charset="0"/>
              </a:rPr>
              <a:t>познания и человеко-компьютерного взаимодействия (Департамент когнитивной науки калифорнийского университета, </a:t>
            </a:r>
            <a:r>
              <a:rPr lang="ru-RU" dirty="0" err="1">
                <a:latin typeface="Times New Roman" panose="02020603050405020304" pitchFamily="18" charset="0"/>
                <a:cs typeface="Times New Roman" panose="02020603050405020304" pitchFamily="18" charset="0"/>
              </a:rPr>
              <a:t>Сан-диего</a:t>
            </a:r>
            <a:r>
              <a:rPr lang="ru-RU" dirty="0">
                <a:latin typeface="Times New Roman" panose="02020603050405020304" pitchFamily="18" charset="0"/>
                <a:cs typeface="Times New Roman" panose="02020603050405020304" pitchFamily="18" charset="0"/>
              </a:rPr>
              <a:t>, проф. </a:t>
            </a:r>
            <a:r>
              <a:rPr lang="ru-RU" dirty="0" smtClean="0">
                <a:latin typeface="Times New Roman" panose="02020603050405020304" pitchFamily="18" charset="0"/>
                <a:cs typeface="Times New Roman" panose="02020603050405020304" pitchFamily="18" charset="0"/>
              </a:rPr>
              <a:t>Джим </a:t>
            </a:r>
            <a:r>
              <a:rPr lang="ru-RU" dirty="0" err="1">
                <a:latin typeface="Times New Roman" panose="02020603050405020304" pitchFamily="18" charset="0"/>
                <a:cs typeface="Times New Roman" panose="02020603050405020304" pitchFamily="18" charset="0"/>
              </a:rPr>
              <a:t>Холлан</a:t>
            </a:r>
            <a:r>
              <a:rPr lang="ru-RU" dirty="0">
                <a:latin typeface="Times New Roman" panose="02020603050405020304" pitchFamily="18" charset="0"/>
                <a:cs typeface="Times New Roman" panose="02020603050405020304" pitchFamily="18" charset="0"/>
              </a:rPr>
              <a:t> и Эд </a:t>
            </a:r>
            <a:r>
              <a:rPr lang="ru-RU" dirty="0" err="1">
                <a:latin typeface="Times New Roman" panose="02020603050405020304" pitchFamily="18" charset="0"/>
                <a:cs typeface="Times New Roman" panose="02020603050405020304" pitchFamily="18" charset="0"/>
              </a:rPr>
              <a:t>Хатчинс</a:t>
            </a:r>
            <a:r>
              <a:rPr lang="ru-RU" dirty="0">
                <a:latin typeface="Times New Roman" panose="02020603050405020304" pitchFamily="18" charset="0"/>
                <a:cs typeface="Times New Roman" panose="02020603050405020304" pitchFamily="18" charset="0"/>
              </a:rPr>
              <a:t>) http://hci.ucsd.edu</a:t>
            </a:r>
          </a:p>
          <a:p>
            <a:pPr marL="342900" lvl="0" indent="-342900">
              <a:buFont typeface="+mj-lt"/>
              <a:buAutoNum type="arabicPeriod"/>
            </a:pPr>
            <a:r>
              <a:rPr lang="ru-RU" dirty="0">
                <a:latin typeface="Times New Roman" panose="02020603050405020304" pitchFamily="18" charset="0"/>
                <a:cs typeface="Times New Roman" panose="02020603050405020304" pitchFamily="18" charset="0"/>
              </a:rPr>
              <a:t>Институт взаимодействия человека и компьютера Университета Карнеги-</a:t>
            </a:r>
            <a:r>
              <a:rPr lang="ru-RU" dirty="0" err="1">
                <a:latin typeface="Times New Roman" panose="02020603050405020304" pitchFamily="18" charset="0"/>
                <a:cs typeface="Times New Roman" panose="02020603050405020304" pitchFamily="18" charset="0"/>
              </a:rPr>
              <a:t>Меллона</a:t>
            </a:r>
            <a:r>
              <a:rPr lang="ru-RU"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hlinkClick r:id="rId2"/>
              </a:rPr>
              <a:t>https://</a:t>
            </a:r>
            <a:r>
              <a:rPr lang="ru-RU" dirty="0" err="1" smtClean="0">
                <a:latin typeface="Times New Roman" panose="02020603050405020304" pitchFamily="18" charset="0"/>
                <a:cs typeface="Times New Roman" panose="02020603050405020304" pitchFamily="18" charset="0"/>
                <a:hlinkClick r:id="rId2"/>
              </a:rPr>
              <a:t>www.hcii.cmu.edu</a:t>
            </a:r>
            <a:r>
              <a:rPr lang="ru-RU" dirty="0" smtClean="0">
                <a:latin typeface="Times New Roman" panose="02020603050405020304" pitchFamily="18" charset="0"/>
                <a:cs typeface="Times New Roman" panose="02020603050405020304" pitchFamily="18" charset="0"/>
                <a:hlinkClick r:id="rId2"/>
              </a:rPr>
              <a:t>/</a:t>
            </a:r>
            <a:endParaRPr lang="ru-RU" i="1"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ru-RU" i="1" dirty="0" smtClean="0">
                <a:latin typeface="Times New Roman" panose="02020603050405020304" pitchFamily="18" charset="0"/>
                <a:cs typeface="Times New Roman" panose="02020603050405020304" pitchFamily="18" charset="0"/>
              </a:rPr>
              <a:t>Соснин </a:t>
            </a:r>
            <a:r>
              <a:rPr lang="ru-RU" i="1" dirty="0" err="1" smtClean="0">
                <a:latin typeface="Times New Roman" panose="02020603050405020304" pitchFamily="18" charset="0"/>
                <a:cs typeface="Times New Roman" panose="02020603050405020304" pitchFamily="18" charset="0"/>
              </a:rPr>
              <a:t>П.И</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Человеко-компьютерная </a:t>
            </a:r>
            <a:r>
              <a:rPr lang="ru-RU" dirty="0" err="1" smtClean="0">
                <a:latin typeface="Times New Roman" panose="02020603050405020304" pitchFamily="18" charset="0"/>
                <a:cs typeface="Times New Roman" panose="02020603050405020304" pitchFamily="18" charset="0"/>
              </a:rPr>
              <a:t>диалогика</a:t>
            </a:r>
            <a:endParaRPr lang="en-US"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ru-RU" i="1" dirty="0" err="1" smtClean="0">
                <a:latin typeface="Times New Roman" panose="02020603050405020304" pitchFamily="18" charset="0"/>
                <a:cs typeface="Times New Roman" panose="02020603050405020304" pitchFamily="18" charset="0"/>
              </a:rPr>
              <a:t>Магазанник</a:t>
            </a:r>
            <a:r>
              <a:rPr lang="ru-RU" i="1" dirty="0" smtClean="0">
                <a:latin typeface="Times New Roman" panose="02020603050405020304" pitchFamily="18" charset="0"/>
                <a:cs typeface="Times New Roman" panose="02020603050405020304" pitchFamily="18" charset="0"/>
              </a:rPr>
              <a:t> В</a:t>
            </a:r>
            <a:r>
              <a:rPr lang="en-US" i="1" dirty="0" smtClean="0">
                <a:latin typeface="Times New Roman" panose="02020603050405020304" pitchFamily="18" charset="0"/>
                <a:cs typeface="Times New Roman" panose="02020603050405020304" pitchFamily="18" charset="0"/>
              </a:rPr>
              <a:t>.</a:t>
            </a:r>
            <a:r>
              <a:rPr lang="ru-RU" i="1" dirty="0" smtClean="0">
                <a:latin typeface="Times New Roman" panose="02020603050405020304" pitchFamily="18" charset="0"/>
                <a:cs typeface="Times New Roman" panose="02020603050405020304" pitchFamily="18" charset="0"/>
              </a:rPr>
              <a:t>Д.</a:t>
            </a:r>
            <a:r>
              <a:rPr lang="ru-RU" dirty="0">
                <a:latin typeface="Times New Roman" panose="02020603050405020304" pitchFamily="18" charset="0"/>
                <a:cs typeface="Times New Roman" panose="02020603050405020304" pitchFamily="18" charset="0"/>
              </a:rPr>
              <a:t> Человеко-компьютерное взаимодействие: учебное пособие для вузов / </a:t>
            </a:r>
            <a:r>
              <a:rPr lang="ru-RU" dirty="0" err="1">
                <a:latin typeface="Times New Roman" panose="02020603050405020304" pitchFamily="18" charset="0"/>
                <a:cs typeface="Times New Roman" panose="02020603050405020304" pitchFamily="18" charset="0"/>
              </a:rPr>
              <a:t>Магазанник</a:t>
            </a:r>
            <a:r>
              <a:rPr lang="ru-RU" dirty="0">
                <a:latin typeface="Times New Roman" panose="02020603050405020304" pitchFamily="18" charset="0"/>
                <a:cs typeface="Times New Roman" panose="02020603050405020304" pitchFamily="18" charset="0"/>
              </a:rPr>
              <a:t> В. Д. - Москва: Логос, 2007</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ru-RU" i="1" dirty="0" smtClean="0">
                <a:latin typeface="Times New Roman" panose="02020603050405020304" pitchFamily="18" charset="0"/>
                <a:cs typeface="Times New Roman" panose="02020603050405020304" pitchFamily="18" charset="0"/>
              </a:rPr>
              <a:t>Соснин П</a:t>
            </a:r>
            <a:r>
              <a:rPr lang="en-US" i="1" dirty="0" smtClean="0">
                <a:latin typeface="Times New Roman" panose="02020603050405020304" pitchFamily="18" charset="0"/>
                <a:cs typeface="Times New Roman" panose="02020603050405020304" pitchFamily="18" charset="0"/>
              </a:rPr>
              <a:t>.</a:t>
            </a:r>
            <a:r>
              <a:rPr lang="ru-RU" i="1" dirty="0" smtClean="0">
                <a:latin typeface="Times New Roman" panose="02020603050405020304" pitchFamily="18" charset="0"/>
                <a:cs typeface="Times New Roman" panose="02020603050405020304" pitchFamily="18" charset="0"/>
              </a:rPr>
              <a:t>И.</a:t>
            </a:r>
            <a:r>
              <a:rPr lang="ru-RU" dirty="0">
                <a:latin typeface="Times New Roman" panose="02020603050405020304" pitchFamily="18" charset="0"/>
                <a:cs typeface="Times New Roman" panose="02020603050405020304" pitchFamily="18" charset="0"/>
              </a:rPr>
              <a:t> Вопросно-ответное программирование человеко-компьютерной деятельности / Соснин П. И</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ru-RU" i="1" dirty="0" smtClean="0">
                <a:latin typeface="Times New Roman" panose="02020603050405020304" pitchFamily="18" charset="0"/>
                <a:cs typeface="Times New Roman" panose="02020603050405020304" pitchFamily="18" charset="0"/>
              </a:rPr>
              <a:t>Логунова О</a:t>
            </a:r>
            <a:r>
              <a:rPr lang="en-US" i="1" dirty="0" smtClean="0">
                <a:latin typeface="Times New Roman" panose="02020603050405020304" pitchFamily="18" charset="0"/>
                <a:cs typeface="Times New Roman" panose="02020603050405020304" pitchFamily="18" charset="0"/>
              </a:rPr>
              <a:t>.C.</a:t>
            </a:r>
            <a:r>
              <a:rPr lang="ru-RU" dirty="0">
                <a:latin typeface="Times New Roman" panose="02020603050405020304" pitchFamily="18" charset="0"/>
                <a:cs typeface="Times New Roman" panose="02020603050405020304" pitchFamily="18" charset="0"/>
              </a:rPr>
              <a:t> Человеко-машинное взаимодействие: теория и практика: учебное пособие для вузов / Логунова О. С., </a:t>
            </a:r>
            <a:r>
              <a:rPr lang="ru-RU" dirty="0" err="1">
                <a:latin typeface="Times New Roman" panose="02020603050405020304" pitchFamily="18" charset="0"/>
                <a:cs typeface="Times New Roman" panose="02020603050405020304" pitchFamily="18" charset="0"/>
              </a:rPr>
              <a:t>Ячиков</a:t>
            </a:r>
            <a:r>
              <a:rPr lang="ru-RU" dirty="0">
                <a:latin typeface="Times New Roman" panose="02020603050405020304" pitchFamily="18" charset="0"/>
                <a:cs typeface="Times New Roman" panose="02020603050405020304" pitchFamily="18" charset="0"/>
              </a:rPr>
              <a:t> И. М., Ильина Е. А. - Ростов-на-Дону: Феникс, 2006</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ru-RU" i="1" dirty="0" err="1" smtClean="0">
                <a:latin typeface="Times New Roman" panose="02020603050405020304" pitchFamily="18" charset="0"/>
                <a:cs typeface="Times New Roman" panose="02020603050405020304" pitchFamily="18" charset="0"/>
              </a:rPr>
              <a:t>Акчурин</a:t>
            </a:r>
            <a:r>
              <a:rPr lang="ru-RU" i="1" dirty="0" smtClean="0">
                <a:latin typeface="Times New Roman" panose="02020603050405020304" pitchFamily="18" charset="0"/>
                <a:cs typeface="Times New Roman" panose="02020603050405020304" pitchFamily="18" charset="0"/>
              </a:rPr>
              <a:t> Э</a:t>
            </a:r>
            <a:r>
              <a:rPr lang="en-US" i="1" dirty="0" smtClean="0">
                <a:latin typeface="Times New Roman" panose="02020603050405020304" pitchFamily="18" charset="0"/>
                <a:cs typeface="Times New Roman" panose="02020603050405020304" pitchFamily="18" charset="0"/>
              </a:rPr>
              <a:t>.</a:t>
            </a:r>
            <a:r>
              <a:rPr lang="ru-RU" i="1" dirty="0" smtClean="0">
                <a:latin typeface="Times New Roman" panose="02020603050405020304" pitchFamily="18" charset="0"/>
                <a:cs typeface="Times New Roman" panose="02020603050405020304" pitchFamily="18" charset="0"/>
              </a:rPr>
              <a:t>А. </a:t>
            </a:r>
            <a:r>
              <a:rPr lang="ru-RU" dirty="0" smtClean="0">
                <a:latin typeface="Times New Roman" panose="02020603050405020304" pitchFamily="18" charset="0"/>
                <a:cs typeface="Times New Roman" panose="02020603050405020304" pitchFamily="18" charset="0"/>
              </a:rPr>
              <a:t>Человеко-машинное </a:t>
            </a:r>
            <a:r>
              <a:rPr lang="ru-RU" dirty="0">
                <a:latin typeface="Times New Roman" panose="02020603050405020304" pitchFamily="18" charset="0"/>
                <a:cs typeface="Times New Roman" panose="02020603050405020304" pitchFamily="18" charset="0"/>
              </a:rPr>
              <a:t>взаимодействие: учебное пособие для вузов / </a:t>
            </a:r>
            <a:r>
              <a:rPr lang="ru-RU" dirty="0" err="1">
                <a:latin typeface="Times New Roman" panose="02020603050405020304" pitchFamily="18" charset="0"/>
                <a:cs typeface="Times New Roman" panose="02020603050405020304" pitchFamily="18" charset="0"/>
              </a:rPr>
              <a:t>Акчурин</a:t>
            </a:r>
            <a:r>
              <a:rPr lang="ru-RU" dirty="0">
                <a:latin typeface="Times New Roman" panose="02020603050405020304" pitchFamily="18" charset="0"/>
                <a:cs typeface="Times New Roman" panose="02020603050405020304" pitchFamily="18" charset="0"/>
              </a:rPr>
              <a:t> Э. А. - Москва: СОЛОН-Пресс, 2008.</a:t>
            </a:r>
          </a:p>
          <a:p>
            <a:pPr marL="342900" indent="-342900">
              <a:buFont typeface="+mj-lt"/>
              <a:buAutoNum type="arabicPeriod"/>
            </a:pPr>
            <a:r>
              <a:rPr lang="en-US" i="1" dirty="0" smtClean="0">
                <a:latin typeface="Times New Roman" panose="02020603050405020304" pitchFamily="18" charset="0"/>
                <a:cs typeface="Times New Roman" panose="02020603050405020304" pitchFamily="18" charset="0"/>
              </a:rPr>
              <a:t>McElroy</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Prototyping </a:t>
            </a:r>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Designers</a:t>
            </a:r>
            <a:endParaRPr lang="ru-RU"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76056" y="44624"/>
            <a:ext cx="4004173" cy="400110"/>
          </a:xfrm>
          <a:prstGeom prst="rect">
            <a:avLst/>
          </a:prstGeom>
          <a:noFill/>
        </p:spPr>
        <p:txBody>
          <a:bodyPr wrap="none" rtlCol="0">
            <a:spAutoFit/>
          </a:bodyPr>
          <a:lstStyle/>
          <a:p>
            <a:r>
              <a:rPr lang="ru-RU" sz="2000" b="1" dirty="0" smtClean="0">
                <a:solidFill>
                  <a:srgbClr val="FF0000"/>
                </a:solidFill>
              </a:rPr>
              <a:t>Человеко-машинные интерфейсы</a:t>
            </a:r>
            <a:endParaRPr lang="ru-RU" sz="2000" b="1" dirty="0">
              <a:solidFill>
                <a:srgbClr val="FF0000"/>
              </a:solidFill>
            </a:endParaRPr>
          </a:p>
        </p:txBody>
      </p:sp>
    </p:spTree>
    <p:extLst>
      <p:ext uri="{BB962C8B-B14F-4D97-AF65-F5344CB8AC3E}">
        <p14:creationId xmlns:p14="http://schemas.microsoft.com/office/powerpoint/2010/main" val="38109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48642" y="188640"/>
            <a:ext cx="6696744" cy="3782061"/>
          </a:xfrm>
          <a:prstGeom prst="rect">
            <a:avLst/>
          </a:prstGeom>
        </p:spPr>
        <p:txBody>
          <a:bodyPr wrap="square">
            <a:spAutoFit/>
          </a:bodyPr>
          <a:lstStyle/>
          <a:p>
            <a:pPr indent="360000" algn="ctr">
              <a:lnSpc>
                <a:spcPct val="150000"/>
              </a:lnSpc>
            </a:pPr>
            <a:r>
              <a:rPr lang="ru-RU" i="1" dirty="0">
                <a:latin typeface="Times New Roman" panose="02020603050405020304" pitchFamily="18" charset="0"/>
                <a:cs typeface="Times New Roman" panose="02020603050405020304" pitchFamily="18" charset="0"/>
              </a:rPr>
              <a:t>Цель создания эргономичного интерфейса состоит в том, чтобы ото­бразить информацию настолько </a:t>
            </a:r>
            <a:r>
              <a:rPr lang="ru-RU" b="1" i="1" dirty="0">
                <a:latin typeface="Times New Roman" panose="02020603050405020304" pitchFamily="18" charset="0"/>
                <a:cs typeface="Times New Roman" panose="02020603050405020304" pitchFamily="18" charset="0"/>
              </a:rPr>
              <a:t>эффективно</a:t>
            </a:r>
            <a:r>
              <a:rPr lang="ru-RU" i="1" dirty="0">
                <a:latin typeface="Times New Roman" panose="02020603050405020304" pitchFamily="18" charset="0"/>
                <a:cs typeface="Times New Roman" panose="02020603050405020304" pitchFamily="18" charset="0"/>
              </a:rPr>
              <a:t>, насколько это </a:t>
            </a:r>
            <a:r>
              <a:rPr lang="ru-RU" b="1" i="1" dirty="0">
                <a:latin typeface="Times New Roman" panose="02020603050405020304" pitchFamily="18" charset="0"/>
                <a:cs typeface="Times New Roman" panose="02020603050405020304" pitchFamily="18" charset="0"/>
              </a:rPr>
              <a:t>возможно для человеческого восприятия</a:t>
            </a:r>
            <a:r>
              <a:rPr lang="ru-RU" i="1" dirty="0">
                <a:latin typeface="Times New Roman" panose="02020603050405020304" pitchFamily="18" charset="0"/>
                <a:cs typeface="Times New Roman" panose="02020603050405020304" pitchFamily="18" charset="0"/>
              </a:rPr>
              <a:t>, и структурировать отображение на дисп­лее таким образом, чтобы привлечь внимание к наиболее важным едини­цам информации. </a:t>
            </a:r>
            <a:endParaRPr lang="ru-RU" i="1" dirty="0" smtClean="0">
              <a:latin typeface="Times New Roman" panose="02020603050405020304" pitchFamily="18" charset="0"/>
              <a:cs typeface="Times New Roman" panose="02020603050405020304" pitchFamily="18" charset="0"/>
            </a:endParaRPr>
          </a:p>
          <a:p>
            <a:pPr indent="360000" algn="ctr">
              <a:lnSpc>
                <a:spcPct val="150000"/>
              </a:lnSpc>
            </a:pPr>
            <a:r>
              <a:rPr lang="ru-RU" i="1" dirty="0" smtClean="0">
                <a:latin typeface="Times New Roman" panose="02020603050405020304" pitchFamily="18" charset="0"/>
                <a:cs typeface="Times New Roman" panose="02020603050405020304" pitchFamily="18" charset="0"/>
              </a:rPr>
              <a:t>Основная </a:t>
            </a:r>
            <a:r>
              <a:rPr lang="ru-RU" i="1" dirty="0">
                <a:latin typeface="Times New Roman" panose="02020603050405020304" pitchFamily="18" charset="0"/>
                <a:cs typeface="Times New Roman" panose="02020603050405020304" pitchFamily="18" charset="0"/>
              </a:rPr>
              <a:t>же цель состоит в том, чтобы минимизиро­вать общую информацию на экране и представить только то, что является необходимым для пользователя.</a:t>
            </a:r>
          </a:p>
        </p:txBody>
      </p:sp>
      <p:sp>
        <p:nvSpPr>
          <p:cNvPr id="3" name="Прямоугольник 2"/>
          <p:cNvSpPr/>
          <p:nvPr/>
        </p:nvSpPr>
        <p:spPr>
          <a:xfrm>
            <a:off x="107504" y="3940021"/>
            <a:ext cx="8856984" cy="2585323"/>
          </a:xfrm>
          <a:prstGeom prst="rect">
            <a:avLst/>
          </a:prstGeom>
        </p:spPr>
        <p:txBody>
          <a:bodyPr wrap="square">
            <a:spAutoFit/>
          </a:bodyPr>
          <a:lstStyle/>
          <a:p>
            <a:pPr indent="355600" algn="ctr"/>
            <a:r>
              <a:rPr lang="ru-RU" dirty="0">
                <a:latin typeface="Times New Roman" panose="02020603050405020304" pitchFamily="18" charset="0"/>
                <a:cs typeface="Times New Roman" panose="02020603050405020304" pitchFamily="18" charset="0"/>
              </a:rPr>
              <a:t>Методология реализации ПИ основана на принципе «Интересы пользователя превыше всего» (в английской тер­минологии </a:t>
            </a:r>
            <a:r>
              <a:rPr lang="en-US" dirty="0" err="1">
                <a:latin typeface="Times New Roman" panose="02020603050405020304" pitchFamily="18" charset="0"/>
                <a:cs typeface="Times New Roman" panose="02020603050405020304" pitchFamily="18" charset="0"/>
              </a:rPr>
              <a:t>UCD</a:t>
            </a:r>
            <a:r>
              <a:rPr lang="en-US" dirty="0">
                <a:latin typeface="Times New Roman" panose="02020603050405020304" pitchFamily="18" charset="0"/>
                <a:cs typeface="Times New Roman" panose="02020603050405020304" pitchFamily="18" charset="0"/>
              </a:rPr>
              <a:t> – user-centered design</a:t>
            </a:r>
            <a:r>
              <a:rPr lang="ru-RU" dirty="0">
                <a:latin typeface="Times New Roman" panose="02020603050405020304" pitchFamily="18" charset="0"/>
                <a:cs typeface="Times New Roman" panose="02020603050405020304" pitchFamily="18" charset="0"/>
              </a:rPr>
              <a:t>). </a:t>
            </a:r>
          </a:p>
          <a:p>
            <a:pPr indent="355600" algn="ctr"/>
            <a:endParaRPr lang="en-US" dirty="0">
              <a:latin typeface="Times New Roman" panose="02020603050405020304" pitchFamily="18" charset="0"/>
              <a:cs typeface="Times New Roman" panose="02020603050405020304" pitchFamily="18" charset="0"/>
            </a:endParaRPr>
          </a:p>
          <a:p>
            <a:pPr indent="355600" algn="ctr"/>
            <a:r>
              <a:rPr lang="ru-RU" dirty="0">
                <a:latin typeface="Times New Roman" panose="02020603050405020304" pitchFamily="18" charset="0"/>
                <a:cs typeface="Times New Roman" panose="02020603050405020304" pitchFamily="18" charset="0"/>
              </a:rPr>
              <a:t>Он предполагает как можно раннее проектирование ПИ с последующим его развитием в процессе разработки самого программного продукта. Сначала правила представле­ния данных, а затем работа с данными. </a:t>
            </a:r>
            <a:endParaRPr lang="ru-RU" dirty="0" smtClean="0">
              <a:latin typeface="Times New Roman" panose="02020603050405020304" pitchFamily="18" charset="0"/>
              <a:cs typeface="Times New Roman" panose="02020603050405020304" pitchFamily="18" charset="0"/>
            </a:endParaRPr>
          </a:p>
          <a:p>
            <a:pPr indent="355600" algn="ctr"/>
            <a:endParaRPr lang="ru-RU" dirty="0">
              <a:latin typeface="Times New Roman" panose="02020603050405020304" pitchFamily="18" charset="0"/>
              <a:cs typeface="Times New Roman" panose="02020603050405020304" pitchFamily="18" charset="0"/>
            </a:endParaRPr>
          </a:p>
          <a:p>
            <a:pPr indent="355600" algn="ctr"/>
            <a:r>
              <a:rPr lang="ru-RU" dirty="0" smtClean="0">
                <a:latin typeface="Times New Roman" panose="02020603050405020304" pitchFamily="18" charset="0"/>
                <a:cs typeface="Times New Roman" panose="02020603050405020304" pitchFamily="18" charset="0"/>
              </a:rPr>
              <a:t>Пользователь </a:t>
            </a:r>
            <a:r>
              <a:rPr lang="ru-RU" dirty="0">
                <a:latin typeface="Times New Roman" panose="02020603050405020304" pitchFamily="18" charset="0"/>
                <a:cs typeface="Times New Roman" panose="02020603050405020304" pitchFamily="18" charset="0"/>
              </a:rPr>
              <a:t>должен чувствовать, что он управляет программным продуктом, а не наоборот. </a:t>
            </a:r>
          </a:p>
        </p:txBody>
      </p:sp>
    </p:spTree>
    <p:extLst>
      <p:ext uri="{BB962C8B-B14F-4D97-AF65-F5344CB8AC3E}">
        <p14:creationId xmlns:p14="http://schemas.microsoft.com/office/powerpoint/2010/main" val="321514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654943"/>
            <a:ext cx="8892480" cy="5355312"/>
          </a:xfrm>
          <a:prstGeom prst="rect">
            <a:avLst/>
          </a:prstGeom>
        </p:spPr>
        <p:txBody>
          <a:bodyPr wrap="square">
            <a:spAutoFit/>
          </a:bodyPr>
          <a:lstStyle/>
          <a:p>
            <a:pPr indent="355600" algn="just"/>
            <a:r>
              <a:rPr lang="ru-RU" dirty="0" smtClean="0">
                <a:latin typeface="Arial" panose="020B0604020202020204" pitchFamily="34" charset="0"/>
                <a:cs typeface="Arial" panose="020B0604020202020204" pitchFamily="34" charset="0"/>
              </a:rPr>
              <a:t>Основные </a:t>
            </a:r>
            <a:r>
              <a:rPr lang="ru-RU" dirty="0">
                <a:latin typeface="Arial" panose="020B0604020202020204" pitchFamily="34" charset="0"/>
                <a:cs typeface="Arial" panose="020B0604020202020204" pitchFamily="34" charset="0"/>
              </a:rPr>
              <a:t>при­знаки хорошего </a:t>
            </a:r>
            <a:r>
              <a:rPr lang="ru-RU" dirty="0" smtClean="0">
                <a:latin typeface="Arial" panose="020B0604020202020204" pitchFamily="34" charset="0"/>
                <a:cs typeface="Arial" panose="020B0604020202020204" pitchFamily="34" charset="0"/>
              </a:rPr>
              <a:t>ПИ:</a:t>
            </a:r>
          </a:p>
          <a:p>
            <a:pPr indent="355600" algn="just"/>
            <a:endParaRPr lang="ru-RU" dirty="0">
              <a:latin typeface="Arial" panose="020B0604020202020204" pitchFamily="34" charset="0"/>
              <a:cs typeface="Arial" panose="020B0604020202020204" pitchFamily="34" charset="0"/>
            </a:endParaRPr>
          </a:p>
          <a:p>
            <a:pPr marL="342900" lvl="0" indent="-342900" algn="just">
              <a:buFont typeface="+mj-lt"/>
              <a:buAutoNum type="arabicPeriod"/>
            </a:pPr>
            <a:r>
              <a:rPr lang="ru-RU" b="1" u="sng" dirty="0">
                <a:latin typeface="Arial" panose="020B0604020202020204" pitchFamily="34" charset="0"/>
                <a:cs typeface="Arial" panose="020B0604020202020204" pitchFamily="34" charset="0"/>
              </a:rPr>
              <a:t>Естественность (интуитивность). </a:t>
            </a:r>
            <a:r>
              <a:rPr lang="ru-RU" dirty="0">
                <a:latin typeface="Arial" panose="020B0604020202020204" pitchFamily="34" charset="0"/>
                <a:cs typeface="Arial" panose="020B0604020202020204" pitchFamily="34" charset="0"/>
              </a:rPr>
              <a:t>Работа с системой не должна вы­зывать у пользователя сложностей в поиске необходимых директив (эле­ментов интерфейса) для управления процессом решения поставленной </a:t>
            </a:r>
            <a:r>
              <a:rPr lang="ru-RU" dirty="0" smtClean="0">
                <a:latin typeface="Arial" panose="020B0604020202020204" pitchFamily="34" charset="0"/>
                <a:cs typeface="Arial" panose="020B0604020202020204" pitchFamily="34" charset="0"/>
              </a:rPr>
              <a:t>задачи</a:t>
            </a:r>
          </a:p>
          <a:p>
            <a:pPr marL="342900" lvl="0" indent="-342900" algn="just">
              <a:buFont typeface="+mj-lt"/>
              <a:buAutoNum type="arabicPeriod"/>
            </a:pPr>
            <a:endParaRPr lang="ru-RU" dirty="0" smtClean="0">
              <a:latin typeface="Arial" panose="020B0604020202020204" pitchFamily="34" charset="0"/>
              <a:cs typeface="Arial" panose="020B0604020202020204" pitchFamily="34" charset="0"/>
            </a:endParaRPr>
          </a:p>
          <a:p>
            <a:pPr marL="342900" lvl="0" indent="-342900" algn="just">
              <a:buFont typeface="+mj-lt"/>
              <a:buAutoNum type="arabicPeriod"/>
            </a:pPr>
            <a:r>
              <a:rPr lang="ru-RU" b="1" u="sng" dirty="0" smtClean="0">
                <a:latin typeface="Arial" panose="020B0604020202020204" pitchFamily="34" charset="0"/>
                <a:cs typeface="Arial" panose="020B0604020202020204" pitchFamily="34" charset="0"/>
              </a:rPr>
              <a:t>Согласованность и непротиворечивость.</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Должна соблюдаться в пре­делах программы и рабочей среды. Если в процессе работы с системой пользователем были использованы некоторые приемы работы с некото­рой частью системы, то в другой части системы приемы работы должны быть идентичны. Также работа с системой через интерфейс должна соот­ветствовать установленным нормам (например, использование клавиши </a:t>
            </a:r>
            <a:r>
              <a:rPr lang="en-US" dirty="0" smtClean="0">
                <a:latin typeface="Arial" panose="020B0604020202020204" pitchFamily="34" charset="0"/>
                <a:cs typeface="Arial" panose="020B0604020202020204" pitchFamily="34" charset="0"/>
              </a:rPr>
              <a:t>Enter</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Аспекты согласованности:</a:t>
            </a:r>
          </a:p>
          <a:p>
            <a:pPr marL="742950" lvl="1" indent="-285750">
              <a:buFont typeface="Arial" pitchFamily="34" charset="0"/>
              <a:buChar char="•"/>
            </a:pPr>
            <a:r>
              <a:rPr lang="ru-RU" dirty="0">
                <a:latin typeface="Arial" panose="020B0604020202020204" pitchFamily="34" charset="0"/>
                <a:cs typeface="Arial" panose="020B0604020202020204" pitchFamily="34" charset="0"/>
              </a:rPr>
              <a:t>Физическая, касается технических средств (клавиатура, мышь</a:t>
            </a:r>
            <a:r>
              <a:rPr lang="ru-RU"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742950" lvl="1" indent="-285750">
              <a:buFont typeface="Arial" pitchFamily="34" charset="0"/>
              <a:buChar char="•"/>
            </a:pPr>
            <a:r>
              <a:rPr lang="ru-RU" dirty="0" smtClean="0">
                <a:latin typeface="Arial" panose="020B0604020202020204" pitchFamily="34" charset="0"/>
                <a:cs typeface="Arial" panose="020B0604020202020204" pitchFamily="34" charset="0"/>
              </a:rPr>
              <a:t>Синтаксическая</a:t>
            </a:r>
            <a:r>
              <a:rPr lang="ru-RU" dirty="0">
                <a:latin typeface="Arial" panose="020B0604020202020204" pitchFamily="34" charset="0"/>
                <a:cs typeface="Arial" panose="020B0604020202020204" pitchFamily="34" charset="0"/>
              </a:rPr>
              <a:t>, касается последовательности и места появления элементов диалога на экране. Например, заголовок панели разме­щается всегда в центре и </a:t>
            </a:r>
            <a:r>
              <a:rPr lang="ru-RU" dirty="0" smtClean="0">
                <a:latin typeface="Arial" panose="020B0604020202020204" pitchFamily="34" charset="0"/>
                <a:cs typeface="Arial" panose="020B0604020202020204" pitchFamily="34" charset="0"/>
              </a:rPr>
              <a:t>наверху.</a:t>
            </a:r>
            <a:endParaRPr lang="en-US" dirty="0" smtClean="0">
              <a:latin typeface="Arial" panose="020B0604020202020204" pitchFamily="34" charset="0"/>
              <a:cs typeface="Arial" panose="020B0604020202020204" pitchFamily="34" charset="0"/>
            </a:endParaRPr>
          </a:p>
          <a:p>
            <a:pPr marL="742950" lvl="1" indent="-285750">
              <a:buFont typeface="Arial" pitchFamily="34" charset="0"/>
              <a:buChar char="•"/>
            </a:pPr>
            <a:r>
              <a:rPr lang="ru-RU" dirty="0" smtClean="0">
                <a:latin typeface="Arial" panose="020B0604020202020204" pitchFamily="34" charset="0"/>
                <a:cs typeface="Arial" panose="020B0604020202020204" pitchFamily="34" charset="0"/>
              </a:rPr>
              <a:t>Семантическая</a:t>
            </a:r>
            <a:r>
              <a:rPr lang="ru-RU" dirty="0">
                <a:latin typeface="Arial" panose="020B0604020202020204" pitchFamily="34" charset="0"/>
                <a:cs typeface="Arial" panose="020B0604020202020204" pitchFamily="34" charset="0"/>
              </a:rPr>
              <a:t>, касается значений элементов интерфейса. Например, запрос «Выход» должен означать всегда одно и то же</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TextBox 2"/>
          <p:cNvSpPr txBox="1"/>
          <p:nvPr/>
        </p:nvSpPr>
        <p:spPr>
          <a:xfrm>
            <a:off x="395536" y="165967"/>
            <a:ext cx="3108159" cy="400110"/>
          </a:xfrm>
          <a:prstGeom prst="rect">
            <a:avLst/>
          </a:prstGeom>
          <a:noFill/>
        </p:spPr>
        <p:txBody>
          <a:bodyPr wrap="none" rtlCol="0">
            <a:spAutoFit/>
          </a:bodyPr>
          <a:lstStyle/>
          <a:p>
            <a:r>
              <a:rPr lang="ru-RU" sz="2000" b="1" dirty="0" smtClean="0">
                <a:solidFill>
                  <a:srgbClr val="FF0000"/>
                </a:solidFill>
                <a:latin typeface="Arial" panose="020B0604020202020204" pitchFamily="34" charset="0"/>
                <a:cs typeface="Arial" panose="020B0604020202020204" pitchFamily="34" charset="0"/>
              </a:rPr>
              <a:t>«Хороший» интерфейс</a:t>
            </a:r>
            <a:endParaRPr lang="ru-RU"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92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4624"/>
            <a:ext cx="8964488" cy="6740307"/>
          </a:xfrm>
          <a:prstGeom prst="rect">
            <a:avLst/>
          </a:prstGeom>
        </p:spPr>
        <p:txBody>
          <a:bodyPr wrap="square">
            <a:spAutoFit/>
          </a:bodyPr>
          <a:lstStyle/>
          <a:p>
            <a:pPr marL="342900" lvl="0" indent="-342900">
              <a:buFont typeface="+mj-lt"/>
              <a:buAutoNum type="arabicPeriod" startAt="3"/>
            </a:pPr>
            <a:r>
              <a:rPr lang="en-US" dirty="0" smtClean="0">
                <a:latin typeface="Arial" panose="020B0604020202020204" pitchFamily="34" charset="0"/>
                <a:cs typeface="Arial" panose="020B0604020202020204" pitchFamily="34" charset="0"/>
              </a:rPr>
              <a:t> </a:t>
            </a:r>
            <a:r>
              <a:rPr lang="ru-RU" b="1" u="sng" dirty="0" smtClean="0">
                <a:latin typeface="Arial" panose="020B0604020202020204" pitchFamily="34" charset="0"/>
                <a:cs typeface="Arial" panose="020B0604020202020204" pitchFamily="34" charset="0"/>
              </a:rPr>
              <a:t>Дружественность.</a:t>
            </a:r>
            <a:r>
              <a:rPr lang="ru-RU" dirty="0" smtClean="0">
                <a:latin typeface="Arial" panose="020B0604020202020204" pitchFamily="34" charset="0"/>
                <a:cs typeface="Arial" panose="020B0604020202020204" pitchFamily="34" charset="0"/>
              </a:rPr>
              <a:t> Пользователи часто изучают работу программы методом проб и ошибок. ПИ должен принимать во внимание такой под­ход. На каждом этапе работы ПИ должен предлагать пользователю только соответствующий шагу задания набор выбора действия, предупреждать пользователя о действиях, которые могут привести к повреждению дан­ных, давать возможность отмены или исправления действий. Важен принцип обратной связи, когда на каждое свое действие пользователь по­лучает визуальное или звуковое подтверждение или сообщение.</a:t>
            </a:r>
            <a:endParaRPr lang="en-US" dirty="0" smtClean="0">
              <a:latin typeface="Arial" panose="020B0604020202020204" pitchFamily="34" charset="0"/>
              <a:cs typeface="Arial" panose="020B0604020202020204" pitchFamily="34" charset="0"/>
            </a:endParaRPr>
          </a:p>
          <a:p>
            <a:pPr marL="342900" lvl="0" indent="-342900">
              <a:buFont typeface="+mj-lt"/>
              <a:buAutoNum type="arabicPeriod" startAt="3"/>
            </a:pPr>
            <a:endParaRPr lang="en-US" dirty="0">
              <a:latin typeface="Arial" panose="020B0604020202020204" pitchFamily="34" charset="0"/>
              <a:cs typeface="Arial" panose="020B0604020202020204" pitchFamily="34" charset="0"/>
            </a:endParaRPr>
          </a:p>
          <a:p>
            <a:pPr marL="342900" lvl="0" indent="-342900">
              <a:buFont typeface="+mj-lt"/>
              <a:buAutoNum type="arabicPeriod" startAt="3"/>
            </a:pPr>
            <a:r>
              <a:rPr lang="ru-RU" b="1" u="sng" dirty="0" smtClean="0">
                <a:latin typeface="Arial" panose="020B0604020202020204" pitchFamily="34" charset="0"/>
                <a:cs typeface="Arial" panose="020B0604020202020204" pitchFamily="34" charset="0"/>
              </a:rPr>
              <a:t>Простота и </a:t>
            </a:r>
            <a:r>
              <a:rPr lang="ru-RU" b="1" u="sng" dirty="0" err="1" smtClean="0">
                <a:latin typeface="Arial" panose="020B0604020202020204" pitchFamily="34" charset="0"/>
                <a:cs typeface="Arial" panose="020B0604020202020204" pitchFamily="34" charset="0"/>
              </a:rPr>
              <a:t>неизбыточность</a:t>
            </a:r>
            <a:r>
              <a:rPr lang="ru-RU" b="1" u="sng"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Это означает, что пользователь должен вводить только минимальную информацию для работы или управления системой. Например, пользователь не должен вводить незначимые цифры (00010 вместо 10). Аналогично, нельзя требовать от пользователя ввести информацию, которая была предварительно введена или которая может быть автоматически получена из системы. Желательно использовать зна­чения по умолчанию, где только возможно, чтобы минимизировать про­цесс ввода информации.</a:t>
            </a:r>
            <a:endParaRPr lang="en-US" dirty="0" smtClean="0">
              <a:latin typeface="Arial" panose="020B0604020202020204" pitchFamily="34" charset="0"/>
              <a:cs typeface="Arial" panose="020B0604020202020204" pitchFamily="34" charset="0"/>
            </a:endParaRPr>
          </a:p>
          <a:p>
            <a:pPr marL="342900" lvl="0" indent="-342900">
              <a:buFont typeface="+mj-lt"/>
              <a:buAutoNum type="arabicPeriod" startAt="3"/>
            </a:pPr>
            <a:endParaRPr lang="en-US" dirty="0" smtClean="0">
              <a:latin typeface="Arial" panose="020B0604020202020204" pitchFamily="34" charset="0"/>
              <a:cs typeface="Arial" panose="020B0604020202020204" pitchFamily="34" charset="0"/>
            </a:endParaRPr>
          </a:p>
          <a:p>
            <a:pPr marL="342900" lvl="0" indent="-342900">
              <a:buFont typeface="+mj-lt"/>
              <a:buAutoNum type="arabicPeriod" startAt="3"/>
            </a:pPr>
            <a:r>
              <a:rPr lang="ru-RU" b="1" u="sng" dirty="0" smtClean="0">
                <a:latin typeface="Arial" panose="020B0604020202020204" pitchFamily="34" charset="0"/>
                <a:cs typeface="Arial" panose="020B0604020202020204" pitchFamily="34" charset="0"/>
              </a:rPr>
              <a:t>Непосредственный доступ к системе помощи. </a:t>
            </a:r>
            <a:r>
              <a:rPr lang="ru-RU" dirty="0" smtClean="0">
                <a:latin typeface="Arial" panose="020B0604020202020204" pitchFamily="34" charset="0"/>
                <a:cs typeface="Arial" panose="020B0604020202020204" pitchFamily="34" charset="0"/>
              </a:rPr>
              <a:t>В процессе работы необходимо, чтобы система обеспечивала пользователя необходимыми инструкциями. Система помощи отвечает трем основным аспектам — ка­чество и количество обеспечиваемых команд; характер сообщений об ошибках и подтверждения того, что система делает. Сообщения должны быть полезны и понятны пользователю.</a:t>
            </a:r>
          </a:p>
        </p:txBody>
      </p:sp>
    </p:spTree>
    <p:extLst>
      <p:ext uri="{BB962C8B-B14F-4D97-AF65-F5344CB8AC3E}">
        <p14:creationId xmlns:p14="http://schemas.microsoft.com/office/powerpoint/2010/main" val="6968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12845"/>
            <a:ext cx="8928992" cy="3693319"/>
          </a:xfrm>
          <a:prstGeom prst="rect">
            <a:avLst/>
          </a:prstGeom>
        </p:spPr>
        <p:txBody>
          <a:bodyPr wrap="square">
            <a:spAutoFit/>
          </a:bodyPr>
          <a:lstStyle/>
          <a:p>
            <a:pPr marL="342900" lvl="0" indent="-342900">
              <a:buFont typeface="+mj-lt"/>
              <a:buAutoNum type="arabicPeriod" startAt="6"/>
            </a:pPr>
            <a:r>
              <a:rPr lang="ru-RU" b="1" u="sng" dirty="0" smtClean="0">
                <a:latin typeface="Arial" panose="020B0604020202020204" pitchFamily="34" charset="0"/>
                <a:cs typeface="Arial" panose="020B0604020202020204" pitchFamily="34" charset="0"/>
              </a:rPr>
              <a:t>Гибкость.</a:t>
            </a:r>
            <a:r>
              <a:rPr lang="ru-RU" dirty="0" smtClean="0">
                <a:latin typeface="Arial" panose="020B0604020202020204" pitchFamily="34" charset="0"/>
                <a:cs typeface="Arial" panose="020B0604020202020204" pitchFamily="34" charset="0"/>
              </a:rPr>
              <a:t> Насколько хорошо интерфейс системы может обслужи­вать пользователя с различными уровнями подготовки? Для неопытных пользователей интерфейс может быть организован как иерархическая структура меню, а для опытных пользователей как команды, комбинации нажатий клавиш и параметры.</a:t>
            </a:r>
            <a:endParaRPr lang="en-US" dirty="0" smtClean="0">
              <a:latin typeface="Arial" panose="020B0604020202020204" pitchFamily="34" charset="0"/>
              <a:cs typeface="Arial" panose="020B0604020202020204" pitchFamily="34" charset="0"/>
            </a:endParaRPr>
          </a:p>
          <a:p>
            <a:pPr marL="342900" lvl="0" indent="-342900">
              <a:buFont typeface="+mj-lt"/>
              <a:buAutoNum type="arabicPeriod" startAt="6"/>
            </a:pPr>
            <a:endParaRPr lang="en-US" dirty="0" smtClean="0">
              <a:latin typeface="Arial" panose="020B0604020202020204" pitchFamily="34" charset="0"/>
              <a:cs typeface="Arial" panose="020B0604020202020204" pitchFamily="34" charset="0"/>
            </a:endParaRPr>
          </a:p>
          <a:p>
            <a:pPr marL="342900" lvl="0" indent="-342900">
              <a:buFont typeface="+mj-lt"/>
              <a:buAutoNum type="arabicPeriod" startAt="6"/>
            </a:pPr>
            <a:r>
              <a:rPr lang="ru-RU" b="1" u="sng" dirty="0" smtClean="0">
                <a:latin typeface="Arial" panose="020B0604020202020204" pitchFamily="34" charset="0"/>
                <a:cs typeface="Arial" panose="020B0604020202020204" pitchFamily="34" charset="0"/>
              </a:rPr>
              <a:t>Эстетическая привлекательность</a:t>
            </a:r>
            <a:r>
              <a:rPr lang="ru-RU" dirty="0" smtClean="0">
                <a:latin typeface="Arial" panose="020B0604020202020204" pitchFamily="34" charset="0"/>
                <a:cs typeface="Arial" panose="020B0604020202020204" pitchFamily="34" charset="0"/>
              </a:rPr>
              <a:t>. Важная часть разработки програм­много продукта — проектирование визуальных компонент ПИ. Визуаль­ные компоненты своим видом должны привлекать внимание пользовате­ля к объектам, давать ему дополнительную информацию о поведении и взаимодействии объектов. Вообще, эстетически привлекательная про­грамма как правило и работает лучше, потому что требует от проектиров­щика особого внимания.</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8277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504" y="145547"/>
            <a:ext cx="1608133" cy="461665"/>
          </a:xfrm>
          <a:prstGeom prst="rect">
            <a:avLst/>
          </a:prstGeom>
          <a:noFill/>
        </p:spPr>
        <p:txBody>
          <a:bodyPr wrap="none" rtlCol="0">
            <a:sp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Примеры </a:t>
            </a:r>
            <a:endParaRPr lang="ru-RU" sz="2400" b="1" dirty="0">
              <a:solidFill>
                <a:srgbClr val="FF0000"/>
              </a:solidFill>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232357" y="620688"/>
            <a:ext cx="8784976" cy="3416320"/>
          </a:xfrm>
          <a:prstGeom prst="rect">
            <a:avLst/>
          </a:prstGeom>
        </p:spPr>
        <p:txBody>
          <a:bodyPr wrap="square">
            <a:spAutoFit/>
          </a:bodyPr>
          <a:lstStyle/>
          <a:p>
            <a:pPr algn="ctr"/>
            <a:r>
              <a:rPr lang="ru-RU" b="1" i="1" u="sng" dirty="0">
                <a:solidFill>
                  <a:schemeClr val="tx1">
                    <a:lumMod val="75000"/>
                    <a:lumOff val="25000"/>
                  </a:schemeClr>
                </a:solidFill>
                <a:latin typeface="Times New Roman" panose="02020603050405020304" pitchFamily="18" charset="0"/>
                <a:cs typeface="Times New Roman" panose="02020603050405020304" pitchFamily="18" charset="0"/>
              </a:rPr>
              <a:t>ЧМИ промышленной автоматики – автоматизированное рабочее место от компании </a:t>
            </a:r>
            <a:r>
              <a:rPr lang="en-US" b="1" i="1" u="sng" dirty="0">
                <a:solidFill>
                  <a:schemeClr val="tx1">
                    <a:lumMod val="75000"/>
                    <a:lumOff val="25000"/>
                  </a:schemeClr>
                </a:solidFill>
                <a:latin typeface="Times New Roman" panose="02020603050405020304" pitchFamily="18" charset="0"/>
                <a:cs typeface="Times New Roman" panose="02020603050405020304" pitchFamily="18" charset="0"/>
              </a:rPr>
              <a:t>Atmel</a:t>
            </a:r>
            <a:endParaRPr lang="ru-RU" b="1" i="1" u="sng"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355600" algn="just" fontAlgn="base"/>
            <a:r>
              <a:rPr lang="ru-RU" dirty="0">
                <a:latin typeface="Times New Roman" panose="02020603050405020304" pitchFamily="18" charset="0"/>
                <a:cs typeface="Times New Roman" panose="02020603050405020304" pitchFamily="18" charset="0"/>
              </a:rPr>
              <a:t>Человеко-машинный интерфейс </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Human-machine interface, </a:t>
            </a:r>
            <a:r>
              <a:rPr lang="ru-RU" dirty="0" err="1" smtClean="0">
                <a:latin typeface="Times New Roman" panose="02020603050405020304" pitchFamily="18" charset="0"/>
                <a:cs typeface="Times New Roman" panose="02020603050405020304" pitchFamily="18" charset="0"/>
              </a:rPr>
              <a:t>HMI</a:t>
            </a:r>
            <a:r>
              <a:rPr lang="ru-RU" dirty="0">
                <a:latin typeface="Times New Roman" panose="02020603050405020304" pitchFamily="18" charset="0"/>
                <a:cs typeface="Times New Roman" panose="02020603050405020304" pitchFamily="18" charset="0"/>
              </a:rPr>
              <a:t>) включает в себя электронику для передачи сигналов и контроля состояния промышленного автоматизированного оборудования. Это очень широкий класс устройств, содержащий самые разные решения, от простейшего светодиодного индикатора состояния до 20-дюймовой ЖК-панели с поддержкой сенсорного ввода. </a:t>
            </a:r>
            <a:endParaRPr lang="ru-RU" dirty="0" smtClean="0">
              <a:latin typeface="Times New Roman" panose="02020603050405020304" pitchFamily="18" charset="0"/>
              <a:cs typeface="Times New Roman" panose="02020603050405020304" pitchFamily="18" charset="0"/>
            </a:endParaRPr>
          </a:p>
          <a:p>
            <a:pPr indent="355600" algn="just" fontAlgn="base"/>
            <a:endParaRPr lang="ru-RU" dirty="0">
              <a:latin typeface="Times New Roman" panose="02020603050405020304" pitchFamily="18" charset="0"/>
              <a:cs typeface="Times New Roman" panose="02020603050405020304" pitchFamily="18" charset="0"/>
            </a:endParaRPr>
          </a:p>
          <a:p>
            <a:pPr indent="355600" algn="just" fontAlgn="base"/>
            <a:r>
              <a:rPr lang="ru-RU" b="1" i="1" dirty="0" smtClean="0">
                <a:latin typeface="Times New Roman" panose="02020603050405020304" pitchFamily="18" charset="0"/>
                <a:cs typeface="Times New Roman" panose="02020603050405020304" pitchFamily="18" charset="0"/>
              </a:rPr>
              <a:t>Требования к системам человеко-машинного интерфейса. </a:t>
            </a:r>
            <a:r>
              <a:rPr lang="ru-RU" dirty="0" smtClean="0">
                <a:latin typeface="Times New Roman" panose="02020603050405020304" pitchFamily="18" charset="0"/>
                <a:cs typeface="Times New Roman" panose="02020603050405020304" pitchFamily="18" charset="0"/>
              </a:rPr>
              <a:t>К </a:t>
            </a:r>
            <a:r>
              <a:rPr lang="ru-RU" dirty="0">
                <a:latin typeface="Times New Roman" panose="02020603050405020304" pitchFamily="18" charset="0"/>
                <a:cs typeface="Times New Roman" panose="02020603050405020304" pitchFamily="18" charset="0"/>
              </a:rPr>
              <a:t>HMI-системам предъявляются такие требования, как механическая надежность, стойкость к попаданию влаги и пыли, возможность функционирования в широком диапазоне температур, а в некоторых случаях и безопасность коммуникаций. </a:t>
            </a:r>
          </a:p>
        </p:txBody>
      </p:sp>
      <p:pic>
        <p:nvPicPr>
          <p:cNvPr id="1026" name="Picture 2" descr="http://www.atmel.com/Images/banner_Human_Machine_Inter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143373"/>
            <a:ext cx="4724400" cy="18097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47864" y="6165304"/>
            <a:ext cx="1722587" cy="369332"/>
          </a:xfrm>
          <a:prstGeom prst="rect">
            <a:avLst/>
          </a:prstGeom>
          <a:noFill/>
        </p:spPr>
        <p:txBody>
          <a:bodyPr wrap="none" rtlCol="0">
            <a:spAutoFit/>
          </a:bodyPr>
          <a:lstStyle/>
          <a:p>
            <a:r>
              <a:rPr lang="en-US" dirty="0" smtClean="0"/>
              <a:t>www.atmel.com</a:t>
            </a:r>
            <a:endParaRPr lang="ru-RU" dirty="0"/>
          </a:p>
        </p:txBody>
      </p:sp>
    </p:spTree>
    <p:extLst>
      <p:ext uri="{BB962C8B-B14F-4D97-AF65-F5344CB8AC3E}">
        <p14:creationId xmlns:p14="http://schemas.microsoft.com/office/powerpoint/2010/main" val="214476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18655"/>
            <a:ext cx="8856984" cy="6524863"/>
          </a:xfrm>
          <a:prstGeom prst="rect">
            <a:avLst/>
          </a:prstGeom>
        </p:spPr>
        <p:txBody>
          <a:bodyPr wrap="square">
            <a:spAutoFit/>
          </a:bodyPr>
          <a:lstStyle/>
          <a:p>
            <a:r>
              <a:rPr lang="ru-RU" sz="2000" b="1" dirty="0">
                <a:solidFill>
                  <a:srgbClr val="FF0000"/>
                </a:solidFill>
              </a:rPr>
              <a:t>Особенности и </a:t>
            </a:r>
            <a:r>
              <a:rPr lang="ru-RU" sz="2000" b="1" dirty="0" smtClean="0">
                <a:solidFill>
                  <a:srgbClr val="FF0000"/>
                </a:solidFill>
              </a:rPr>
              <a:t>преимущества интерфейсов</a:t>
            </a:r>
            <a:r>
              <a:rPr lang="en-US" sz="2000" b="1" dirty="0" smtClean="0">
                <a:solidFill>
                  <a:srgbClr val="FF0000"/>
                </a:solidFill>
              </a:rPr>
              <a:t> Atmel</a:t>
            </a:r>
            <a:endParaRPr lang="ru-RU" sz="2000" b="1" dirty="0">
              <a:solidFill>
                <a:srgbClr val="FF0000"/>
              </a:solidFill>
            </a:endParaRPr>
          </a:p>
          <a:p>
            <a:pPr marL="360000" lvl="0" indent="-285750" algn="just" fontAlgn="base">
              <a:spcBef>
                <a:spcPts val="1200"/>
              </a:spcBef>
              <a:spcAft>
                <a:spcPts val="1200"/>
              </a:spcAft>
              <a:buFont typeface="Arial" pitchFamily="34" charset="0"/>
              <a:buChar char="•"/>
            </a:pPr>
            <a:r>
              <a:rPr lang="ru-RU" sz="1600" dirty="0">
                <a:latin typeface="Arial" panose="020B0604020202020204" pitchFamily="34" charset="0"/>
                <a:cs typeface="Arial" panose="020B0604020202020204" pitchFamily="34" charset="0"/>
              </a:rPr>
              <a:t>Поддержка высоких значений входного и выходного тока до 60 мА позволяет </a:t>
            </a:r>
            <a:r>
              <a:rPr lang="ru-RU" sz="1600" b="1" i="1" dirty="0">
                <a:latin typeface="Arial" panose="020B0604020202020204" pitchFamily="34" charset="0"/>
                <a:cs typeface="Arial" panose="020B0604020202020204" pitchFamily="34" charset="0"/>
              </a:rPr>
              <a:t>напрямую управлять светодиодами</a:t>
            </a:r>
            <a:r>
              <a:rPr lang="ru-RU" sz="1600" dirty="0" smtClean="0">
                <a:latin typeface="Arial" panose="020B0604020202020204" pitchFamily="34" charset="0"/>
                <a:cs typeface="Arial" panose="020B0604020202020204" pitchFamily="34" charset="0"/>
              </a:rPr>
              <a:t>.</a:t>
            </a:r>
          </a:p>
          <a:p>
            <a:pPr marL="360000" lvl="0" indent="-285750" algn="just" fontAlgn="base">
              <a:spcBef>
                <a:spcPts val="1200"/>
              </a:spcBef>
              <a:spcAft>
                <a:spcPts val="1200"/>
              </a:spcAft>
              <a:buFont typeface="Arial" pitchFamily="34" charset="0"/>
              <a:buChar char="•"/>
            </a:pPr>
            <a:r>
              <a:rPr lang="ru-RU" sz="1600" dirty="0" smtClean="0">
                <a:latin typeface="Arial" panose="020B0604020202020204" pitchFamily="34" charset="0"/>
                <a:cs typeface="Arial" panose="020B0604020202020204" pitchFamily="34" charset="0"/>
              </a:rPr>
              <a:t>Высокоскоростные </a:t>
            </a:r>
            <a:r>
              <a:rPr lang="ru-RU" sz="1600" dirty="0">
                <a:latin typeface="Arial" panose="020B0604020202020204" pitchFamily="34" charset="0"/>
                <a:cs typeface="Arial" panose="020B0604020202020204" pitchFamily="34" charset="0"/>
              </a:rPr>
              <a:t>модули </a:t>
            </a:r>
            <a:r>
              <a:rPr lang="ru-RU" sz="1600" dirty="0" smtClean="0">
                <a:latin typeface="Arial" panose="020B0604020202020204" pitchFamily="34" charset="0"/>
                <a:cs typeface="Arial" panose="020B0604020202020204" pitchFamily="34" charset="0"/>
              </a:rPr>
              <a:t>ШИМ (широтно-импульсный модулятор) </a:t>
            </a:r>
            <a:r>
              <a:rPr lang="ru-RU" sz="1600" dirty="0">
                <a:latin typeface="Arial" panose="020B0604020202020204" pitchFamily="34" charset="0"/>
                <a:cs typeface="Arial" panose="020B0604020202020204" pitchFamily="34" charset="0"/>
              </a:rPr>
              <a:t>помогают регулировать </a:t>
            </a:r>
            <a:r>
              <a:rPr lang="ru-RU" sz="1600" b="1" i="1" dirty="0">
                <a:latin typeface="Arial" panose="020B0604020202020204" pitchFamily="34" charset="0"/>
                <a:cs typeface="Arial" panose="020B0604020202020204" pitchFamily="34" charset="0"/>
              </a:rPr>
              <a:t>яркость светодиодов и подсветки экранов</a:t>
            </a:r>
            <a:r>
              <a:rPr lang="ru-RU" sz="1600" dirty="0" smtClean="0">
                <a:latin typeface="Arial" panose="020B0604020202020204" pitchFamily="34" charset="0"/>
                <a:cs typeface="Arial" panose="020B0604020202020204" pitchFamily="34" charset="0"/>
              </a:rPr>
              <a:t>.</a:t>
            </a:r>
          </a:p>
          <a:p>
            <a:pPr marL="360000" lvl="0" indent="-285750" algn="just" fontAlgn="base">
              <a:spcBef>
                <a:spcPts val="1200"/>
              </a:spcBef>
              <a:spcAft>
                <a:spcPts val="1200"/>
              </a:spcAft>
              <a:buFont typeface="Arial" pitchFamily="34" charset="0"/>
              <a:buChar char="•"/>
            </a:pPr>
            <a:r>
              <a:rPr lang="ru-RU" sz="1600" dirty="0" smtClean="0">
                <a:latin typeface="Arial" panose="020B0604020202020204" pitchFamily="34" charset="0"/>
                <a:cs typeface="Arial" panose="020B0604020202020204" pitchFamily="34" charset="0"/>
              </a:rPr>
              <a:t>Надежная </a:t>
            </a:r>
            <a:r>
              <a:rPr lang="ru-RU" sz="1600" dirty="0">
                <a:latin typeface="Arial" panose="020B0604020202020204" pitchFamily="34" charset="0"/>
                <a:cs typeface="Arial" panose="020B0604020202020204" pitchFamily="34" charset="0"/>
              </a:rPr>
              <a:t>технология сенсорного ввода позволяет </a:t>
            </a:r>
            <a:r>
              <a:rPr lang="ru-RU" sz="1600" b="1" dirty="0">
                <a:latin typeface="Arial" panose="020B0604020202020204" pitchFamily="34" charset="0"/>
                <a:cs typeface="Arial" panose="020B0604020202020204" pitchFamily="34" charset="0"/>
              </a:rPr>
              <a:t>снизить износ и увеличить срок эксплуатации</a:t>
            </a:r>
            <a:r>
              <a:rPr lang="ru-RU" sz="1600" dirty="0">
                <a:latin typeface="Arial" panose="020B0604020202020204" pitchFamily="34" charset="0"/>
                <a:cs typeface="Arial" panose="020B0604020202020204" pitchFamily="34" charset="0"/>
              </a:rPr>
              <a:t> продукта. Благодаря превосходному уровню проникновения поля, обеспечиваемому сенсорной технологией </a:t>
            </a:r>
            <a:r>
              <a:rPr lang="ru-RU" sz="1600" dirty="0" err="1">
                <a:latin typeface="Arial" panose="020B0604020202020204" pitchFamily="34" charset="0"/>
                <a:cs typeface="Arial" panose="020B0604020202020204" pitchFamily="34" charset="0"/>
              </a:rPr>
              <a:t>Atmel</a:t>
            </a:r>
            <a:r>
              <a:rPr lang="ru-RU" sz="1600" dirty="0">
                <a:latin typeface="Arial" panose="020B0604020202020204" pitchFamily="34" charset="0"/>
                <a:cs typeface="Arial" panose="020B0604020202020204" pitchFamily="34" charset="0"/>
              </a:rPr>
              <a:t>, сенсорный ввод возможен через непроводящие поверхности толщиной до 6 мм.</a:t>
            </a:r>
          </a:p>
          <a:p>
            <a:pPr marL="360000" lvl="0" indent="-285750" algn="just" fontAlgn="base">
              <a:spcBef>
                <a:spcPts val="1200"/>
              </a:spcBef>
              <a:spcAft>
                <a:spcPts val="1200"/>
              </a:spcAft>
              <a:buFont typeface="Arial" pitchFamily="34" charset="0"/>
              <a:buChar char="•"/>
            </a:pPr>
            <a:r>
              <a:rPr lang="ru-RU" sz="1600" dirty="0">
                <a:latin typeface="Arial" panose="020B0604020202020204" pitchFamily="34" charset="0"/>
                <a:cs typeface="Arial" panose="020B0604020202020204" pitchFamily="34" charset="0"/>
              </a:rPr>
              <a:t>Отличное соотношение </a:t>
            </a:r>
            <a:r>
              <a:rPr lang="ru-RU" sz="1600" dirty="0" smtClean="0">
                <a:latin typeface="Arial" panose="020B0604020202020204" pitchFamily="34" charset="0"/>
                <a:cs typeface="Arial" panose="020B0604020202020204" pitchFamily="34" charset="0"/>
              </a:rPr>
              <a:t>«сигнал/шум» </a:t>
            </a:r>
            <a:r>
              <a:rPr lang="ru-RU" sz="1600" dirty="0">
                <a:latin typeface="Arial" panose="020B0604020202020204" pitchFamily="34" charset="0"/>
                <a:cs typeface="Arial" panose="020B0604020202020204" pitchFamily="34" charset="0"/>
              </a:rPr>
              <a:t>благодаря технологии </a:t>
            </a:r>
            <a:r>
              <a:rPr lang="ru-RU" sz="1600" dirty="0" err="1">
                <a:latin typeface="Arial" panose="020B0604020202020204" pitchFamily="34" charset="0"/>
                <a:cs typeface="Arial" panose="020B0604020202020204" pitchFamily="34" charset="0"/>
              </a:rPr>
              <a:t>Atmel</a:t>
            </a:r>
            <a:r>
              <a:rPr lang="ru-RU" sz="1600" dirty="0">
                <a:latin typeface="Arial" panose="020B0604020202020204" pitchFamily="34" charset="0"/>
                <a:cs typeface="Arial" panose="020B0604020202020204" pitchFamily="34" charset="0"/>
              </a:rPr>
              <a:t> </a:t>
            </a:r>
            <a:r>
              <a:rPr lang="ru-RU" sz="1600" u="sng" dirty="0">
                <a:latin typeface="Arial" panose="020B0604020202020204" pitchFamily="34" charset="0"/>
                <a:cs typeface="Arial" panose="020B0604020202020204" pitchFamily="34" charset="0"/>
                <a:hlinkClick r:id="rId2" tooltip="QMatrix"/>
              </a:rPr>
              <a:t>Технология </a:t>
            </a:r>
            <a:r>
              <a:rPr lang="ru-RU" sz="1600" u="sng" dirty="0" err="1">
                <a:latin typeface="Arial" panose="020B0604020202020204" pitchFamily="34" charset="0"/>
                <a:cs typeface="Arial" panose="020B0604020202020204" pitchFamily="34" charset="0"/>
                <a:hlinkClick r:id="rId2" tooltip="QMatrix"/>
              </a:rPr>
              <a:t>QMatrix</a:t>
            </a:r>
            <a:r>
              <a:rPr lang="ru-RU" sz="1600" dirty="0">
                <a:latin typeface="Arial" panose="020B0604020202020204" pitchFamily="34" charset="0"/>
                <a:cs typeface="Arial" panose="020B0604020202020204" pitchFamily="34" charset="0"/>
              </a:rPr>
              <a:t>™ делает систему </a:t>
            </a:r>
            <a:r>
              <a:rPr lang="ru-RU" sz="1600" b="1" dirty="0">
                <a:latin typeface="Arial" panose="020B0604020202020204" pitchFamily="34" charset="0"/>
                <a:cs typeface="Arial" panose="020B0604020202020204" pitchFamily="34" charset="0"/>
              </a:rPr>
              <a:t>невосприимчивой к попаданию воды, влаги и пыли, при этом оператор может работать в перчатках</a:t>
            </a:r>
            <a:r>
              <a:rPr lang="ru-RU" sz="1600" dirty="0" smtClean="0">
                <a:latin typeface="Arial" panose="020B0604020202020204" pitchFamily="34" charset="0"/>
                <a:cs typeface="Arial" panose="020B0604020202020204" pitchFamily="34" charset="0"/>
              </a:rPr>
              <a:t>.</a:t>
            </a:r>
          </a:p>
          <a:p>
            <a:pPr marL="360000" lvl="0" indent="-285750" algn="just" fontAlgn="base">
              <a:spcBef>
                <a:spcPts val="1200"/>
              </a:spcBef>
              <a:spcAft>
                <a:spcPts val="1200"/>
              </a:spcAft>
              <a:buFont typeface="Arial" pitchFamily="34" charset="0"/>
              <a:buChar char="•"/>
            </a:pPr>
            <a:r>
              <a:rPr lang="ru-RU" sz="1600" dirty="0" smtClean="0">
                <a:latin typeface="Arial" panose="020B0604020202020204" pitchFamily="34" charset="0"/>
                <a:cs typeface="Arial" panose="020B0604020202020204" pitchFamily="34" charset="0"/>
              </a:rPr>
              <a:t>Поддержка </a:t>
            </a:r>
            <a:r>
              <a:rPr lang="ru-RU" sz="1600" dirty="0">
                <a:latin typeface="Arial" panose="020B0604020202020204" pitchFamily="34" charset="0"/>
                <a:cs typeface="Arial" panose="020B0604020202020204" pitchFamily="34" charset="0"/>
              </a:rPr>
              <a:t>емкостного сенсорного ввода </a:t>
            </a:r>
            <a:r>
              <a:rPr lang="ru-RU" sz="1600" b="1" dirty="0">
                <a:latin typeface="Arial" panose="020B0604020202020204" pitchFamily="34" charset="0"/>
                <a:cs typeface="Arial" panose="020B0604020202020204" pitchFamily="34" charset="0"/>
              </a:rPr>
              <a:t>облегчает разработку полностью герметичных, изолированных устройств</a:t>
            </a:r>
            <a:r>
              <a:rPr lang="ru-RU" sz="1600" dirty="0">
                <a:latin typeface="Arial" panose="020B0604020202020204" pitchFamily="34" charset="0"/>
                <a:cs typeface="Arial" panose="020B0604020202020204" pitchFamily="34" charset="0"/>
              </a:rPr>
              <a:t>, а высокая </a:t>
            </a:r>
            <a:r>
              <a:rPr lang="ru-RU" sz="1600" dirty="0" err="1">
                <a:latin typeface="Arial" panose="020B0604020202020204" pitchFamily="34" charset="0"/>
                <a:cs typeface="Arial" panose="020B0604020202020204" pitchFamily="34" charset="0"/>
              </a:rPr>
              <a:t>энергоэффективность</a:t>
            </a:r>
            <a:r>
              <a:rPr lang="ru-RU" sz="1600" dirty="0">
                <a:latin typeface="Arial" panose="020B0604020202020204" pitchFamily="34" charset="0"/>
                <a:cs typeface="Arial" panose="020B0604020202020204" pitchFamily="34" charset="0"/>
              </a:rPr>
              <a:t> уменьшает выделение тепла</a:t>
            </a:r>
            <a:r>
              <a:rPr lang="ru-RU" sz="1600" dirty="0" smtClean="0">
                <a:latin typeface="Arial" panose="020B0604020202020204" pitchFamily="34" charset="0"/>
                <a:cs typeface="Arial" panose="020B0604020202020204" pitchFamily="34" charset="0"/>
              </a:rPr>
              <a:t>.</a:t>
            </a:r>
          </a:p>
          <a:p>
            <a:pPr marL="360000" lvl="0" indent="-285750" algn="just" fontAlgn="base">
              <a:spcBef>
                <a:spcPts val="1200"/>
              </a:spcBef>
              <a:spcAft>
                <a:spcPts val="1200"/>
              </a:spcAft>
              <a:buFont typeface="Arial" pitchFamily="34" charset="0"/>
              <a:buChar char="•"/>
            </a:pPr>
            <a:r>
              <a:rPr lang="ru-RU" sz="1600" dirty="0" smtClean="0">
                <a:latin typeface="Arial" panose="020B0604020202020204" pitchFamily="34" charset="0"/>
                <a:cs typeface="Arial" panose="020B0604020202020204" pitchFamily="34" charset="0"/>
              </a:rPr>
              <a:t>Семейство </a:t>
            </a:r>
            <a:r>
              <a:rPr lang="ru-RU" sz="1600" dirty="0">
                <a:latin typeface="Arial" panose="020B0604020202020204" pitchFamily="34" charset="0"/>
                <a:cs typeface="Arial" panose="020B0604020202020204" pitchFamily="34" charset="0"/>
              </a:rPr>
              <a:t>устройств </a:t>
            </a:r>
            <a:r>
              <a:rPr lang="ru-RU" sz="1600" dirty="0" err="1">
                <a:latin typeface="Arial" panose="020B0604020202020204" pitchFamily="34" charset="0"/>
                <a:cs typeface="Arial" panose="020B0604020202020204" pitchFamily="34" charset="0"/>
              </a:rPr>
              <a:t>Atmel</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CryptoAuthentication</a:t>
            </a:r>
            <a:r>
              <a:rPr lang="ru-RU" sz="1600" dirty="0">
                <a:latin typeface="Arial" panose="020B0604020202020204" pitchFamily="34" charset="0"/>
                <a:cs typeface="Arial" panose="020B0604020202020204" pitchFamily="34" charset="0"/>
              </a:rPr>
              <a:t>, предназначенных для аппаратного обеспечения безопасности, содержит экономичные решения для аутентификации и зашифрованного обмена данными между HMI-устройством и промышленным оборудованием.</a:t>
            </a:r>
          </a:p>
        </p:txBody>
      </p:sp>
    </p:spTree>
    <p:extLst>
      <p:ext uri="{BB962C8B-B14F-4D97-AF65-F5344CB8AC3E}">
        <p14:creationId xmlns:p14="http://schemas.microsoft.com/office/powerpoint/2010/main" val="14104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21843"/>
            <a:ext cx="8856984" cy="4524315"/>
          </a:xfrm>
          <a:prstGeom prst="rect">
            <a:avLst/>
          </a:prstGeom>
        </p:spPr>
        <p:txBody>
          <a:bodyPr wrap="square">
            <a:spAutoFit/>
          </a:bodyPr>
          <a:lstStyle/>
          <a:p>
            <a:pPr marL="285750" lvl="0" indent="-285750" algn="just" fontAlgn="base">
              <a:buFont typeface="Arial" pitchFamily="34" charset="0"/>
              <a:buChar char="•"/>
            </a:pPr>
            <a:r>
              <a:rPr lang="ru-RU" b="1" dirty="0" smtClean="0">
                <a:latin typeface="Arial" panose="020B0604020202020204" pitchFamily="34" charset="0"/>
                <a:cs typeface="Arial" panose="020B0604020202020204" pitchFamily="34" charset="0"/>
              </a:rPr>
              <a:t>Светодиодные </a:t>
            </a:r>
            <a:r>
              <a:rPr lang="ru-RU" b="1" dirty="0">
                <a:latin typeface="Arial" panose="020B0604020202020204" pitchFamily="34" charset="0"/>
                <a:cs typeface="Arial" panose="020B0604020202020204" pitchFamily="34" charset="0"/>
              </a:rPr>
              <a:t>индикаторы и механические переключатели</a:t>
            </a:r>
            <a:r>
              <a:rPr lang="ru-RU" dirty="0">
                <a:latin typeface="Arial" panose="020B0604020202020204" pitchFamily="34" charset="0"/>
                <a:cs typeface="Arial" panose="020B0604020202020204" pitchFamily="34" charset="0"/>
              </a:rPr>
              <a:t>  — это самые распространенные в промышленности HMI-решения, для них прекрасно подходят микроконтроллеры </a:t>
            </a:r>
            <a:r>
              <a:rPr lang="ru-RU" dirty="0" err="1">
                <a:latin typeface="Arial" panose="020B0604020202020204" pitchFamily="34" charset="0"/>
                <a:cs typeface="Arial" panose="020B0604020202020204" pitchFamily="34" charset="0"/>
              </a:rPr>
              <a:t>Atmel</a:t>
            </a:r>
            <a:r>
              <a:rPr lang="ru-RU" dirty="0">
                <a:latin typeface="Arial" panose="020B0604020202020204" pitchFamily="34" charset="0"/>
                <a:cs typeface="Arial" panose="020B0604020202020204" pitchFamily="34" charset="0"/>
              </a:rPr>
              <a:t> AVR® и AT91SAM</a:t>
            </a:r>
            <a:r>
              <a:rPr lang="ru-RU" dirty="0" smtClean="0">
                <a:latin typeface="Arial" panose="020B0604020202020204" pitchFamily="34" charset="0"/>
                <a:cs typeface="Arial" panose="020B0604020202020204" pitchFamily="34" charset="0"/>
              </a:rPr>
              <a:t>.</a:t>
            </a:r>
          </a:p>
          <a:p>
            <a:pPr lvl="0" algn="just" fontAlgn="base"/>
            <a:endParaRPr lang="ru-RU" dirty="0">
              <a:latin typeface="Arial" panose="020B0604020202020204" pitchFamily="34" charset="0"/>
              <a:cs typeface="Arial" panose="020B0604020202020204" pitchFamily="34" charset="0"/>
            </a:endParaRPr>
          </a:p>
          <a:p>
            <a:pPr marL="285750" lvl="0" indent="-285750" algn="just" fontAlgn="base">
              <a:buFont typeface="Arial" pitchFamily="34" charset="0"/>
              <a:buChar char="•"/>
            </a:pPr>
            <a:r>
              <a:rPr lang="ru-RU" b="1" dirty="0">
                <a:latin typeface="Arial" panose="020B0604020202020204" pitchFamily="34" charset="0"/>
                <a:cs typeface="Arial" panose="020B0604020202020204" pitchFamily="34" charset="0"/>
              </a:rPr>
              <a:t>Технология емкостного сенсорного ввода в HMI-решениях</a:t>
            </a:r>
            <a:r>
              <a:rPr lang="ru-RU" dirty="0">
                <a:latin typeface="Arial" panose="020B0604020202020204" pitchFamily="34" charset="0"/>
                <a:cs typeface="Arial" panose="020B0604020202020204" pitchFamily="34" charset="0"/>
              </a:rPr>
              <a:t>  помогает защитить промышленные интерфейсные модули, одновременно повышая гибкость разработки и улучшая внешний вид устройства</a:t>
            </a:r>
            <a:r>
              <a:rPr lang="ru-RU" dirty="0" smtClean="0">
                <a:latin typeface="Arial" panose="020B0604020202020204" pitchFamily="34" charset="0"/>
                <a:cs typeface="Arial" panose="020B0604020202020204" pitchFamily="34" charset="0"/>
              </a:rPr>
              <a:t>.</a:t>
            </a:r>
          </a:p>
          <a:p>
            <a:pPr lvl="0" algn="just" fontAlgn="base"/>
            <a:endParaRPr lang="ru-RU" dirty="0">
              <a:latin typeface="Arial" panose="020B0604020202020204" pitchFamily="34" charset="0"/>
              <a:cs typeface="Arial" panose="020B0604020202020204" pitchFamily="34" charset="0"/>
            </a:endParaRPr>
          </a:p>
          <a:p>
            <a:pPr marL="285750" lvl="0" indent="-285750" algn="just" fontAlgn="base">
              <a:buFont typeface="Arial" pitchFamily="34" charset="0"/>
              <a:buChar char="•"/>
            </a:pPr>
            <a:r>
              <a:rPr lang="ru-RU" b="1" dirty="0">
                <a:latin typeface="Arial" panose="020B0604020202020204" pitchFamily="34" charset="0"/>
                <a:cs typeface="Arial" panose="020B0604020202020204" pitchFamily="34" charset="0"/>
              </a:rPr>
              <a:t>Промышленные панели управления с ЖК-дисплеями</a:t>
            </a:r>
            <a:r>
              <a:rPr lang="ru-RU" dirty="0">
                <a:latin typeface="Arial" panose="020B0604020202020204" pitchFamily="34" charset="0"/>
                <a:cs typeface="Arial" panose="020B0604020202020204" pitchFamily="34" charset="0"/>
              </a:rPr>
              <a:t>  обеспечивают эффективный и удобный способ отслеживания и управления сложными автоматизированными </a:t>
            </a:r>
            <a:r>
              <a:rPr lang="ru-RU" dirty="0" smtClean="0">
                <a:latin typeface="Arial" panose="020B0604020202020204" pitchFamily="34" charset="0"/>
                <a:cs typeface="Arial" panose="020B0604020202020204" pitchFamily="34" charset="0"/>
              </a:rPr>
              <a:t>процессами.</a:t>
            </a:r>
          </a:p>
          <a:p>
            <a:pPr marL="285750" lvl="0" indent="-285750" algn="just" fontAlgn="base">
              <a:buFont typeface="Arial" pitchFamily="34" charset="0"/>
              <a:buChar char="•"/>
            </a:pPr>
            <a:endParaRPr lang="ru-RU" dirty="0">
              <a:latin typeface="Arial" panose="020B0604020202020204" pitchFamily="34" charset="0"/>
              <a:cs typeface="Arial" panose="020B0604020202020204" pitchFamily="34" charset="0"/>
            </a:endParaRPr>
          </a:p>
          <a:p>
            <a:pPr marL="285750" lvl="0" indent="-285750" algn="just" fontAlgn="base">
              <a:buFont typeface="Arial" pitchFamily="34" charset="0"/>
              <a:buChar char="•"/>
            </a:pPr>
            <a:r>
              <a:rPr lang="ru-RU" b="1" dirty="0">
                <a:latin typeface="Arial" panose="020B0604020202020204" pitchFamily="34" charset="0"/>
                <a:cs typeface="Arial" panose="020B0604020202020204" pitchFamily="34" charset="0"/>
              </a:rPr>
              <a:t>Продукты для аппаратного обеспечения безопасности</a:t>
            </a:r>
            <a:r>
              <a:rPr lang="ru-RU" dirty="0">
                <a:latin typeface="Arial" panose="020B0604020202020204" pitchFamily="34" charset="0"/>
                <a:cs typeface="Arial" panose="020B0604020202020204" pitchFamily="34" charset="0"/>
              </a:rPr>
              <a:t>  поддерживают целостность встроенного ПО, защищая его от несанкционированных изменений, что гарантирует бесперебойность и надежность функционирования.</a:t>
            </a:r>
          </a:p>
        </p:txBody>
      </p:sp>
      <p:sp>
        <p:nvSpPr>
          <p:cNvPr id="3" name="Прямоугольник 2"/>
          <p:cNvSpPr/>
          <p:nvPr/>
        </p:nvSpPr>
        <p:spPr>
          <a:xfrm>
            <a:off x="233405" y="116632"/>
            <a:ext cx="2951385" cy="400110"/>
          </a:xfrm>
          <a:prstGeom prst="rect">
            <a:avLst/>
          </a:prstGeom>
        </p:spPr>
        <p:txBody>
          <a:bodyPr wrap="none">
            <a:spAutoFit/>
          </a:bodyPr>
          <a:lstStyle/>
          <a:p>
            <a:pPr algn="just"/>
            <a:r>
              <a:rPr lang="ru-RU" sz="2000" b="1" dirty="0" err="1">
                <a:solidFill>
                  <a:srgbClr val="FF0000"/>
                </a:solidFill>
                <a:latin typeface="Arial" panose="020B0604020202020204" pitchFamily="34" charset="0"/>
                <a:cs typeface="Arial" panose="020B0604020202020204" pitchFamily="34" charset="0"/>
              </a:rPr>
              <a:t>HMI</a:t>
            </a:r>
            <a:r>
              <a:rPr lang="ru-RU" sz="2000" b="1" dirty="0">
                <a:solidFill>
                  <a:srgbClr val="FF0000"/>
                </a:solidFill>
                <a:latin typeface="Arial" panose="020B0604020202020204" pitchFamily="34" charset="0"/>
                <a:cs typeface="Arial" panose="020B0604020202020204" pitchFamily="34" charset="0"/>
              </a:rPr>
              <a:t>-устройства</a:t>
            </a:r>
            <a:r>
              <a:rPr lang="en-US" sz="2000" b="1" dirty="0">
                <a:solidFill>
                  <a:srgbClr val="FF0000"/>
                </a:solidFill>
                <a:latin typeface="Arial" panose="020B0604020202020204" pitchFamily="34" charset="0"/>
                <a:cs typeface="Arial" panose="020B0604020202020204" pitchFamily="34" charset="0"/>
              </a:rPr>
              <a:t> Atmel</a:t>
            </a:r>
          </a:p>
        </p:txBody>
      </p:sp>
    </p:spTree>
    <p:extLst>
      <p:ext uri="{BB962C8B-B14F-4D97-AF65-F5344CB8AC3E}">
        <p14:creationId xmlns:p14="http://schemas.microsoft.com/office/powerpoint/2010/main" val="226567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4464496" cy="4585871"/>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Технологии </a:t>
            </a:r>
            <a:r>
              <a:rPr lang="en-US" b="1" dirty="0" err="1" smtClean="0">
                <a:latin typeface="Times New Roman" panose="02020603050405020304" pitchFamily="18" charset="0"/>
                <a:cs typeface="Times New Roman" panose="02020603050405020304" pitchFamily="18" charset="0"/>
              </a:rPr>
              <a:t>Qtouch</a:t>
            </a:r>
            <a:endParaRPr lang="en-US" b="1" dirty="0" smtClean="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a:p>
            <a:pPr indent="355600" algn="just"/>
            <a:r>
              <a:rPr lang="ru-RU" sz="1600" dirty="0">
                <a:latin typeface="Times New Roman" panose="02020603050405020304" pitchFamily="18" charset="0"/>
                <a:cs typeface="Times New Roman" panose="02020603050405020304" pitchFamily="18" charset="0"/>
              </a:rPr>
              <a:t>Размещение пальцем по сенсорной поверхности представляет внешнюю емкость, которая влияет на поток заряда в этой точке. Это регистрируется как прикосновение. </a:t>
            </a:r>
            <a:r>
              <a:rPr lang="ru-RU" sz="1600" dirty="0" err="1">
                <a:latin typeface="Times New Roman" panose="02020603050405020304" pitchFamily="18" charset="0"/>
                <a:cs typeface="Times New Roman" panose="02020603050405020304" pitchFamily="18" charset="0"/>
              </a:rPr>
              <a:t>QTouch</a:t>
            </a:r>
            <a:r>
              <a:rPr lang="ru-RU" sz="1600" dirty="0">
                <a:latin typeface="Times New Roman" panose="02020603050405020304" pitchFamily="18" charset="0"/>
                <a:cs typeface="Times New Roman" panose="02020603050405020304" pitchFamily="18" charset="0"/>
              </a:rPr>
              <a:t>® микроконтроллеры также можно настроить, чтобы обнаружить близость пальца, а не абсолютного прикосновения</a:t>
            </a:r>
            <a:r>
              <a:rPr lang="ru-RU" sz="1600" dirty="0" smtClean="0">
                <a:latin typeface="Times New Roman" panose="02020603050405020304" pitchFamily="18" charset="0"/>
                <a:cs typeface="Times New Roman" panose="02020603050405020304" pitchFamily="18" charset="0"/>
              </a:rPr>
              <a:t>.</a:t>
            </a:r>
          </a:p>
          <a:p>
            <a:pPr indent="355600" algn="just"/>
            <a:endParaRPr lang="ru-RU" sz="1600" dirty="0">
              <a:latin typeface="Times New Roman" panose="02020603050405020304" pitchFamily="18" charset="0"/>
              <a:cs typeface="Times New Roman" panose="02020603050405020304" pitchFamily="18" charset="0"/>
            </a:endParaRPr>
          </a:p>
          <a:p>
            <a:pPr indent="355600" algn="just"/>
            <a:r>
              <a:rPr lang="ru-RU" sz="1600" dirty="0">
                <a:latin typeface="Times New Roman" panose="02020603050405020304" pitchFamily="18" charset="0"/>
                <a:cs typeface="Times New Roman" panose="02020603050405020304" pitchFamily="18" charset="0"/>
              </a:rPr>
              <a:t>Для простой и удобной разработки сенсорных функций в среду </a:t>
            </a:r>
            <a:r>
              <a:rPr lang="ru-RU" sz="1600" dirty="0" err="1">
                <a:latin typeface="Times New Roman" panose="02020603050405020304" pitchFamily="18" charset="0"/>
                <a:cs typeface="Times New Roman" panose="02020603050405020304" pitchFamily="18" charset="0"/>
              </a:rPr>
              <a:t>Atmel</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Studio</a:t>
            </a:r>
            <a:r>
              <a:rPr lang="ru-RU" sz="1600" dirty="0">
                <a:latin typeface="Times New Roman" panose="02020603050405020304" pitchFamily="18" charset="0"/>
                <a:cs typeface="Times New Roman" panose="02020603050405020304" pitchFamily="18" charset="0"/>
              </a:rPr>
              <a:t> 7 полностью интегрирован пакет </a:t>
            </a:r>
            <a:r>
              <a:rPr lang="ru-RU" sz="1600" dirty="0" err="1">
                <a:latin typeface="Times New Roman" panose="02020603050405020304" pitchFamily="18" charset="0"/>
                <a:cs typeface="Times New Roman" panose="02020603050405020304" pitchFamily="18" charset="0"/>
              </a:rPr>
              <a:t>Atmel</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QTouch</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Composer</a:t>
            </a:r>
            <a:r>
              <a:rPr lang="ru-RU" sz="1600" dirty="0">
                <a:latin typeface="Times New Roman" panose="02020603050405020304" pitchFamily="18" charset="0"/>
                <a:cs typeface="Times New Roman" panose="02020603050405020304" pitchFamily="18" charset="0"/>
              </a:rPr>
              <a:t>. Это упрощает проектирование, объединяя вместе инструменты для создания приложений среды </a:t>
            </a:r>
            <a:r>
              <a:rPr lang="ru-RU" sz="1600" dirty="0" err="1">
                <a:latin typeface="Times New Roman" panose="02020603050405020304" pitchFamily="18" charset="0"/>
                <a:cs typeface="Times New Roman" panose="02020603050405020304" pitchFamily="18" charset="0"/>
              </a:rPr>
              <a:t>Atmel</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Studio</a:t>
            </a:r>
            <a:r>
              <a:rPr lang="ru-RU" sz="1600" dirty="0">
                <a:latin typeface="Times New Roman" panose="02020603050405020304" pitchFamily="18" charset="0"/>
                <a:cs typeface="Times New Roman" panose="02020603050405020304" pitchFamily="18" charset="0"/>
              </a:rPr>
              <a:t> 7 и инструменты настройки сенсорных функций пакета </a:t>
            </a:r>
            <a:r>
              <a:rPr lang="ru-RU" sz="1600" dirty="0" err="1">
                <a:latin typeface="Times New Roman" panose="02020603050405020304" pitchFamily="18" charset="0"/>
                <a:cs typeface="Times New Roman" panose="02020603050405020304" pitchFamily="18" charset="0"/>
              </a:rPr>
              <a:t>QTouch</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Composer</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pic>
        <p:nvPicPr>
          <p:cNvPr id="4" name="Рисунок 3" descr="QTouch1.jpg"/>
          <p:cNvPicPr/>
          <p:nvPr/>
        </p:nvPicPr>
        <p:blipFill>
          <a:blip r:embed="rId2">
            <a:extLst>
              <a:ext uri="{28A0092B-C50C-407E-A947-70E740481C1C}">
                <a14:useLocalDpi xmlns:a14="http://schemas.microsoft.com/office/drawing/2010/main" val="0"/>
              </a:ext>
            </a:extLst>
          </a:blip>
          <a:srcRect/>
          <a:stretch>
            <a:fillRect/>
          </a:stretch>
        </p:blipFill>
        <p:spPr bwMode="auto">
          <a:xfrm>
            <a:off x="4680396" y="764704"/>
            <a:ext cx="4356100" cy="2800350"/>
          </a:xfrm>
          <a:prstGeom prst="rect">
            <a:avLst/>
          </a:prstGeom>
          <a:noFill/>
          <a:ln>
            <a:noFill/>
          </a:ln>
        </p:spPr>
      </p:pic>
      <p:sp>
        <p:nvSpPr>
          <p:cNvPr id="5" name="Прямоугольник 4"/>
          <p:cNvSpPr/>
          <p:nvPr/>
        </p:nvSpPr>
        <p:spPr>
          <a:xfrm>
            <a:off x="179512" y="4687976"/>
            <a:ext cx="8856984" cy="1477328"/>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Датчики </a:t>
            </a:r>
            <a:r>
              <a:rPr lang="ru-RU" dirty="0" err="1" smtClean="0">
                <a:latin typeface="Times New Roman" panose="02020603050405020304" pitchFamily="18" charset="0"/>
                <a:cs typeface="Times New Roman" panose="02020603050405020304" pitchFamily="18" charset="0"/>
              </a:rPr>
              <a:t>QTouch</a:t>
            </a:r>
            <a:r>
              <a:rPr lang="ru-RU" dirty="0" smtClean="0">
                <a:latin typeface="Times New Roman" panose="02020603050405020304" pitchFamily="18" charset="0"/>
                <a:cs typeface="Times New Roman" panose="02020603050405020304" pitchFamily="18" charset="0"/>
              </a:rPr>
              <a:t>® может управлять одной или нескольких клавиш. Если используются несколько ключей, каждый ключ может быть установлен для индивидуального уровня чувствительности. Клавиши разных размеров и форм могут быть использованы для удовлетворения как функциональным и эстетическим требованиям.</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24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293096"/>
            <a:ext cx="9036496" cy="1477328"/>
          </a:xfrm>
          <a:prstGeom prst="rect">
            <a:avLst/>
          </a:prstGeom>
        </p:spPr>
        <p:txBody>
          <a:bodyPr wrap="square">
            <a:spAutoFit/>
          </a:bodyPr>
          <a:lstStyle/>
          <a:p>
            <a:pPr algn="just"/>
            <a:r>
              <a:rPr lang="ru-RU" b="1" dirty="0">
                <a:latin typeface="Arial" panose="020B0604020202020204" pitchFamily="34" charset="0"/>
                <a:cs typeface="Arial" panose="020B0604020202020204" pitchFamily="34" charset="0"/>
              </a:rPr>
              <a:t>Технология </a:t>
            </a:r>
            <a:r>
              <a:rPr lang="en-US" b="1" dirty="0" err="1" smtClean="0">
                <a:latin typeface="Arial" panose="020B0604020202020204" pitchFamily="34" charset="0"/>
                <a:cs typeface="Arial" panose="020B0604020202020204" pitchFamily="34" charset="0"/>
              </a:rPr>
              <a:t>Maxtouch</a:t>
            </a:r>
            <a:endParaRPr lang="en-US" b="1" dirty="0" smtClean="0">
              <a:latin typeface="Arial" panose="020B0604020202020204" pitchFamily="34" charset="0"/>
              <a:cs typeface="Arial" panose="020B0604020202020204" pitchFamily="34" charset="0"/>
            </a:endParaRPr>
          </a:p>
          <a:p>
            <a:pPr algn="just"/>
            <a:endParaRPr lang="ru-RU" b="1" dirty="0">
              <a:latin typeface="Arial" panose="020B0604020202020204" pitchFamily="34" charset="0"/>
              <a:cs typeface="Arial" panose="020B0604020202020204" pitchFamily="34" charset="0"/>
            </a:endParaRPr>
          </a:p>
          <a:p>
            <a:pPr indent="355600" algn="just" fontAlgn="base"/>
            <a:r>
              <a:rPr lang="ru-RU" dirty="0" smtClean="0">
                <a:latin typeface="Arial" panose="020B0604020202020204" pitchFamily="34" charset="0"/>
                <a:cs typeface="Arial" panose="020B0604020202020204" pitchFamily="34" charset="0"/>
              </a:rPr>
              <a:t>Устройства </a:t>
            </a:r>
            <a:r>
              <a:rPr lang="ru-RU" dirty="0" err="1">
                <a:latin typeface="Arial" panose="020B0604020202020204" pitchFamily="34" charset="0"/>
                <a:cs typeface="Arial" panose="020B0604020202020204" pitchFamily="34" charset="0"/>
              </a:rPr>
              <a:t>maXTouch</a:t>
            </a:r>
            <a:r>
              <a:rPr lang="ru-RU" dirty="0">
                <a:latin typeface="Arial" panose="020B0604020202020204" pitchFamily="34" charset="0"/>
                <a:cs typeface="Arial" panose="020B0604020202020204" pitchFamily="34" charset="0"/>
              </a:rPr>
              <a:t> способны идентифицировать множество </a:t>
            </a:r>
            <a:r>
              <a:rPr lang="ru-RU" dirty="0" smtClean="0">
                <a:latin typeface="Arial" panose="020B0604020202020204" pitchFamily="34" charset="0"/>
                <a:cs typeface="Arial" panose="020B0604020202020204" pitchFamily="34" charset="0"/>
              </a:rPr>
              <a:t>одновременных</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прикосновений </a:t>
            </a:r>
            <a:r>
              <a:rPr lang="ru-RU" dirty="0">
                <a:latin typeface="Arial" panose="020B0604020202020204" pitchFamily="34" charset="0"/>
                <a:cs typeface="Arial" panose="020B0604020202020204" pitchFamily="34" charset="0"/>
              </a:rPr>
              <a:t>и отличаются малым временем отклика, высокой </a:t>
            </a:r>
            <a:r>
              <a:rPr lang="ru-RU" dirty="0" smtClean="0">
                <a:latin typeface="Arial" panose="020B0604020202020204" pitchFamily="34" charset="0"/>
                <a:cs typeface="Arial" panose="020B0604020202020204" pitchFamily="34" charset="0"/>
              </a:rPr>
              <a:t>точностью,</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надежностью </a:t>
            </a:r>
            <a:r>
              <a:rPr lang="ru-RU" dirty="0">
                <a:latin typeface="Arial" panose="020B0604020202020204" pitchFamily="34" charset="0"/>
                <a:cs typeface="Arial" panose="020B0604020202020204" pitchFamily="34" charset="0"/>
              </a:rPr>
              <a:t>и низким энергопотреблением.</a:t>
            </a:r>
          </a:p>
        </p:txBody>
      </p:sp>
      <p:sp>
        <p:nvSpPr>
          <p:cNvPr id="3" name="Прямоугольник 2"/>
          <p:cNvSpPr/>
          <p:nvPr/>
        </p:nvSpPr>
        <p:spPr>
          <a:xfrm>
            <a:off x="107504" y="620688"/>
            <a:ext cx="8847445" cy="3416320"/>
          </a:xfrm>
          <a:prstGeom prst="rect">
            <a:avLst/>
          </a:prstGeom>
        </p:spPr>
        <p:txBody>
          <a:bodyPr wrap="square">
            <a:spAutoFit/>
          </a:bodyPr>
          <a:lstStyle/>
          <a:p>
            <a:r>
              <a:rPr lang="ru-RU" b="1" dirty="0">
                <a:latin typeface="Arial" panose="020B0604020202020204" pitchFamily="34" charset="0"/>
                <a:cs typeface="Arial" panose="020B0604020202020204" pitchFamily="34" charset="0"/>
              </a:rPr>
              <a:t>Ложно адресованные прикосновения </a:t>
            </a:r>
            <a:r>
              <a:rPr lang="en-US" b="1" dirty="0" smtClean="0">
                <a:latin typeface="Arial" panose="020B0604020202020204" pitchFamily="34" charset="0"/>
                <a:cs typeface="Arial" panose="020B0604020202020204" pitchFamily="34" charset="0"/>
              </a:rPr>
              <a:t> (Address False Touches)</a:t>
            </a:r>
          </a:p>
          <a:p>
            <a:endParaRPr lang="en-US" b="1" dirty="0">
              <a:latin typeface="Arial" panose="020B0604020202020204" pitchFamily="34" charset="0"/>
              <a:cs typeface="Arial" panose="020B0604020202020204" pitchFamily="34" charset="0"/>
            </a:endParaRPr>
          </a:p>
          <a:p>
            <a:pPr indent="355600" algn="just"/>
            <a:r>
              <a:rPr lang="ru-RU" dirty="0" smtClean="0">
                <a:latin typeface="Arial" panose="020B0604020202020204" pitchFamily="34" charset="0"/>
                <a:cs typeface="Arial" panose="020B0604020202020204" pitchFamily="34" charset="0"/>
              </a:rPr>
              <a:t>Если </a:t>
            </a:r>
            <a:r>
              <a:rPr lang="ru-RU" dirty="0">
                <a:latin typeface="Arial" panose="020B0604020202020204" pitchFamily="34" charset="0"/>
                <a:cs typeface="Arial" panose="020B0604020202020204" pitchFamily="34" charset="0"/>
              </a:rPr>
              <a:t>несколько сенсорных клавиш близко друг к другу, приближающийся палец приводит к изменению емкости вокруг более чем одной клавиши. Частично запатентованный смежное подавление ключа – </a:t>
            </a:r>
            <a:r>
              <a:rPr lang="en-US" b="1" dirty="0">
                <a:latin typeface="Arial" panose="020B0604020202020204" pitchFamily="34" charset="0"/>
                <a:cs typeface="Arial" panose="020B0604020202020204" pitchFamily="34" charset="0"/>
              </a:rPr>
              <a:t>adjacent key suppression</a:t>
            </a:r>
            <a:r>
              <a:rPr lang="ru-RU" b="1" dirty="0">
                <a:latin typeface="Arial" panose="020B0604020202020204" pitchFamily="34" charset="0"/>
                <a:cs typeface="Arial" panose="020B0604020202020204" pitchFamily="34" charset="0"/>
              </a:rPr>
              <a:t> - AKS ™</a:t>
            </a:r>
            <a:r>
              <a:rPr lang="ru-RU" dirty="0">
                <a:latin typeface="Arial" panose="020B0604020202020204" pitchFamily="34" charset="0"/>
                <a:cs typeface="Arial" panose="020B0604020202020204" pitchFamily="34" charset="0"/>
              </a:rPr>
              <a:t> - использует итеративный метод, чтобы неоднократно измерить изменение емкости на каждом ключе, сравнить результаты и определить, какого ключа пользователь намеревался коснуться. </a:t>
            </a:r>
            <a:endParaRPr lang="ru-RU" dirty="0" smtClean="0">
              <a:latin typeface="Arial" panose="020B0604020202020204" pitchFamily="34" charset="0"/>
              <a:cs typeface="Arial" panose="020B0604020202020204" pitchFamily="34" charset="0"/>
            </a:endParaRPr>
          </a:p>
          <a:p>
            <a:pPr indent="355600" algn="just"/>
            <a:endParaRPr lang="ru-RU" dirty="0">
              <a:latin typeface="Arial" panose="020B0604020202020204" pitchFamily="34" charset="0"/>
              <a:cs typeface="Arial" panose="020B0604020202020204" pitchFamily="34" charset="0"/>
            </a:endParaRPr>
          </a:p>
          <a:p>
            <a:pPr indent="355600" algn="just"/>
            <a:r>
              <a:rPr lang="ru-RU" b="1" dirty="0" smtClean="0">
                <a:latin typeface="Arial" panose="020B0604020202020204" pitchFamily="34" charset="0"/>
                <a:cs typeface="Arial" panose="020B0604020202020204" pitchFamily="34" charset="0"/>
              </a:rPr>
              <a:t>AKS</a:t>
            </a:r>
            <a:r>
              <a:rPr lang="ru-RU" b="1" dirty="0">
                <a:latin typeface="Arial" panose="020B0604020202020204" pitchFamily="34" charset="0"/>
                <a:cs typeface="Arial" panose="020B0604020202020204" pitchFamily="34" charset="0"/>
              </a:rPr>
              <a:t>™</a:t>
            </a:r>
            <a:r>
              <a:rPr lang="ru-RU" dirty="0">
                <a:latin typeface="Arial" panose="020B0604020202020204" pitchFamily="34" charset="0"/>
                <a:cs typeface="Arial" panose="020B0604020202020204" pitchFamily="34" charset="0"/>
              </a:rPr>
              <a:t> тогда подавляет или игнорирует сигналы от всех других ключей, если это сигнал от выбранного ключа остается выше порогового значения. Это предотвращает ложные сенсорные обнаружения на смежных ключах</a:t>
            </a:r>
          </a:p>
        </p:txBody>
      </p:sp>
    </p:spTree>
    <p:extLst>
      <p:ext uri="{BB962C8B-B14F-4D97-AF65-F5344CB8AC3E}">
        <p14:creationId xmlns:p14="http://schemas.microsoft.com/office/powerpoint/2010/main" val="398600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548680"/>
            <a:ext cx="8784976" cy="2031325"/>
          </a:xfrm>
          <a:prstGeom prst="rect">
            <a:avLst/>
          </a:prstGeom>
        </p:spPr>
        <p:txBody>
          <a:bodyPr wrap="square">
            <a:spAutoFit/>
          </a:bodyPr>
          <a:lstStyle/>
          <a:p>
            <a:r>
              <a:rPr lang="ru-RU" b="1" u="sng" dirty="0"/>
              <a:t>Исследование человеко-компьютерного взаимодействия в </a:t>
            </a:r>
            <a:r>
              <a:rPr lang="en-US" b="1" dirty="0" smtClean="0"/>
              <a:t>IBM</a:t>
            </a:r>
          </a:p>
          <a:p>
            <a:endParaRPr lang="ru-RU" b="1" dirty="0"/>
          </a:p>
          <a:p>
            <a:pPr indent="355600" algn="just"/>
            <a:r>
              <a:rPr lang="ru-RU" b="1" dirty="0">
                <a:solidFill>
                  <a:schemeClr val="tx1">
                    <a:lumMod val="95000"/>
                    <a:lumOff val="5000"/>
                  </a:schemeClr>
                </a:solidFill>
                <a:latin typeface="Times New Roman" pitchFamily="18" charset="0"/>
                <a:cs typeface="Times New Roman" pitchFamily="18" charset="0"/>
              </a:rPr>
              <a:t>IBM </a:t>
            </a:r>
            <a:r>
              <a:rPr lang="ru-RU" b="1" dirty="0" err="1">
                <a:solidFill>
                  <a:schemeClr val="tx1">
                    <a:lumMod val="95000"/>
                    <a:lumOff val="5000"/>
                  </a:schemeClr>
                </a:solidFill>
                <a:latin typeface="Times New Roman" pitchFamily="18" charset="0"/>
                <a:cs typeface="Times New Roman" pitchFamily="18" charset="0"/>
              </a:rPr>
              <a:t>Watson</a:t>
            </a:r>
            <a:r>
              <a:rPr lang="ru-RU" dirty="0">
                <a:solidFill>
                  <a:schemeClr val="tx1">
                    <a:lumMod val="95000"/>
                    <a:lumOff val="5000"/>
                  </a:schemeClr>
                </a:solidFill>
                <a:latin typeface="Times New Roman" pitchFamily="18" charset="0"/>
                <a:cs typeface="Times New Roman" pitchFamily="18" charset="0"/>
              </a:rPr>
              <a:t> — суперкомпьютер фирмы IBM, оснащённый вопросно-ответной системой искусственного интеллекта, созданный группой исследователей под руководством Дэвида </a:t>
            </a:r>
            <a:r>
              <a:rPr lang="ru-RU" dirty="0" err="1">
                <a:solidFill>
                  <a:schemeClr val="tx1">
                    <a:lumMod val="95000"/>
                    <a:lumOff val="5000"/>
                  </a:schemeClr>
                </a:solidFill>
                <a:latin typeface="Times New Roman" pitchFamily="18" charset="0"/>
                <a:cs typeface="Times New Roman" pitchFamily="18" charset="0"/>
              </a:rPr>
              <a:t>Феруччи</a:t>
            </a:r>
            <a:r>
              <a:rPr lang="ru-RU" dirty="0">
                <a:solidFill>
                  <a:schemeClr val="tx1">
                    <a:lumMod val="95000"/>
                    <a:lumOff val="5000"/>
                  </a:schemeClr>
                </a:solidFill>
                <a:latin typeface="Times New Roman" pitchFamily="18" charset="0"/>
                <a:cs typeface="Times New Roman" pitchFamily="18" charset="0"/>
              </a:rPr>
              <a:t>. Его создание — часть проекта </a:t>
            </a:r>
            <a:r>
              <a:rPr lang="ru-RU" dirty="0" err="1">
                <a:solidFill>
                  <a:schemeClr val="tx1">
                    <a:lumMod val="95000"/>
                    <a:lumOff val="5000"/>
                  </a:schemeClr>
                </a:solidFill>
                <a:latin typeface="Times New Roman" pitchFamily="18" charset="0"/>
                <a:cs typeface="Times New Roman" pitchFamily="18" charset="0"/>
                <a:hlinkClick r:id="rId2" tooltip="DeepQA (страница отсутствует)"/>
              </a:rPr>
              <a:t>DeepQA</a:t>
            </a:r>
            <a:r>
              <a:rPr lang="ru-RU" dirty="0">
                <a:solidFill>
                  <a:schemeClr val="tx1">
                    <a:lumMod val="95000"/>
                    <a:lumOff val="5000"/>
                  </a:schemeClr>
                </a:solidFill>
                <a:latin typeface="Times New Roman" pitchFamily="18" charset="0"/>
                <a:cs typeface="Times New Roman" pitchFamily="18" charset="0"/>
              </a:rPr>
              <a:t>. Основная задача Уотсона — понимать вопросы, сформулированные на естественном языке, и находить на них ответы в базе </a:t>
            </a:r>
            <a:r>
              <a:rPr lang="ru-RU" dirty="0" smtClean="0">
                <a:solidFill>
                  <a:schemeClr val="tx1">
                    <a:lumMod val="95000"/>
                    <a:lumOff val="5000"/>
                  </a:schemeClr>
                </a:solidFill>
                <a:latin typeface="Times New Roman" pitchFamily="18" charset="0"/>
                <a:cs typeface="Times New Roman" pitchFamily="18" charset="0"/>
              </a:rPr>
              <a:t>данных. </a:t>
            </a:r>
            <a:r>
              <a:rPr lang="ru-RU" dirty="0">
                <a:solidFill>
                  <a:schemeClr val="tx1">
                    <a:lumMod val="95000"/>
                    <a:lumOff val="5000"/>
                  </a:schemeClr>
                </a:solidFill>
                <a:latin typeface="Times New Roman" pitchFamily="18" charset="0"/>
                <a:cs typeface="Times New Roman" pitchFamily="18" charset="0"/>
              </a:rPr>
              <a:t>Назван в честь основателя IBM Томаса </a:t>
            </a:r>
            <a:r>
              <a:rPr lang="ru-RU" dirty="0" smtClean="0">
                <a:solidFill>
                  <a:schemeClr val="tx1">
                    <a:lumMod val="95000"/>
                    <a:lumOff val="5000"/>
                  </a:schemeClr>
                </a:solidFill>
                <a:latin typeface="Times New Roman" pitchFamily="18" charset="0"/>
                <a:cs typeface="Times New Roman" pitchFamily="18" charset="0"/>
              </a:rPr>
              <a:t>Уотсона.</a:t>
            </a:r>
            <a:endParaRPr lang="ru-RU" dirty="0">
              <a:solidFill>
                <a:schemeClr val="tx1">
                  <a:lumMod val="95000"/>
                  <a:lumOff val="5000"/>
                </a:schemeClr>
              </a:solidFill>
              <a:latin typeface="Times New Roman" pitchFamily="18" charset="0"/>
              <a:cs typeface="Times New Roman" pitchFamily="18" charset="0"/>
            </a:endParaRPr>
          </a:p>
        </p:txBody>
      </p:sp>
      <p:sp>
        <p:nvSpPr>
          <p:cNvPr id="3" name="TextBox 2"/>
          <p:cNvSpPr txBox="1"/>
          <p:nvPr/>
        </p:nvSpPr>
        <p:spPr>
          <a:xfrm>
            <a:off x="251520" y="145548"/>
            <a:ext cx="1544012" cy="461665"/>
          </a:xfrm>
          <a:prstGeom prst="rect">
            <a:avLst/>
          </a:prstGeom>
          <a:noFill/>
        </p:spPr>
        <p:txBody>
          <a:bodyPr wrap="none" rtlCol="0">
            <a:spAutoFit/>
          </a:bodyPr>
          <a:lstStyle/>
          <a:p>
            <a:r>
              <a:rPr lang="ru-RU" sz="2400" b="1" dirty="0" smtClean="0">
                <a:solidFill>
                  <a:srgbClr val="FF0000"/>
                </a:solidFill>
              </a:rPr>
              <a:t>Примеры </a:t>
            </a:r>
            <a:endParaRPr lang="ru-RU" sz="2400" b="1" dirty="0">
              <a:solidFill>
                <a:srgbClr val="FF0000"/>
              </a:solidFill>
            </a:endParaRPr>
          </a:p>
        </p:txBody>
      </p:sp>
      <p:sp>
        <p:nvSpPr>
          <p:cNvPr id="4" name="Прямоугольник 3"/>
          <p:cNvSpPr/>
          <p:nvPr/>
        </p:nvSpPr>
        <p:spPr>
          <a:xfrm>
            <a:off x="647564" y="6309320"/>
            <a:ext cx="7992888" cy="369332"/>
          </a:xfrm>
          <a:prstGeom prst="rect">
            <a:avLst/>
          </a:prstGeom>
        </p:spPr>
        <p:txBody>
          <a:bodyPr wrap="square">
            <a:spAutoFit/>
          </a:bodyPr>
          <a:lstStyle/>
          <a:p>
            <a:pPr algn="ctr"/>
            <a:r>
              <a:rPr lang="en-US" dirty="0" smtClean="0"/>
              <a:t>(http</a:t>
            </a:r>
            <a:r>
              <a:rPr lang="ru-RU" dirty="0"/>
              <a:t>://</a:t>
            </a:r>
            <a:r>
              <a:rPr lang="en-US" dirty="0"/>
              <a:t>researcher</a:t>
            </a:r>
            <a:r>
              <a:rPr lang="ru-RU" dirty="0"/>
              <a:t>.</a:t>
            </a:r>
            <a:r>
              <a:rPr lang="en-US" dirty="0" err="1"/>
              <a:t>watson</a:t>
            </a:r>
            <a:r>
              <a:rPr lang="ru-RU" dirty="0"/>
              <a:t>.</a:t>
            </a:r>
            <a:r>
              <a:rPr lang="en-US" dirty="0" err="1"/>
              <a:t>ibm</a:t>
            </a:r>
            <a:r>
              <a:rPr lang="ru-RU" dirty="0"/>
              <a:t>.</a:t>
            </a:r>
            <a:r>
              <a:rPr lang="en-US" dirty="0"/>
              <a:t>com</a:t>
            </a:r>
            <a:r>
              <a:rPr lang="ru-RU" dirty="0"/>
              <a:t>/</a:t>
            </a:r>
            <a:r>
              <a:rPr lang="en-US" dirty="0"/>
              <a:t>researcher</a:t>
            </a:r>
            <a:r>
              <a:rPr lang="ru-RU" dirty="0"/>
              <a:t>/</a:t>
            </a:r>
            <a:r>
              <a:rPr lang="en-US" dirty="0"/>
              <a:t>switch</a:t>
            </a:r>
            <a:r>
              <a:rPr lang="ru-RU" dirty="0"/>
              <a:t>_</a:t>
            </a:r>
            <a:r>
              <a:rPr lang="en-US" dirty="0"/>
              <a:t>views</a:t>
            </a:r>
            <a:r>
              <a:rPr lang="ru-RU" dirty="0"/>
              <a:t>.</a:t>
            </a:r>
            <a:r>
              <a:rPr lang="en-US" dirty="0" err="1" smtClean="0"/>
              <a:t>php</a:t>
            </a:r>
            <a:r>
              <a:rPr lang="en-US" dirty="0" smtClean="0"/>
              <a:t>)</a:t>
            </a:r>
            <a:endParaRPr lang="ru-RU" dirty="0"/>
          </a:p>
        </p:txBody>
      </p:sp>
      <p:sp>
        <p:nvSpPr>
          <p:cNvPr id="6" name="Прямоугольник 5"/>
          <p:cNvSpPr/>
          <p:nvPr/>
        </p:nvSpPr>
        <p:spPr>
          <a:xfrm>
            <a:off x="246707" y="2610778"/>
            <a:ext cx="8789789" cy="2031325"/>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2011 году суперкомпьютер </a:t>
            </a:r>
            <a:r>
              <a:rPr lang="ru-RU" dirty="0" err="1">
                <a:latin typeface="Times New Roman" panose="02020603050405020304" pitchFamily="18" charset="0"/>
                <a:cs typeface="Times New Roman" panose="02020603050405020304" pitchFamily="18" charset="0"/>
              </a:rPr>
              <a:t>IBM</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Watson</a:t>
            </a:r>
            <a:r>
              <a:rPr lang="ru-RU" dirty="0">
                <a:latin typeface="Times New Roman" panose="02020603050405020304" pitchFamily="18" charset="0"/>
                <a:cs typeface="Times New Roman" panose="02020603050405020304" pitchFamily="18" charset="0"/>
              </a:rPr>
              <a:t> победил двух сильнейших игроков в телевизионной викторине </a:t>
            </a:r>
            <a:r>
              <a:rPr lang="ru-RU" dirty="0" err="1" smtClean="0">
                <a:latin typeface="Times New Roman" panose="02020603050405020304" pitchFamily="18" charset="0"/>
                <a:cs typeface="Times New Roman" panose="02020603050405020304" pitchFamily="18" charset="0"/>
              </a:rPr>
              <a:t>Jeopardy</a:t>
            </a:r>
            <a:r>
              <a:rPr lang="ru-RU" dirty="0" smtClean="0">
                <a:latin typeface="Times New Roman" panose="02020603050405020304" pitchFamily="18" charset="0"/>
                <a:cs typeface="Times New Roman" panose="02020603050405020304" pitchFamily="18" charset="0"/>
              </a:rPr>
              <a:t> (Опасность) </a:t>
            </a:r>
            <a:r>
              <a:rPr lang="ru-RU" dirty="0">
                <a:latin typeface="Times New Roman" panose="02020603050405020304" pitchFamily="18" charset="0"/>
                <a:cs typeface="Times New Roman" panose="02020603050405020304" pitchFamily="18" charset="0"/>
              </a:rPr>
              <a:t>в матче с призовым фондом в 1 000 000 долларов. </a:t>
            </a:r>
            <a:endParaRPr lang="ru-RU" dirty="0" smtClean="0">
              <a:latin typeface="Times New Roman" panose="02020603050405020304" pitchFamily="18" charset="0"/>
              <a:cs typeface="Times New Roman" panose="02020603050405020304" pitchFamily="18" charset="0"/>
            </a:endParaRPr>
          </a:p>
          <a:p>
            <a:pPr indent="355600" algn="just"/>
            <a:r>
              <a:rPr lang="ru-RU" dirty="0" err="1" smtClean="0">
                <a:latin typeface="Times New Roman" panose="02020603050405020304" pitchFamily="18" charset="0"/>
                <a:cs typeface="Times New Roman" panose="02020603050405020304" pitchFamily="18" charset="0"/>
              </a:rPr>
              <a:t>Watson</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одновременно использовал сотни методов анализа языка для поиска правильных ответов в 200 миллионах страницах контента (включая всю «Википедию»), для хранения которых требовалось 4 </a:t>
            </a:r>
            <a:r>
              <a:rPr lang="ru-RU" dirty="0" smtClean="0">
                <a:latin typeface="Times New Roman" panose="02020603050405020304" pitchFamily="18" charset="0"/>
                <a:cs typeface="Times New Roman" panose="02020603050405020304" pitchFamily="18" charset="0"/>
              </a:rPr>
              <a:t>терабайта. </a:t>
            </a:r>
            <a:r>
              <a:rPr lang="ru-RU" dirty="0">
                <a:latin typeface="Times New Roman" panose="02020603050405020304" pitchFamily="18" charset="0"/>
                <a:cs typeface="Times New Roman" panose="02020603050405020304" pitchFamily="18" charset="0"/>
              </a:rPr>
              <a:t>Для тренировки </a:t>
            </a:r>
            <a:r>
              <a:rPr lang="ru-RU" dirty="0" err="1">
                <a:latin typeface="Times New Roman" panose="02020603050405020304" pitchFamily="18" charset="0"/>
                <a:cs typeface="Times New Roman" panose="02020603050405020304" pitchFamily="18" charset="0"/>
              </a:rPr>
              <a:t>Watson</a:t>
            </a:r>
            <a:r>
              <a:rPr lang="ru-RU" dirty="0">
                <a:latin typeface="Times New Roman" panose="02020603050405020304" pitchFamily="18" charset="0"/>
                <a:cs typeface="Times New Roman" panose="02020603050405020304" pitchFamily="18" charset="0"/>
              </a:rPr>
              <a:t> использовались методы машинного обучения и глубокого </a:t>
            </a:r>
            <a:r>
              <a:rPr lang="ru-RU" dirty="0" smtClean="0">
                <a:latin typeface="Times New Roman" panose="02020603050405020304" pitchFamily="18" charset="0"/>
                <a:cs typeface="Times New Roman" panose="02020603050405020304" pitchFamily="18" charset="0"/>
              </a:rPr>
              <a:t>обучения. </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246707" y="4820959"/>
            <a:ext cx="8789789" cy="1200329"/>
          </a:xfrm>
          <a:prstGeom prst="rect">
            <a:avLst/>
          </a:prstGeom>
        </p:spPr>
        <p:txBody>
          <a:bodyPr wrap="square">
            <a:spAutoFit/>
          </a:bodyPr>
          <a:lstStyle/>
          <a:p>
            <a:pPr indent="355600" algn="just"/>
            <a:r>
              <a:rPr lang="ru-RU" dirty="0" err="1">
                <a:latin typeface="Times New Roman" panose="02020603050405020304" pitchFamily="18" charset="0"/>
                <a:cs typeface="Times New Roman" panose="02020603050405020304" pitchFamily="18" charset="0"/>
              </a:rPr>
              <a:t>IBM</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Watson</a:t>
            </a:r>
            <a:r>
              <a:rPr lang="ru-RU" dirty="0">
                <a:latin typeface="Times New Roman" panose="02020603050405020304" pitchFamily="18" charset="0"/>
                <a:cs typeface="Times New Roman" panose="02020603050405020304" pitchFamily="18" charset="0"/>
              </a:rPr>
              <a:t> — облачная платформа когнитивных вычислений, применяемая в широком спектре реальных сценариев. Системы когнитивных вычислений моделируют возможности распознавания закономерностей и принятия решений человеческого мозга для «обучения» в ходе потребления больших </a:t>
            </a:r>
            <a:r>
              <a:rPr lang="ru-RU" dirty="0" smtClean="0">
                <a:latin typeface="Times New Roman" panose="02020603050405020304" pitchFamily="18" charset="0"/>
                <a:cs typeface="Times New Roman" panose="02020603050405020304" pitchFamily="18" charset="0"/>
              </a:rPr>
              <a:t>объ</a:t>
            </a:r>
            <a:r>
              <a:rPr lang="ru-RU" dirty="0">
                <a:latin typeface="Times New Roman" panose="02020603050405020304" pitchFamily="18" charset="0"/>
                <a:cs typeface="Times New Roman" panose="02020603050405020304" pitchFamily="18" charset="0"/>
              </a:rPr>
              <a:t>ё</a:t>
            </a:r>
            <a:r>
              <a:rPr lang="ru-RU" dirty="0" smtClean="0">
                <a:latin typeface="Times New Roman" panose="02020603050405020304" pitchFamily="18" charset="0"/>
                <a:cs typeface="Times New Roman" panose="02020603050405020304" pitchFamily="18" charset="0"/>
              </a:rPr>
              <a:t>мов данных.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80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88421"/>
            <a:ext cx="8784976" cy="646331"/>
          </a:xfrm>
          <a:prstGeom prst="rect">
            <a:avLst/>
          </a:prstGeom>
        </p:spPr>
        <p:txBody>
          <a:bodyPr wrap="square">
            <a:spAutoFit/>
          </a:bodyPr>
          <a:lstStyle/>
          <a:p>
            <a:pPr indent="355600" algn="ctr"/>
            <a:r>
              <a:rPr lang="ru-RU" dirty="0">
                <a:latin typeface="Times New Roman" panose="02020603050405020304" pitchFamily="18" charset="0"/>
                <a:cs typeface="Times New Roman" panose="02020603050405020304" pitchFamily="18" charset="0"/>
              </a:rPr>
              <a:t>Всякая система, используемая человеком в своих нуждах, долж­на обладать механизмами, обеспечивающими взаимодействие с ней</a:t>
            </a:r>
            <a:r>
              <a:rPr lang="ru-RU"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323528" y="44624"/>
            <a:ext cx="4703275" cy="400110"/>
          </a:xfrm>
          <a:prstGeom prst="rect">
            <a:avLst/>
          </a:prstGeom>
          <a:noFill/>
        </p:spPr>
        <p:txBody>
          <a:bodyPr wrap="none" rtlCol="0">
            <a:spAutoFit/>
          </a:bodyPr>
          <a:lstStyle/>
          <a:p>
            <a:r>
              <a:rPr lang="ru-RU" sz="2000" b="1" dirty="0" smtClean="0">
                <a:solidFill>
                  <a:srgbClr val="FF0000"/>
                </a:solidFill>
                <a:latin typeface="Times New Roman" panose="02020603050405020304" pitchFamily="18" charset="0"/>
                <a:cs typeface="Times New Roman" panose="02020603050405020304" pitchFamily="18" charset="0"/>
              </a:rPr>
              <a:t>Интерфейс как способ взаимодействия</a:t>
            </a:r>
            <a:endParaRPr lang="ru-RU" sz="2000" b="1" dirty="0">
              <a:solidFill>
                <a:srgbClr val="FF0000"/>
              </a:solidFill>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810024" y="2200796"/>
            <a:ext cx="3131840" cy="2308324"/>
          </a:xfrm>
          <a:prstGeom prst="rect">
            <a:avLst/>
          </a:prstGeom>
        </p:spPr>
        <p:txBody>
          <a:bodyPr wrap="square">
            <a:spAutoFit/>
          </a:bodyPr>
          <a:lstStyle/>
          <a:p>
            <a:pPr lvl="0" algn="ctr"/>
            <a:r>
              <a:rPr lang="ru-RU" b="1" dirty="0" smtClean="0">
                <a:latin typeface="Times New Roman" panose="02020603050405020304" pitchFamily="18" charset="0"/>
                <a:cs typeface="Times New Roman" panose="02020603050405020304" pitchFamily="18" charset="0"/>
              </a:rPr>
              <a:t>Интернет</a:t>
            </a:r>
          </a:p>
          <a:p>
            <a:pPr lvl="0" algn="ctr"/>
            <a:endParaRPr lang="ru-RU" dirty="0">
              <a:latin typeface="Times New Roman" panose="02020603050405020304" pitchFamily="18" charset="0"/>
              <a:cs typeface="Times New Roman" panose="02020603050405020304" pitchFamily="18" charset="0"/>
            </a:endParaRPr>
          </a:p>
          <a:p>
            <a:pPr lvl="0" algn="ctr"/>
            <a:r>
              <a:rPr lang="ru-RU" dirty="0" smtClean="0">
                <a:latin typeface="Times New Roman" panose="02020603050405020304" pitchFamily="18" charset="0"/>
                <a:cs typeface="Times New Roman" panose="02020603050405020304" pitchFamily="18" charset="0"/>
              </a:rPr>
              <a:t>взаимодействие </a:t>
            </a:r>
            <a:r>
              <a:rPr lang="ru-RU" dirty="0">
                <a:latin typeface="Times New Roman" panose="02020603050405020304" pitchFamily="18" charset="0"/>
                <a:cs typeface="Times New Roman" panose="02020603050405020304" pitchFamily="18" charset="0"/>
              </a:rPr>
              <a:t>пользователя с серве­ром </a:t>
            </a:r>
            <a:r>
              <a:rPr lang="ru-RU" dirty="0" smtClean="0">
                <a:latin typeface="Times New Roman" panose="02020603050405020304" pitchFamily="18" charset="0"/>
                <a:cs typeface="Times New Roman" panose="02020603050405020304" pitchFamily="18" charset="0"/>
              </a:rPr>
              <a:t>обеспечивает </a:t>
            </a:r>
            <a:r>
              <a:rPr lang="ru-RU" dirty="0">
                <a:latin typeface="Times New Roman" panose="02020603050405020304" pitchFamily="18" charset="0"/>
                <a:cs typeface="Times New Roman" panose="02020603050405020304" pitchFamily="18" charset="0"/>
              </a:rPr>
              <a:t>операционная система, браузер и ком­поненты </a:t>
            </a:r>
            <a:r>
              <a:rPr lang="ru-RU" dirty="0" err="1">
                <a:latin typeface="Times New Roman" panose="02020603050405020304" pitchFamily="18" charset="0"/>
                <a:cs typeface="Times New Roman" panose="02020603050405020304" pitchFamily="18" charset="0"/>
              </a:rPr>
              <a:t>НТМ</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-страниц, отображаемые в окне браузера.</a:t>
            </a:r>
            <a:endParaRPr lang="ru-RU"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69061" y="2199493"/>
            <a:ext cx="2304256" cy="1754326"/>
          </a:xfrm>
          <a:prstGeom prst="rect">
            <a:avLst/>
          </a:prstGeom>
        </p:spPr>
        <p:txBody>
          <a:bodyPr wrap="square">
            <a:spAutoFit/>
          </a:bodyPr>
          <a:lstStyle/>
          <a:p>
            <a:pPr lvl="0" algn="ctr"/>
            <a:r>
              <a:rPr lang="ru-RU" b="1" dirty="0" smtClean="0">
                <a:latin typeface="Times New Roman" panose="02020603050405020304" pitchFamily="18" charset="0"/>
                <a:cs typeface="Times New Roman" panose="02020603050405020304" pitchFamily="18" charset="0"/>
              </a:rPr>
              <a:t>Бытовая техника</a:t>
            </a:r>
          </a:p>
          <a:p>
            <a:pPr marL="342900" lvl="0" indent="-342900" algn="ctr">
              <a:buFont typeface="+mj-lt"/>
              <a:buAutoNum type="arabicPeriod"/>
            </a:pPr>
            <a:endParaRPr lang="ru-RU" dirty="0">
              <a:latin typeface="Times New Roman" panose="02020603050405020304" pitchFamily="18" charset="0"/>
              <a:cs typeface="Times New Roman" panose="02020603050405020304" pitchFamily="18" charset="0"/>
            </a:endParaRPr>
          </a:p>
          <a:p>
            <a:pPr lvl="0" algn="ctr"/>
            <a:r>
              <a:rPr lang="ru-RU" dirty="0" smtClean="0">
                <a:latin typeface="Times New Roman" panose="02020603050405020304" pitchFamily="18" charset="0"/>
                <a:cs typeface="Times New Roman" panose="02020603050405020304" pitchFamily="18" charset="0"/>
              </a:rPr>
              <a:t>кнопки </a:t>
            </a:r>
            <a:r>
              <a:rPr lang="ru-RU" dirty="0">
                <a:latin typeface="Times New Roman" panose="02020603050405020304" pitchFamily="18" charset="0"/>
                <a:cs typeface="Times New Roman" panose="02020603050405020304" pitchFamily="18" charset="0"/>
              </a:rPr>
              <a:t>на панели управления или дистанционном пульте. </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6084168" y="2199493"/>
            <a:ext cx="2915816" cy="2031325"/>
          </a:xfrm>
          <a:prstGeom prst="rect">
            <a:avLst/>
          </a:prstGeom>
        </p:spPr>
        <p:txBody>
          <a:bodyPr wrap="square">
            <a:spAutoFit/>
          </a:bodyPr>
          <a:lstStyle/>
          <a:p>
            <a:pPr lvl="0" algn="ctr"/>
            <a:r>
              <a:rPr lang="ru-RU" b="1" dirty="0" smtClean="0">
                <a:latin typeface="Times New Roman" panose="02020603050405020304" pitchFamily="18" charset="0"/>
                <a:cs typeface="Times New Roman" panose="02020603050405020304" pitchFamily="18" charset="0"/>
              </a:rPr>
              <a:t>Меха­нические предметы </a:t>
            </a:r>
          </a:p>
          <a:p>
            <a:pPr lvl="0" algn="ctr"/>
            <a:endParaRPr lang="ru-RU" dirty="0" smtClean="0">
              <a:latin typeface="Times New Roman" panose="02020603050405020304" pitchFamily="18" charset="0"/>
              <a:cs typeface="Times New Roman" panose="02020603050405020304" pitchFamily="18" charset="0"/>
            </a:endParaRPr>
          </a:p>
          <a:p>
            <a:pPr lvl="0" algn="ctr"/>
            <a:r>
              <a:rPr lang="ru-RU" dirty="0" smtClean="0">
                <a:latin typeface="Times New Roman" panose="02020603050405020304" pitchFamily="18" charset="0"/>
                <a:cs typeface="Times New Roman" panose="02020603050405020304" pitchFamily="18" charset="0"/>
              </a:rPr>
              <a:t>части</a:t>
            </a:r>
            <a:r>
              <a:rPr lang="ru-RU" dirty="0">
                <a:latin typeface="Times New Roman" panose="02020603050405020304" pitchFamily="18" charset="0"/>
                <a:cs typeface="Times New Roman" panose="02020603050405020304" pitchFamily="18" charset="0"/>
              </a:rPr>
              <a:t>, которые предназначены для подгонки, закрепления, настройки узлов механизмов. </a:t>
            </a:r>
            <a:endParaRPr lang="ru-RU" dirty="0">
              <a:latin typeface="Times New Roman" panose="02020603050405020304" pitchFamily="18" charset="0"/>
              <a:cs typeface="Times New Roman" panose="02020603050405020304" pitchFamily="18" charset="0"/>
            </a:endParaRPr>
          </a:p>
        </p:txBody>
      </p:sp>
      <p:cxnSp>
        <p:nvCxnSpPr>
          <p:cNvPr id="10" name="Прямая со стрелкой 9"/>
          <p:cNvCxnSpPr>
            <a:stCxn id="2" idx="2"/>
            <a:endCxn id="4" idx="0"/>
          </p:cNvCxnSpPr>
          <p:nvPr/>
        </p:nvCxnSpPr>
        <p:spPr>
          <a:xfrm flipH="1">
            <a:off x="1321189" y="1334752"/>
            <a:ext cx="3178803" cy="864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2" idx="2"/>
            <a:endCxn id="3" idx="0"/>
          </p:cNvCxnSpPr>
          <p:nvPr/>
        </p:nvCxnSpPr>
        <p:spPr>
          <a:xfrm flipH="1">
            <a:off x="4375944" y="1334752"/>
            <a:ext cx="124048" cy="86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2" idx="2"/>
            <a:endCxn id="8" idx="0"/>
          </p:cNvCxnSpPr>
          <p:nvPr/>
        </p:nvCxnSpPr>
        <p:spPr>
          <a:xfrm>
            <a:off x="4499992" y="1334752"/>
            <a:ext cx="3042084" cy="864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30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6632"/>
            <a:ext cx="6762685" cy="400110"/>
          </a:xfrm>
          <a:prstGeom prst="rect">
            <a:avLst/>
          </a:prstGeom>
          <a:noFill/>
        </p:spPr>
        <p:txBody>
          <a:bodyPr wrap="none" rtlCol="0">
            <a:spAutoFit/>
          </a:bodyPr>
          <a:lstStyle/>
          <a:p>
            <a:r>
              <a:rPr lang="ru-RU" sz="2000" b="1" dirty="0" smtClean="0">
                <a:solidFill>
                  <a:srgbClr val="FF0000"/>
                </a:solidFill>
                <a:latin typeface="Arial Black" panose="020B0A04020102020204" pitchFamily="34" charset="0"/>
                <a:cs typeface="Times New Roman" panose="02020603050405020304" pitchFamily="18" charset="0"/>
              </a:rPr>
              <a:t>Примеры практического применения </a:t>
            </a:r>
            <a:r>
              <a:rPr lang="en-US" sz="2000" b="1" dirty="0" smtClean="0">
                <a:solidFill>
                  <a:srgbClr val="FF0000"/>
                </a:solidFill>
                <a:latin typeface="Arial Black" panose="020B0A04020102020204" pitchFamily="34" charset="0"/>
                <a:cs typeface="Times New Roman" panose="02020603050405020304" pitchFamily="18" charset="0"/>
              </a:rPr>
              <a:t>Watson</a:t>
            </a:r>
          </a:p>
        </p:txBody>
      </p:sp>
      <p:graphicFrame>
        <p:nvGraphicFramePr>
          <p:cNvPr id="5" name="Таблица 4"/>
          <p:cNvGraphicFramePr>
            <a:graphicFrameLocks noGrp="1"/>
          </p:cNvGraphicFramePr>
          <p:nvPr>
            <p:extLst>
              <p:ext uri="{D42A27DB-BD31-4B8C-83A1-F6EECF244321}">
                <p14:modId xmlns:p14="http://schemas.microsoft.com/office/powerpoint/2010/main" val="2012384903"/>
              </p:ext>
            </p:extLst>
          </p:nvPr>
        </p:nvGraphicFramePr>
        <p:xfrm>
          <a:off x="107504" y="620688"/>
          <a:ext cx="8928992" cy="6187440"/>
        </p:xfrm>
        <a:graphic>
          <a:graphicData uri="http://schemas.openxmlformats.org/drawingml/2006/table">
            <a:tbl>
              <a:tblPr firstRow="1" bandRow="1">
                <a:tableStyleId>{2D5ABB26-0587-4C30-8999-92F81FD0307C}</a:tableStyleId>
              </a:tblPr>
              <a:tblGrid>
                <a:gridCol w="2592288"/>
                <a:gridCol w="2016224"/>
                <a:gridCol w="2088232"/>
                <a:gridCol w="2232248"/>
              </a:tblGrid>
              <a:tr h="370840">
                <a:tc>
                  <a:txBody>
                    <a:bodyPr/>
                    <a:lstStyle/>
                    <a:p>
                      <a:r>
                        <a:rPr lang="ru-RU" sz="1600" dirty="0" smtClean="0">
                          <a:latin typeface="Arial" panose="020B0604020202020204" pitchFamily="34" charset="0"/>
                          <a:cs typeface="Arial" panose="020B0604020202020204" pitchFamily="34" charset="0"/>
                        </a:rPr>
                        <a:t>Автономные автомобили</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Здравоохранение</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Разработка лекарств</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Выявление угроз</a:t>
                      </a:r>
                      <a:endParaRPr lang="ru-RU"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Адресная реклама</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Музыка</a:t>
                      </a:r>
                    </a:p>
                  </a:txBody>
                  <a:tcPr/>
                </a:tc>
                <a:tc>
                  <a:txBody>
                    <a:bodyPr/>
                    <a:lstStyle/>
                    <a:p>
                      <a:r>
                        <a:rPr lang="ru-RU" sz="1600" dirty="0" smtClean="0">
                          <a:latin typeface="Arial" panose="020B0604020202020204" pitchFamily="34" charset="0"/>
                          <a:cs typeface="Arial" panose="020B0604020202020204" pitchFamily="34" charset="0"/>
                        </a:rPr>
                        <a:t>Распознавание лиц</a:t>
                      </a:r>
                      <a:endParaRPr lang="ru-RU" sz="1600" dirty="0">
                        <a:latin typeface="Arial" panose="020B0604020202020204" pitchFamily="34" charset="0"/>
                        <a:cs typeface="Arial" panose="020B0604020202020204" pitchFamily="34" charset="0"/>
                      </a:endParaRPr>
                    </a:p>
                  </a:txBody>
                  <a:tcPr/>
                </a:tc>
                <a:tc>
                  <a:txBody>
                    <a:bodyPr/>
                    <a:lstStyle/>
                    <a:p>
                      <a:r>
                        <a:rPr lang="ru-RU" sz="1600" u="none" strike="noStrike" kern="1200" baseline="0" dirty="0" smtClean="0">
                          <a:latin typeface="Arial" panose="020B0604020202020204" pitchFamily="34" charset="0"/>
                          <a:cs typeface="Arial" panose="020B0604020202020204" pitchFamily="34" charset="0"/>
                        </a:rPr>
                        <a:t>Медицинская визуализация</a:t>
                      </a:r>
                      <a:endParaRPr lang="ru-RU" sz="16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Анализ голоса</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Обработка естественного языка</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Рекомендации продуктов</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u="none" strike="noStrike" kern="1200" baseline="0" dirty="0" smtClean="0">
                          <a:latin typeface="Arial" panose="020B0604020202020204" pitchFamily="34" charset="0"/>
                          <a:cs typeface="Arial" panose="020B0604020202020204" pitchFamily="34" charset="0"/>
                        </a:rPr>
                        <a:t>Медицинская диагностика и лечение	</a:t>
                      </a:r>
                      <a:endParaRPr lang="ru-RU" sz="16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Анализ эмоциональной окраски</a:t>
                      </a:r>
                      <a:r>
                        <a:rPr lang="en-US" sz="1600" dirty="0" smtClean="0">
                          <a:latin typeface="Arial" panose="020B0604020202020204" pitchFamily="34" charset="0"/>
                          <a:cs typeface="Arial" panose="020B0604020202020204" pitchFamily="34" charset="0"/>
                        </a:rPr>
                        <a:t> </a:t>
                      </a:r>
                      <a:r>
                        <a:rPr lang="ru-RU" sz="1600" dirty="0" smtClean="0">
                          <a:latin typeface="Arial" panose="020B0604020202020204" pitchFamily="34" charset="0"/>
                          <a:cs typeface="Arial" panose="020B0604020202020204" pitchFamily="34" charset="0"/>
                        </a:rPr>
                        <a:t>и настроения</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Обработка изображений</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Роботы и беспилотные аппараты</a:t>
                      </a:r>
                    </a:p>
                  </a:txBody>
                  <a:tcPr/>
                </a:tc>
                <a:tc>
                  <a:txBody>
                    <a:bodyPr/>
                    <a:lstStyle/>
                    <a:p>
                      <a:r>
                        <a:rPr lang="ru-RU" sz="1600" dirty="0" smtClean="0">
                          <a:latin typeface="Arial" panose="020B0604020202020204" pitchFamily="34" charset="0"/>
                          <a:cs typeface="Arial" panose="020B0604020202020204" pitchFamily="34" charset="0"/>
                        </a:rPr>
                        <a:t>Медицинская визуализация</a:t>
                      </a:r>
                      <a:endParaRPr lang="ru-RU"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Безопасность рабочего места</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Образование</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Спорт</a:t>
                      </a:r>
                    </a:p>
                  </a:txBody>
                  <a:tcPr/>
                </a:tc>
                <a:tc>
                  <a:txBody>
                    <a:bodyPr/>
                    <a:lstStyle/>
                    <a:p>
                      <a:r>
                        <a:rPr lang="ru-RU" sz="1600" dirty="0" smtClean="0">
                          <a:latin typeface="Arial" panose="020B0604020202020204" pitchFamily="34" charset="0"/>
                          <a:cs typeface="Arial" panose="020B0604020202020204" pitchFamily="34" charset="0"/>
                        </a:rPr>
                        <a:t>Умные дома</a:t>
                      </a:r>
                      <a:endParaRPr lang="ru-RU"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Виртуальная реальность</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Перевод на другие языки</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Искусственный интеллект</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Финансы</a:t>
                      </a:r>
                    </a:p>
                    <a:p>
                      <a:endParaRPr lang="ru-RU"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Выявление виртуального запугивания</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Понимание естественного языка</a:t>
                      </a:r>
                      <a:endParaRPr lang="ru-RU"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Когнитивные вычисления</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Чат-боты</a:t>
                      </a:r>
                    </a:p>
                    <a:p>
                      <a:endParaRPr lang="ru-RU"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Выявление вредоносных программ</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Прогнозирование погоды</a:t>
                      </a:r>
                    </a:p>
                  </a:txBody>
                  <a:tcPr/>
                </a:tc>
                <a:tc>
                  <a:txBody>
                    <a:bodyPr/>
                    <a:lstStyle/>
                    <a:p>
                      <a:r>
                        <a:rPr lang="ru-RU" sz="1600" dirty="0" smtClean="0">
                          <a:latin typeface="Arial" panose="020B0604020202020204" pitchFamily="34" charset="0"/>
                          <a:cs typeface="Arial" panose="020B0604020202020204" pitchFamily="34" charset="0"/>
                        </a:rPr>
                        <a:t>Компьютерные игры</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err="1" smtClean="0">
                          <a:latin typeface="Arial" panose="020B0604020202020204" pitchFamily="34" charset="0"/>
                          <a:cs typeface="Arial" panose="020B0604020202020204" pitchFamily="34" charset="0"/>
                        </a:rPr>
                        <a:t>IoT</a:t>
                      </a:r>
                      <a:r>
                        <a:rPr lang="en-US" sz="1600" u="none" strike="noStrike" kern="1200" baseline="0" dirty="0" smtClean="0">
                          <a:latin typeface="Arial" panose="020B0604020202020204" pitchFamily="34" charset="0"/>
                          <a:cs typeface="Arial" panose="020B0604020202020204" pitchFamily="34" charset="0"/>
                        </a:rPr>
                        <a:t> (</a:t>
                      </a:r>
                      <a:r>
                        <a:rPr lang="ru-RU" sz="1600" u="none" strike="noStrike" kern="1200" baseline="0" dirty="0" smtClean="0">
                          <a:latin typeface="Arial" panose="020B0604020202020204" pitchFamily="34" charset="0"/>
                          <a:cs typeface="Arial" panose="020B0604020202020204" pitchFamily="34" charset="0"/>
                        </a:rPr>
                        <a:t>интернет вещей)	</a:t>
                      </a:r>
                      <a:endParaRPr lang="ru-RU" sz="1600" b="0" i="0" u="none" strike="noStrike" kern="1200" baseline="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Диалоговый интерфейс</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Прогнозное техническое обслуживание</a:t>
                      </a:r>
                    </a:p>
                  </a:txBody>
                  <a:tcPr/>
                </a:tc>
                <a:tc>
                  <a:txBody>
                    <a:bodyPr/>
                    <a:lstStyle/>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Личные помощники</a:t>
                      </a:r>
                      <a:endParaRPr lang="ru-RU"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6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Машинное обучение</a:t>
                      </a:r>
                    </a:p>
                    <a:p>
                      <a:endParaRPr lang="ru-RU"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417190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4524315"/>
          </a:xfrm>
          <a:prstGeom prst="rect">
            <a:avLst/>
          </a:prstGeom>
        </p:spPr>
        <p:txBody>
          <a:bodyPr wrap="square">
            <a:spAutoFit/>
          </a:bodyPr>
          <a:lstStyle/>
          <a:p>
            <a:pPr indent="355600" algn="just"/>
            <a:r>
              <a:rPr lang="ru-RU" dirty="0" smtClean="0">
                <a:latin typeface="Arial" panose="020B0604020202020204" pitchFamily="34" charset="0"/>
                <a:cs typeface="Arial" panose="020B0604020202020204" pitchFamily="34" charset="0"/>
              </a:rPr>
              <a:t>Работа исследователей </a:t>
            </a:r>
            <a:r>
              <a:rPr lang="en-US" dirty="0" smtClean="0">
                <a:latin typeface="Arial" panose="020B0604020202020204" pitchFamily="34" charset="0"/>
                <a:cs typeface="Arial" panose="020B0604020202020204" pitchFamily="34" charset="0"/>
              </a:rPr>
              <a:t>IBM </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охватывает широкий спектр областей, в области взаимодействия человека с компьютером. Некоторые из важных тем </a:t>
            </a:r>
            <a:r>
              <a:rPr lang="ru-RU" dirty="0" smtClean="0">
                <a:latin typeface="Arial" panose="020B0604020202020204" pitchFamily="34" charset="0"/>
                <a:cs typeface="Arial" panose="020B0604020202020204" pitchFamily="34" charset="0"/>
              </a:rPr>
              <a:t>исследования </a:t>
            </a:r>
            <a:r>
              <a:rPr lang="ru-RU" dirty="0">
                <a:latin typeface="Arial" panose="020B0604020202020204" pitchFamily="34" charset="0"/>
                <a:cs typeface="Arial" panose="020B0604020202020204" pitchFamily="34" charset="0"/>
              </a:rPr>
              <a:t>включают в себя</a:t>
            </a:r>
            <a:r>
              <a:rPr lang="ru-RU" dirty="0" smtClean="0">
                <a:latin typeface="Arial" panose="020B0604020202020204" pitchFamily="34" charset="0"/>
                <a:cs typeface="Arial" panose="020B0604020202020204" pitchFamily="34" charset="0"/>
              </a:rPr>
              <a:t>:</a:t>
            </a:r>
          </a:p>
          <a:p>
            <a:pPr indent="355600" algn="just"/>
            <a:endParaRPr lang="ru-RU" dirty="0">
              <a:latin typeface="Arial" panose="020B0604020202020204" pitchFamily="34" charset="0"/>
              <a:cs typeface="Arial" panose="020B0604020202020204" pitchFamily="34" charset="0"/>
            </a:endParaRPr>
          </a:p>
          <a:p>
            <a:pPr marL="342900" lvl="0" indent="-342900">
              <a:buFont typeface="+mj-lt"/>
              <a:buAutoNum type="arabicPeriod"/>
            </a:pPr>
            <a:r>
              <a:rPr lang="ru-RU" b="1" i="1" dirty="0">
                <a:latin typeface="Arial" panose="020B0604020202020204" pitchFamily="34" charset="0"/>
                <a:cs typeface="Arial" panose="020B0604020202020204" pitchFamily="34" charset="0"/>
              </a:rPr>
              <a:t>Визуализация. </a:t>
            </a:r>
            <a:r>
              <a:rPr lang="ru-RU" b="1" i="1" dirty="0" smtClean="0">
                <a:latin typeface="Arial" panose="020B0604020202020204" pitchFamily="34" charset="0"/>
                <a:cs typeface="Arial" panose="020B0604020202020204" pitchFamily="34" charset="0"/>
              </a:rPr>
              <a:t/>
            </a:r>
            <a:br>
              <a:rPr lang="ru-RU" b="1" i="1" dirty="0" smtClean="0">
                <a:latin typeface="Arial" panose="020B0604020202020204" pitchFamily="34" charset="0"/>
                <a:cs typeface="Arial" panose="020B0604020202020204" pitchFamily="34" charset="0"/>
              </a:rPr>
            </a:br>
            <a:r>
              <a:rPr lang="ru-RU" dirty="0" smtClean="0">
                <a:latin typeface="Arial" panose="020B0604020202020204" pitchFamily="34" charset="0"/>
                <a:cs typeface="Arial" panose="020B0604020202020204" pitchFamily="34" charset="0"/>
              </a:rPr>
              <a:t>От </a:t>
            </a:r>
            <a:r>
              <a:rPr lang="ru-RU" dirty="0">
                <a:latin typeface="Arial" panose="020B0604020202020204" pitchFamily="34" charset="0"/>
                <a:cs typeface="Arial" panose="020B0604020202020204" pitchFamily="34" charset="0"/>
              </a:rPr>
              <a:t>обнаружения успешных методов лечения заболеваний в данных медико-санитарной помощи для выявления аномальных поведения в социальных сетях, простой в использовании визуализации имеют решающее значение для оказания помощи людям увидеть важные закономерности в больших наборах данных</a:t>
            </a:r>
            <a:r>
              <a:rPr lang="ru-RU" dirty="0" smtClean="0">
                <a:latin typeface="Arial" panose="020B0604020202020204" pitchFamily="34" charset="0"/>
                <a:cs typeface="Arial" panose="020B0604020202020204" pitchFamily="34" charset="0"/>
              </a:rPr>
              <a:t>.</a:t>
            </a:r>
          </a:p>
          <a:p>
            <a:pPr marL="342900" lvl="0" indent="-342900">
              <a:buFont typeface="+mj-lt"/>
              <a:buAutoNum type="arabicPeriod"/>
            </a:pPr>
            <a:endParaRPr lang="ru-RU" dirty="0">
              <a:latin typeface="Arial" panose="020B0604020202020204" pitchFamily="34" charset="0"/>
              <a:cs typeface="Arial" panose="020B0604020202020204" pitchFamily="34" charset="0"/>
            </a:endParaRPr>
          </a:p>
          <a:p>
            <a:pPr marL="342900" lvl="0" indent="-342900">
              <a:buFont typeface="+mj-lt"/>
              <a:buAutoNum type="arabicPeriod"/>
            </a:pPr>
            <a:r>
              <a:rPr lang="ru-RU" b="1" i="1" dirty="0">
                <a:latin typeface="Arial" panose="020B0604020202020204" pitchFamily="34" charset="0"/>
                <a:cs typeface="Arial" panose="020B0604020202020204" pitchFamily="34" charset="0"/>
              </a:rPr>
              <a:t>Познание и моделирование действий пользователя. </a:t>
            </a:r>
            <a:r>
              <a:rPr lang="ru-RU" b="1" i="1" dirty="0" smtClean="0">
                <a:latin typeface="Arial" panose="020B0604020202020204" pitchFamily="34" charset="0"/>
                <a:cs typeface="Arial" panose="020B0604020202020204" pitchFamily="34" charset="0"/>
              </a:rPr>
              <a:t/>
            </a:r>
            <a:br>
              <a:rPr lang="ru-RU" b="1" i="1" dirty="0" smtClean="0">
                <a:latin typeface="Arial" panose="020B0604020202020204" pitchFamily="34" charset="0"/>
                <a:cs typeface="Arial" panose="020B0604020202020204" pitchFamily="34" charset="0"/>
              </a:rPr>
            </a:br>
            <a:r>
              <a:rPr lang="ru-RU" dirty="0" smtClean="0">
                <a:latin typeface="Arial" panose="020B0604020202020204" pitchFamily="34" charset="0"/>
                <a:cs typeface="Arial" panose="020B0604020202020204" pitchFamily="34" charset="0"/>
              </a:rPr>
              <a:t>Понимание </a:t>
            </a:r>
            <a:r>
              <a:rPr lang="ru-RU" dirty="0">
                <a:latin typeface="Arial" panose="020B0604020202020204" pitchFamily="34" charset="0"/>
                <a:cs typeface="Arial" panose="020B0604020202020204" pitchFamily="34" charset="0"/>
              </a:rPr>
              <a:t>пользователей лежит в основе исследования </a:t>
            </a:r>
            <a:r>
              <a:rPr lang="ru-RU" dirty="0" err="1" smtClean="0">
                <a:latin typeface="Arial" panose="020B0604020202020204" pitchFamily="34" charset="0"/>
                <a:cs typeface="Arial" panose="020B0604020202020204" pitchFamily="34" charset="0"/>
              </a:rPr>
              <a:t>HCI</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Human-computer Interaction</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Создавая модели когнитивных процессов пользователей, мы можем помочь обнаружить проблемы с </a:t>
            </a:r>
            <a:r>
              <a:rPr lang="ru-RU" dirty="0" err="1">
                <a:latin typeface="Arial" panose="020B0604020202020204" pitchFamily="34" charset="0"/>
                <a:cs typeface="Arial" panose="020B0604020202020204" pitchFamily="34" charset="0"/>
              </a:rPr>
              <a:t>юзабилити</a:t>
            </a:r>
            <a:r>
              <a:rPr lang="ru-RU" dirty="0">
                <a:latin typeface="Arial" panose="020B0604020202020204" pitchFamily="34" charset="0"/>
                <a:cs typeface="Arial" panose="020B0604020202020204" pitchFamily="34" charset="0"/>
              </a:rPr>
              <a:t> в программных системах, прежде чем они приведут к дорогостоящим </a:t>
            </a:r>
            <a:r>
              <a:rPr lang="ru-RU" dirty="0" smtClean="0">
                <a:latin typeface="Arial" panose="020B0604020202020204" pitchFamily="34" charset="0"/>
                <a:cs typeface="Arial" panose="020B0604020202020204" pitchFamily="34" charset="0"/>
              </a:rPr>
              <a:t>ошибкам</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308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97346"/>
            <a:ext cx="8856984" cy="5078313"/>
          </a:xfrm>
          <a:prstGeom prst="rect">
            <a:avLst/>
          </a:prstGeom>
        </p:spPr>
        <p:txBody>
          <a:bodyPr wrap="square">
            <a:spAutoFit/>
          </a:bodyPr>
          <a:lstStyle/>
          <a:p>
            <a:pPr marL="342900" lvl="0" indent="-342900">
              <a:buFont typeface="+mj-lt"/>
              <a:buAutoNum type="arabicPeriod" startAt="3"/>
            </a:pPr>
            <a:r>
              <a:rPr lang="ru-RU" b="1" i="1" dirty="0" smtClean="0">
                <a:latin typeface="Arial" panose="020B0604020202020204" pitchFamily="34" charset="0"/>
                <a:cs typeface="Arial" panose="020B0604020202020204" pitchFamily="34" charset="0"/>
              </a:rPr>
              <a:t>Может </a:t>
            </a:r>
            <a:r>
              <a:rPr lang="ru-RU" b="1" i="1" dirty="0">
                <a:latin typeface="Arial" panose="020B0604020202020204" pitchFamily="34" charset="0"/>
                <a:cs typeface="Arial" panose="020B0604020202020204" pitchFamily="34" charset="0"/>
              </a:rPr>
              <a:t>использоваться мобильная безопасность. </a:t>
            </a:r>
            <a:br>
              <a:rPr lang="ru-RU" b="1" i="1" dirty="0">
                <a:latin typeface="Arial" panose="020B0604020202020204" pitchFamily="34" charset="0"/>
                <a:cs typeface="Arial" panose="020B0604020202020204" pitchFamily="34" charset="0"/>
              </a:rPr>
            </a:br>
            <a:r>
              <a:rPr lang="ru-RU" dirty="0" smtClean="0">
                <a:latin typeface="Arial" panose="020B0604020202020204" pitchFamily="34" charset="0"/>
                <a:cs typeface="Arial" panose="020B0604020202020204" pitchFamily="34" charset="0"/>
              </a:rPr>
              <a:t>Безопасность </a:t>
            </a:r>
            <a:r>
              <a:rPr lang="ru-RU" dirty="0">
                <a:latin typeface="Arial" panose="020B0604020202020204" pitchFamily="34" charset="0"/>
                <a:cs typeface="Arial" panose="020B0604020202020204" pitchFamily="34" charset="0"/>
              </a:rPr>
              <a:t>часто становится на пути выполнения этой задачи под рукой. Мы исследуем интуитивные и естественные методы для создания безопасных мобильных приложений на основе биометрической аутентификации</a:t>
            </a:r>
            <a:r>
              <a:rPr lang="ru-RU" dirty="0" smtClean="0">
                <a:latin typeface="Arial" panose="020B0604020202020204" pitchFamily="34" charset="0"/>
                <a:cs typeface="Arial" panose="020B0604020202020204" pitchFamily="34" charset="0"/>
              </a:rPr>
              <a:t>.</a:t>
            </a:r>
          </a:p>
          <a:p>
            <a:pPr marL="342900" lvl="0" indent="-342900">
              <a:buFont typeface="+mj-lt"/>
              <a:buAutoNum type="arabicPeriod" startAt="3"/>
            </a:pPr>
            <a:endParaRPr lang="ru-RU" dirty="0">
              <a:latin typeface="Arial" panose="020B0604020202020204" pitchFamily="34" charset="0"/>
              <a:cs typeface="Arial" panose="020B0604020202020204" pitchFamily="34" charset="0"/>
            </a:endParaRPr>
          </a:p>
          <a:p>
            <a:pPr marL="342900" lvl="0" indent="-342900">
              <a:buFont typeface="+mj-lt"/>
              <a:buAutoNum type="arabicPeriod" startAt="3"/>
            </a:pPr>
            <a:endParaRPr lang="ru-RU" b="1" i="1" dirty="0" smtClean="0">
              <a:latin typeface="Arial" panose="020B0604020202020204" pitchFamily="34" charset="0"/>
              <a:cs typeface="Arial" panose="020B0604020202020204" pitchFamily="34" charset="0"/>
            </a:endParaRPr>
          </a:p>
          <a:p>
            <a:pPr marL="342900" lvl="0" indent="-342900">
              <a:buFont typeface="+mj-lt"/>
              <a:buAutoNum type="arabicPeriod" startAt="3"/>
            </a:pPr>
            <a:r>
              <a:rPr lang="ru-RU" b="1" i="1" dirty="0" smtClean="0">
                <a:latin typeface="Arial" panose="020B0604020202020204" pitchFamily="34" charset="0"/>
                <a:cs typeface="Arial" panose="020B0604020202020204" pitchFamily="34" charset="0"/>
              </a:rPr>
              <a:t>Мобильное </a:t>
            </a:r>
            <a:r>
              <a:rPr lang="ru-RU" b="1" i="1" dirty="0">
                <a:latin typeface="Arial" panose="020B0604020202020204" pitchFamily="34" charset="0"/>
                <a:cs typeface="Arial" panose="020B0604020202020204" pitchFamily="34" charset="0"/>
              </a:rPr>
              <a:t>сотрудничество и обучение. </a:t>
            </a:r>
            <a:r>
              <a:rPr lang="ru-RU" b="1" i="1" dirty="0" smtClean="0">
                <a:latin typeface="Arial" panose="020B0604020202020204" pitchFamily="34" charset="0"/>
                <a:cs typeface="Arial" panose="020B0604020202020204" pitchFamily="34" charset="0"/>
              </a:rPr>
              <a:t/>
            </a:r>
            <a:br>
              <a:rPr lang="ru-RU" b="1" i="1" dirty="0" smtClean="0">
                <a:latin typeface="Arial" panose="020B0604020202020204" pitchFamily="34" charset="0"/>
                <a:cs typeface="Arial" panose="020B0604020202020204" pitchFamily="34" charset="0"/>
              </a:rPr>
            </a:br>
            <a:r>
              <a:rPr lang="ru-RU" dirty="0" smtClean="0">
                <a:latin typeface="Arial" panose="020B0604020202020204" pitchFamily="34" charset="0"/>
                <a:cs typeface="Arial" panose="020B0604020202020204" pitchFamily="34" charset="0"/>
              </a:rPr>
              <a:t>Мобильные </a:t>
            </a:r>
            <a:r>
              <a:rPr lang="ru-RU" dirty="0">
                <a:latin typeface="Arial" panose="020B0604020202020204" pitchFamily="34" charset="0"/>
                <a:cs typeface="Arial" panose="020B0604020202020204" pitchFamily="34" charset="0"/>
              </a:rPr>
              <a:t>полевые работники часто нуждаются в доступе к информации и экспертных знаний на месте проведения работ. Мы создаем системы, которые позволяют работникам сотрудничать и улучшить свои знания, оставаясь при этом в поле</a:t>
            </a:r>
            <a:r>
              <a:rPr lang="ru-RU" dirty="0" smtClean="0">
                <a:latin typeface="Arial" panose="020B0604020202020204" pitchFamily="34" charset="0"/>
                <a:cs typeface="Arial" panose="020B0604020202020204" pitchFamily="34" charset="0"/>
              </a:rPr>
              <a:t>.</a:t>
            </a:r>
          </a:p>
          <a:p>
            <a:pPr marL="342900" lvl="0" indent="-342900">
              <a:buFont typeface="+mj-lt"/>
              <a:buAutoNum type="arabicPeriod" startAt="3"/>
            </a:pPr>
            <a:endParaRPr lang="ru-RU" dirty="0">
              <a:latin typeface="Arial" panose="020B0604020202020204" pitchFamily="34" charset="0"/>
              <a:cs typeface="Arial" panose="020B0604020202020204" pitchFamily="34" charset="0"/>
            </a:endParaRPr>
          </a:p>
          <a:p>
            <a:pPr marL="342900" lvl="0" indent="-342900">
              <a:buFont typeface="+mj-lt"/>
              <a:buAutoNum type="arabicPeriod" startAt="3"/>
            </a:pPr>
            <a:endParaRPr lang="ru-RU" b="1" i="1" dirty="0" smtClean="0">
              <a:latin typeface="Arial" panose="020B0604020202020204" pitchFamily="34" charset="0"/>
              <a:cs typeface="Arial" panose="020B0604020202020204" pitchFamily="34" charset="0"/>
            </a:endParaRPr>
          </a:p>
          <a:p>
            <a:pPr marL="342900" lvl="0" indent="-342900">
              <a:buFont typeface="+mj-lt"/>
              <a:buAutoNum type="arabicPeriod" startAt="3"/>
            </a:pPr>
            <a:r>
              <a:rPr lang="ru-RU" b="1" i="1" dirty="0" smtClean="0">
                <a:latin typeface="Arial" panose="020B0604020202020204" pitchFamily="34" charset="0"/>
                <a:cs typeface="Arial" panose="020B0604020202020204" pitchFamily="34" charset="0"/>
              </a:rPr>
              <a:t>Разумные </a:t>
            </a:r>
            <a:r>
              <a:rPr lang="ru-RU" b="1" i="1" dirty="0">
                <a:latin typeface="Arial" panose="020B0604020202020204" pitchFamily="34" charset="0"/>
                <a:cs typeface="Arial" panose="020B0604020202020204" pitchFamily="34" charset="0"/>
              </a:rPr>
              <a:t>города. </a:t>
            </a:r>
            <a:r>
              <a:rPr lang="ru-RU" b="1" i="1" dirty="0" smtClean="0">
                <a:latin typeface="Arial" panose="020B0604020202020204" pitchFamily="34" charset="0"/>
                <a:cs typeface="Arial" panose="020B0604020202020204" pitchFamily="34" charset="0"/>
              </a:rPr>
              <a:t/>
            </a:r>
            <a:br>
              <a:rPr lang="ru-RU" b="1" i="1" dirty="0" smtClean="0">
                <a:latin typeface="Arial" panose="020B0604020202020204" pitchFamily="34" charset="0"/>
                <a:cs typeface="Arial" panose="020B0604020202020204" pitchFamily="34" charset="0"/>
              </a:rPr>
            </a:br>
            <a:r>
              <a:rPr lang="ru-RU" dirty="0" smtClean="0">
                <a:latin typeface="Arial" panose="020B0604020202020204" pitchFamily="34" charset="0"/>
                <a:cs typeface="Arial" panose="020B0604020202020204" pitchFamily="34" charset="0"/>
              </a:rPr>
              <a:t>Сотрудников </a:t>
            </a:r>
            <a:r>
              <a:rPr lang="ru-RU" dirty="0">
                <a:latin typeface="Arial" panose="020B0604020202020204" pitchFamily="34" charset="0"/>
                <a:cs typeface="Arial" panose="020B0604020202020204" pitchFamily="34" charset="0"/>
              </a:rPr>
              <a:t>IBM помогают людям экономить воду и электричество в своих домах путем отслеживания использования и представления этой информации в виде четких инструментальных панелей и визуализаций.</a:t>
            </a:r>
          </a:p>
        </p:txBody>
      </p:sp>
    </p:spTree>
    <p:extLst>
      <p:ext uri="{BB962C8B-B14F-4D97-AF65-F5344CB8AC3E}">
        <p14:creationId xmlns:p14="http://schemas.microsoft.com/office/powerpoint/2010/main" val="78781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3" y="188640"/>
            <a:ext cx="8784977" cy="646331"/>
          </a:xfrm>
          <a:prstGeom prst="rect">
            <a:avLst/>
          </a:prstGeom>
        </p:spPr>
        <p:txBody>
          <a:bodyPr wrap="square">
            <a:spAutoFit/>
          </a:bodyPr>
          <a:lstStyle/>
          <a:p>
            <a:pPr indent="355600" algn="just"/>
            <a:r>
              <a:rPr lang="ru-RU" b="1" dirty="0">
                <a:latin typeface="Arial Black" panose="020B0A04020102020204" pitchFamily="34" charset="0"/>
              </a:rPr>
              <a:t>Институт взаимодействия человека и компьютера Университета </a:t>
            </a:r>
            <a:r>
              <a:rPr lang="ru-RU" b="1" dirty="0" smtClean="0">
                <a:latin typeface="Arial Black" panose="020B0A04020102020204" pitchFamily="34" charset="0"/>
              </a:rPr>
              <a:t>Карнеги-</a:t>
            </a:r>
            <a:r>
              <a:rPr lang="ru-RU" b="1" dirty="0" err="1" smtClean="0">
                <a:latin typeface="Arial Black" panose="020B0A04020102020204" pitchFamily="34" charset="0"/>
              </a:rPr>
              <a:t>Меллона</a:t>
            </a:r>
            <a:r>
              <a:rPr lang="ru-RU" b="1" dirty="0" smtClean="0">
                <a:latin typeface="Arial Black" panose="020B0A04020102020204" pitchFamily="34" charset="0"/>
              </a:rPr>
              <a:t> (</a:t>
            </a:r>
            <a:r>
              <a:rPr lang="en-US" b="1" dirty="0" smtClean="0">
                <a:latin typeface="Arial Black" panose="020B0A04020102020204" pitchFamily="34" charset="0"/>
              </a:rPr>
              <a:t>https://www.hcii.cmu.edu</a:t>
            </a:r>
            <a:r>
              <a:rPr lang="ru-RU" b="1" dirty="0" smtClean="0">
                <a:latin typeface="Arial Black" panose="020B0A04020102020204" pitchFamily="34" charset="0"/>
              </a:rPr>
              <a:t>)</a:t>
            </a:r>
          </a:p>
        </p:txBody>
      </p:sp>
      <p:pic>
        <p:nvPicPr>
          <p:cNvPr id="2050" name="Picture 2" descr="Heart implant clin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8987"/>
            <a:ext cx="3373578" cy="218771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373578" y="908720"/>
            <a:ext cx="5518903" cy="3416320"/>
          </a:xfrm>
          <a:prstGeom prst="rect">
            <a:avLst/>
          </a:prstGeom>
        </p:spPr>
        <p:txBody>
          <a:bodyPr wrap="square">
            <a:spAutoFit/>
          </a:bodyPr>
          <a:lstStyle/>
          <a:p>
            <a:pPr indent="355600" algn="just"/>
            <a:r>
              <a:rPr lang="ru-RU" dirty="0" smtClean="0"/>
              <a:t>Исследования института  включает инновации в программные инструменты пользовательского интерфейса, исследования поддерживаемой компьютером совместной работы и инструментов, чтобы поддерживать его, распознавание жеста, визуализация данных, интеллектуальные агенты, взаимодействие человеческого робота, визуальный дизайн интерфейса, интеллектуальные системы обучения, познавательные модели, и понимание и создание платформ, которые максимизируют положительное организационное и социальное влияние технологии.</a:t>
            </a:r>
            <a:endParaRPr lang="ru-RU" dirty="0"/>
          </a:p>
        </p:txBody>
      </p:sp>
      <p:pic>
        <p:nvPicPr>
          <p:cNvPr id="2052" name="Picture 4" descr="Visualization tool for analyzing routine behavior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638" y="4248472"/>
            <a:ext cx="5093843" cy="249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64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512" y="27630"/>
            <a:ext cx="8928992" cy="145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FF0000"/>
                </a:solidFill>
                <a:effectLst/>
                <a:latin typeface="Cambria" pitchFamily="18" charset="0"/>
                <a:ea typeface="Times New Roman" pitchFamily="18" charset="0"/>
                <a:cs typeface="Times New Roman" pitchFamily="18" charset="0"/>
              </a:rPr>
              <a:t>С</a:t>
            </a:r>
            <a:r>
              <a:rPr kumimoji="0" lang="ru-RU" sz="1600" b="1" i="0" u="none" strike="noStrike" cap="none" normalizeH="0" baseline="0" dirty="0" smtClean="0" bmk="">
                <a:ln>
                  <a:noFill/>
                </a:ln>
                <a:solidFill>
                  <a:srgbClr val="FF0000"/>
                </a:solidFill>
                <a:effectLst/>
                <a:latin typeface="Cambria" pitchFamily="18" charset="0"/>
                <a:ea typeface="Times New Roman" pitchFamily="18" charset="0"/>
                <a:cs typeface="Times New Roman" pitchFamily="18" charset="0"/>
              </a:rPr>
              <a:t>вязь человеко-машинного интерфейса с другими науками</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600" b="1" i="0" u="none" strike="noStrike" cap="none" normalizeH="0" baseline="0" dirty="0" smtClean="0">
              <a:ln>
                <a:noFill/>
              </a:ln>
              <a:solidFill>
                <a:srgbClr val="FF0000"/>
              </a:solidFill>
              <a:effectLst/>
              <a:latin typeface="Cambria" pitchFamily="18" charset="0"/>
              <a:ea typeface="Times New Roman" pitchFamily="18" charset="0"/>
              <a:cs typeface="Times New Roman" pitchFamily="18" charset="0"/>
            </a:endParaRPr>
          </a:p>
          <a:p>
            <a:pPr marR="0" lvl="0" indent="452438" algn="just" defTabSz="914400" rtl="0" eaLnBrk="0" fontAlgn="base" latinLnBrk="0" hangingPunct="0">
              <a:lnSpc>
                <a:spcPct val="100000"/>
              </a:lnSpc>
              <a:spcBef>
                <a:spcPct val="0"/>
              </a:spcBef>
              <a:spcAft>
                <a:spcPct val="0"/>
              </a:spcAft>
              <a:buClrTx/>
              <a:buSzTx/>
              <a:buFontTx/>
              <a:buNone/>
              <a:tabLst>
                <a:tab pos="4524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Какие области науки и техники затрагивает термин человеко-машинный интерфейс: информатика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Computer Science</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Психология  (познания), коммуникации и связь, образование, антропология дизайн (например, графический и промышленный).</a:t>
            </a:r>
          </a:p>
        </p:txBody>
      </p:sp>
      <p:pic>
        <p:nvPicPr>
          <p:cNvPr id="4097" name="Рисунок 11" descr="Описание: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654025"/>
            <a:ext cx="4778713" cy="479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57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378"/>
            <a:ext cx="6524217" cy="451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179512" y="4987042"/>
            <a:ext cx="8856984" cy="1754326"/>
          </a:xfrm>
          <a:prstGeom prst="rect">
            <a:avLst/>
          </a:prstGeom>
        </p:spPr>
        <p:txBody>
          <a:bodyPr wrap="square">
            <a:spAutoFit/>
          </a:bodyPr>
          <a:lstStyle/>
          <a:p>
            <a:r>
              <a:rPr lang="ru-RU" i="1" dirty="0" smtClean="0"/>
              <a:t>информатика </a:t>
            </a:r>
            <a:r>
              <a:rPr lang="ru-RU" i="1" dirty="0"/>
              <a:t>(</a:t>
            </a:r>
            <a:r>
              <a:rPr lang="ru-RU" i="1" dirty="0" err="1"/>
              <a:t>Computer</a:t>
            </a:r>
            <a:r>
              <a:rPr lang="ru-RU" i="1" dirty="0"/>
              <a:t> </a:t>
            </a:r>
            <a:r>
              <a:rPr lang="ru-RU" i="1" dirty="0" err="1"/>
              <a:t>science</a:t>
            </a:r>
            <a:r>
              <a:rPr lang="ru-RU" i="1" dirty="0"/>
              <a:t>), эргономика (</a:t>
            </a:r>
            <a:r>
              <a:rPr lang="ru-RU" i="1" dirty="0" err="1"/>
              <a:t>Ergonomics</a:t>
            </a:r>
            <a:r>
              <a:rPr lang="ru-RU" i="1" dirty="0"/>
              <a:t>), </a:t>
            </a:r>
            <a:r>
              <a:rPr lang="ru-RU" i="1" dirty="0" err="1"/>
              <a:t>брендинг</a:t>
            </a:r>
            <a:r>
              <a:rPr lang="ru-RU" i="1" dirty="0"/>
              <a:t> (</a:t>
            </a:r>
            <a:r>
              <a:rPr lang="ru-RU" i="1" dirty="0" err="1"/>
              <a:t>Branding</a:t>
            </a:r>
            <a:r>
              <a:rPr lang="ru-RU" i="1" dirty="0"/>
              <a:t>), исследования рынка (</a:t>
            </a:r>
            <a:r>
              <a:rPr lang="ru-RU" i="1" dirty="0" err="1"/>
              <a:t>Market</a:t>
            </a:r>
            <a:r>
              <a:rPr lang="ru-RU" i="1" dirty="0"/>
              <a:t> </a:t>
            </a:r>
            <a:r>
              <a:rPr lang="ru-RU" i="1" dirty="0" err="1"/>
              <a:t>Research</a:t>
            </a:r>
            <a:r>
              <a:rPr lang="ru-RU" i="1" dirty="0"/>
              <a:t>), тренинг как методика активного обучения (</a:t>
            </a:r>
            <a:r>
              <a:rPr lang="ru-RU" i="1" dirty="0" err="1"/>
              <a:t>Training</a:t>
            </a:r>
            <a:r>
              <a:rPr lang="ru-RU" i="1" dirty="0"/>
              <a:t>), тестирование программного обеспечения (</a:t>
            </a:r>
            <a:r>
              <a:rPr lang="ru-RU" i="1" dirty="0" err="1"/>
              <a:t>Software</a:t>
            </a:r>
            <a:r>
              <a:rPr lang="ru-RU" i="1" dirty="0"/>
              <a:t> </a:t>
            </a:r>
            <a:r>
              <a:rPr lang="ru-RU" i="1" dirty="0" err="1"/>
              <a:t>Testing</a:t>
            </a:r>
            <a:r>
              <a:rPr lang="ru-RU" i="1" dirty="0"/>
              <a:t>), разработка программного обеспечения (</a:t>
            </a:r>
            <a:r>
              <a:rPr lang="ru-RU" i="1" dirty="0" err="1"/>
              <a:t>Software</a:t>
            </a:r>
            <a:r>
              <a:rPr lang="ru-RU" i="1" dirty="0"/>
              <a:t> </a:t>
            </a:r>
            <a:r>
              <a:rPr lang="ru-RU" i="1" dirty="0" err="1"/>
              <a:t>Design</a:t>
            </a:r>
            <a:r>
              <a:rPr lang="ru-RU" i="1" dirty="0"/>
              <a:t>), библиотековедение (</a:t>
            </a:r>
            <a:r>
              <a:rPr lang="ru-RU" i="1" dirty="0" err="1"/>
              <a:t>Library</a:t>
            </a:r>
            <a:r>
              <a:rPr lang="ru-RU" i="1" dirty="0"/>
              <a:t> </a:t>
            </a:r>
            <a:r>
              <a:rPr lang="ru-RU" i="1" dirty="0" err="1"/>
              <a:t>Science</a:t>
            </a:r>
            <a:r>
              <a:rPr lang="ru-RU" i="1" dirty="0"/>
              <a:t>), графика (</a:t>
            </a:r>
            <a:r>
              <a:rPr lang="ru-RU" i="1" dirty="0" err="1"/>
              <a:t>Graphic</a:t>
            </a:r>
            <a:r>
              <a:rPr lang="ru-RU" i="1" dirty="0"/>
              <a:t> </a:t>
            </a:r>
            <a:r>
              <a:rPr lang="ru-RU" i="1" dirty="0" err="1"/>
              <a:t>Arts</a:t>
            </a:r>
            <a:r>
              <a:rPr lang="ru-RU" i="1" dirty="0"/>
              <a:t>), антропология (</a:t>
            </a:r>
            <a:r>
              <a:rPr lang="ru-RU" i="1" dirty="0" err="1"/>
              <a:t>Anthropology</a:t>
            </a:r>
            <a:r>
              <a:rPr lang="ru-RU" i="1" dirty="0"/>
              <a:t>), психология (</a:t>
            </a:r>
            <a:r>
              <a:rPr lang="ru-RU" i="1" dirty="0" err="1"/>
              <a:t>Psychology</a:t>
            </a:r>
            <a:r>
              <a:rPr lang="ru-RU" i="1" dirty="0"/>
              <a:t>), технические коммуникации (</a:t>
            </a:r>
            <a:r>
              <a:rPr lang="ru-RU" i="1" dirty="0" err="1"/>
              <a:t>Technical</a:t>
            </a:r>
            <a:r>
              <a:rPr lang="ru-RU" i="1" dirty="0"/>
              <a:t> </a:t>
            </a:r>
            <a:r>
              <a:rPr lang="ru-RU" i="1" dirty="0" err="1"/>
              <a:t>Communication</a:t>
            </a:r>
            <a:r>
              <a:rPr lang="ru-RU" i="1" dirty="0"/>
              <a:t>).</a:t>
            </a:r>
            <a:endParaRPr lang="ru-RU" dirty="0"/>
          </a:p>
        </p:txBody>
      </p:sp>
      <p:sp>
        <p:nvSpPr>
          <p:cNvPr id="4" name="Прямоугольник 3"/>
          <p:cNvSpPr/>
          <p:nvPr/>
        </p:nvSpPr>
        <p:spPr>
          <a:xfrm>
            <a:off x="6156176" y="116632"/>
            <a:ext cx="2880320" cy="4801314"/>
          </a:xfrm>
          <a:prstGeom prst="rect">
            <a:avLst/>
          </a:prstGeom>
        </p:spPr>
        <p:txBody>
          <a:bodyPr wrap="square">
            <a:spAutoFit/>
          </a:bodyPr>
          <a:lstStyle/>
          <a:p>
            <a:r>
              <a:rPr lang="ru-RU" i="1" dirty="0"/>
              <a:t>Разнообразие  дисциплинарных знаний и умений, применяемых в современном проектировании человеко-компьютерных взаимодействий. Опыт работы пользователя (</a:t>
            </a:r>
            <a:r>
              <a:rPr lang="ru-RU" i="1" dirty="0" err="1"/>
              <a:t>User</a:t>
            </a:r>
            <a:r>
              <a:rPr lang="ru-RU" i="1" dirty="0"/>
              <a:t> </a:t>
            </a:r>
            <a:r>
              <a:rPr lang="ru-RU" i="1" dirty="0" err="1"/>
              <a:t>Experience</a:t>
            </a:r>
            <a:r>
              <a:rPr lang="ru-RU" i="1" dirty="0"/>
              <a:t>) и </a:t>
            </a:r>
            <a:r>
              <a:rPr lang="ru-RU" i="1" dirty="0" err="1"/>
              <a:t>юзабилити</a:t>
            </a:r>
            <a:r>
              <a:rPr lang="ru-RU" i="1" dirty="0"/>
              <a:t> (</a:t>
            </a:r>
            <a:r>
              <a:rPr lang="ru-RU" i="1" dirty="0" err="1"/>
              <a:t>Usability</a:t>
            </a:r>
            <a:r>
              <a:rPr lang="ru-RU" i="1" dirty="0"/>
              <a:t>) являются результатом применения знаний и методов, почерпнутых из множества академических наук и отраслей практической деятельности: </a:t>
            </a:r>
            <a:endParaRPr lang="ru-RU" dirty="0"/>
          </a:p>
        </p:txBody>
      </p:sp>
    </p:spTree>
    <p:extLst>
      <p:ext uri="{BB962C8B-B14F-4D97-AF65-F5344CB8AC3E}">
        <p14:creationId xmlns:p14="http://schemas.microsoft.com/office/powerpoint/2010/main" val="395076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Документы\ПРЕДМЕТЫ\Человеко-машинные интерфейсы\Статьи\Interaction-Design-Disciplines.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8352928" cy="6120680"/>
          </a:xfrm>
          <a:prstGeom prst="rect">
            <a:avLst/>
          </a:prstGeom>
          <a:noFill/>
          <a:ln>
            <a:noFill/>
          </a:ln>
        </p:spPr>
      </p:pic>
    </p:spTree>
    <p:extLst>
      <p:ext uri="{BB962C8B-B14F-4D97-AF65-F5344CB8AC3E}">
        <p14:creationId xmlns:p14="http://schemas.microsoft.com/office/powerpoint/2010/main" val="3352356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00010"/>
            <a:ext cx="8928992" cy="5909310"/>
          </a:xfrm>
          <a:prstGeom prst="rect">
            <a:avLst/>
          </a:prstGeom>
        </p:spPr>
        <p:txBody>
          <a:bodyPr wrap="square">
            <a:spAutoFit/>
          </a:bodyPr>
          <a:lstStyle/>
          <a:p>
            <a:pPr indent="355600" algn="just"/>
            <a:r>
              <a:rPr lang="ru-RU" dirty="0"/>
              <a:t>Проектирование пользовательского опыта (</a:t>
            </a:r>
            <a:r>
              <a:rPr lang="en-US" dirty="0"/>
              <a:t>User Experience Design) </a:t>
            </a:r>
            <a:r>
              <a:rPr lang="ru-RU" dirty="0"/>
              <a:t>включает в себя множество составляющих: </a:t>
            </a:r>
            <a:r>
              <a:rPr lang="ru-RU" i="1" dirty="0"/>
              <a:t>дизайн взаимодействия (</a:t>
            </a:r>
            <a:r>
              <a:rPr lang="en-US" i="1" dirty="0"/>
              <a:t>Interaction Design), </a:t>
            </a:r>
            <a:r>
              <a:rPr lang="ru-RU" i="1" dirty="0"/>
              <a:t>информационный дизайн (</a:t>
            </a:r>
            <a:r>
              <a:rPr lang="en-US" i="1" dirty="0"/>
              <a:t>Information Design), </a:t>
            </a:r>
            <a:r>
              <a:rPr lang="ru-RU" i="1" dirty="0"/>
              <a:t>проектирование движений (</a:t>
            </a:r>
            <a:r>
              <a:rPr lang="en-US" i="1" dirty="0"/>
              <a:t>Motion Design), </a:t>
            </a:r>
            <a:r>
              <a:rPr lang="ru-RU" i="1" dirty="0"/>
              <a:t>разработка моделирования (</a:t>
            </a:r>
            <a:r>
              <a:rPr lang="en-US" i="1" dirty="0"/>
              <a:t>Design Simulation), </a:t>
            </a:r>
            <a:r>
              <a:rPr lang="ru-RU" i="1" dirty="0"/>
              <a:t>разработка сценария (</a:t>
            </a:r>
            <a:r>
              <a:rPr lang="en-US" i="1" dirty="0"/>
              <a:t>Scenario Design), </a:t>
            </a:r>
            <a:r>
              <a:rPr lang="ru-RU" i="1" dirty="0"/>
              <a:t>дизайн изобретений (</a:t>
            </a:r>
            <a:r>
              <a:rPr lang="en-US" i="1" dirty="0"/>
              <a:t>Invention Design), </a:t>
            </a:r>
            <a:r>
              <a:rPr lang="ru-RU" i="1" dirty="0"/>
              <a:t>визуальный дизайн (</a:t>
            </a:r>
            <a:r>
              <a:rPr lang="en-US" i="1" dirty="0"/>
              <a:t>Visual Design), </a:t>
            </a:r>
            <a:r>
              <a:rPr lang="ru-RU" i="1" dirty="0"/>
              <a:t>визуализация данных (</a:t>
            </a:r>
            <a:r>
              <a:rPr lang="en-US" i="1" dirty="0" err="1"/>
              <a:t>Datavis</a:t>
            </a:r>
            <a:r>
              <a:rPr lang="en-US" i="1" dirty="0"/>
              <a:t>), </a:t>
            </a:r>
            <a:r>
              <a:rPr lang="ru-RU" i="1" dirty="0"/>
              <a:t>информационная визуализация (</a:t>
            </a:r>
            <a:r>
              <a:rPr lang="en-US" i="1" dirty="0" err="1"/>
              <a:t>Infovis</a:t>
            </a:r>
            <a:r>
              <a:rPr lang="en-US" i="1" dirty="0"/>
              <a:t>), </a:t>
            </a:r>
            <a:r>
              <a:rPr lang="ru-RU" i="1" dirty="0"/>
              <a:t>проектирование навигации (</a:t>
            </a:r>
            <a:r>
              <a:rPr lang="en-US" i="1" dirty="0"/>
              <a:t>Navigation Design), </a:t>
            </a:r>
            <a:r>
              <a:rPr lang="ru-RU" i="1" dirty="0"/>
              <a:t>разработка приложений (</a:t>
            </a:r>
            <a:r>
              <a:rPr lang="en-US" i="1" dirty="0"/>
              <a:t>Application Design), </a:t>
            </a:r>
            <a:r>
              <a:rPr lang="ru-RU" i="1" dirty="0"/>
              <a:t>генеративный дизайн (</a:t>
            </a:r>
            <a:r>
              <a:rPr lang="en-US" i="1" dirty="0"/>
              <a:t>Generative Design), </a:t>
            </a:r>
            <a:r>
              <a:rPr lang="ru-RU" i="1" dirty="0"/>
              <a:t>проектирование интерфейсов (</a:t>
            </a:r>
            <a:r>
              <a:rPr lang="en-US" i="1" dirty="0"/>
              <a:t>Interface Design), </a:t>
            </a:r>
            <a:r>
              <a:rPr lang="ru-RU" i="1" dirty="0"/>
              <a:t>звуковой дизайн (</a:t>
            </a:r>
            <a:r>
              <a:rPr lang="en-US" i="1" dirty="0"/>
              <a:t>Sound Design), </a:t>
            </a:r>
            <a:r>
              <a:rPr lang="ru-RU" i="1" dirty="0"/>
              <a:t>создание контента (</a:t>
            </a:r>
            <a:r>
              <a:rPr lang="en-US" i="1" dirty="0"/>
              <a:t>Content Creation), </a:t>
            </a:r>
            <a:r>
              <a:rPr lang="ru-RU" i="1" dirty="0"/>
              <a:t>установка среды взаимодействия (</a:t>
            </a:r>
            <a:r>
              <a:rPr lang="en-US" i="1" dirty="0"/>
              <a:t>Media Installations), </a:t>
            </a:r>
            <a:r>
              <a:rPr lang="ru-RU" i="1" dirty="0"/>
              <a:t>интерактивное окружение (</a:t>
            </a:r>
            <a:r>
              <a:rPr lang="en-US" i="1" dirty="0"/>
              <a:t>Interactive Environments), </a:t>
            </a:r>
            <a:r>
              <a:rPr lang="ru-RU" i="1" dirty="0"/>
              <a:t>повсеместные вычисления (</a:t>
            </a:r>
            <a:r>
              <a:rPr lang="en-US" i="1" dirty="0"/>
              <a:t>Ubiquitous Computing), </a:t>
            </a:r>
            <a:r>
              <a:rPr lang="ru-RU" i="1" dirty="0"/>
              <a:t>управление (</a:t>
            </a:r>
            <a:r>
              <a:rPr lang="en-US" i="1" dirty="0"/>
              <a:t>Controls), </a:t>
            </a:r>
            <a:r>
              <a:rPr lang="ru-RU" i="1" dirty="0"/>
              <a:t>инженерия </a:t>
            </a:r>
            <a:r>
              <a:rPr lang="ru-RU" i="1" dirty="0" err="1"/>
              <a:t>юзабилити</a:t>
            </a:r>
            <a:r>
              <a:rPr lang="ru-RU" i="1" dirty="0"/>
              <a:t> (</a:t>
            </a:r>
            <a:r>
              <a:rPr lang="en-US" i="1" dirty="0"/>
              <a:t>Usability Engineering), </a:t>
            </a:r>
            <a:r>
              <a:rPr lang="ru-RU" i="1" dirty="0"/>
              <a:t>человеко-компьютерное взаимодействие (</a:t>
            </a:r>
            <a:r>
              <a:rPr lang="en-US" i="1" dirty="0"/>
              <a:t>Human-Computer Interaction), </a:t>
            </a:r>
            <a:r>
              <a:rPr lang="ru-RU" i="1" dirty="0"/>
              <a:t>человеческие факторы (</a:t>
            </a:r>
            <a:r>
              <a:rPr lang="en-US" i="1" dirty="0"/>
              <a:t>Human Factors), </a:t>
            </a:r>
            <a:r>
              <a:rPr lang="ru-RU" i="1" dirty="0"/>
              <a:t>социология (</a:t>
            </a:r>
            <a:r>
              <a:rPr lang="en-US" i="1" dirty="0"/>
              <a:t>Sociology), </a:t>
            </a:r>
            <a:r>
              <a:rPr lang="ru-RU" i="1" dirty="0"/>
              <a:t>эргономика (</a:t>
            </a:r>
            <a:r>
              <a:rPr lang="en-US" i="1" dirty="0"/>
              <a:t>Ergonomics), </a:t>
            </a:r>
            <a:r>
              <a:rPr lang="ru-RU" i="1" dirty="0"/>
              <a:t>психология (</a:t>
            </a:r>
            <a:r>
              <a:rPr lang="en-US" i="1" dirty="0"/>
              <a:t>Psychology), </a:t>
            </a:r>
            <a:r>
              <a:rPr lang="ru-RU" i="1" dirty="0"/>
              <a:t>когнитивная наука (</a:t>
            </a:r>
            <a:r>
              <a:rPr lang="en-US" i="1" dirty="0"/>
              <a:t>Cognitive science), </a:t>
            </a:r>
            <a:r>
              <a:rPr lang="ru-RU" i="1" dirty="0"/>
              <a:t>компьютерная наука (</a:t>
            </a:r>
            <a:r>
              <a:rPr lang="en-US" i="1" dirty="0"/>
              <a:t>Computer science), </a:t>
            </a:r>
            <a:r>
              <a:rPr lang="ru-RU" i="1" dirty="0"/>
              <a:t>промышленный дизайн (</a:t>
            </a:r>
            <a:r>
              <a:rPr lang="en-US" i="1" dirty="0"/>
              <a:t>Industrial Design), </a:t>
            </a:r>
            <a:r>
              <a:rPr lang="ru-RU" i="1" dirty="0"/>
              <a:t>машиностроение (</a:t>
            </a:r>
            <a:r>
              <a:rPr lang="en-US" i="1" dirty="0"/>
              <a:t>Mechanical Engineering), </a:t>
            </a:r>
            <a:r>
              <a:rPr lang="ru-RU" i="1" dirty="0"/>
              <a:t>электротехника (</a:t>
            </a:r>
            <a:r>
              <a:rPr lang="en-US" i="1" dirty="0"/>
              <a:t>Electrical Engineering), </a:t>
            </a:r>
            <a:r>
              <a:rPr lang="ru-RU" i="1" dirty="0"/>
              <a:t>архитектура (</a:t>
            </a:r>
            <a:r>
              <a:rPr lang="en-US" i="1" dirty="0"/>
              <a:t>Architecture), </a:t>
            </a:r>
            <a:r>
              <a:rPr lang="ru-RU" i="1" dirty="0"/>
              <a:t>пространственный опыт (</a:t>
            </a:r>
            <a:r>
              <a:rPr lang="en-US" i="1" dirty="0"/>
              <a:t>Spatial Experience), </a:t>
            </a:r>
            <a:r>
              <a:rPr lang="ru-RU" i="1" dirty="0"/>
              <a:t>изготовление указателей (</a:t>
            </a:r>
            <a:r>
              <a:rPr lang="en-US" i="1" dirty="0"/>
              <a:t>Signage), </a:t>
            </a:r>
            <a:r>
              <a:rPr lang="ru-RU" i="1" dirty="0"/>
              <a:t>функциональные характеристики (</a:t>
            </a:r>
            <a:r>
              <a:rPr lang="en-US" i="1" dirty="0"/>
              <a:t>Functional Specifications), </a:t>
            </a:r>
            <a:r>
              <a:rPr lang="ru-RU" i="1" dirty="0"/>
              <a:t>требования к контенту (</a:t>
            </a:r>
            <a:r>
              <a:rPr lang="en-US" i="1" dirty="0"/>
              <a:t>Content Requirements), </a:t>
            </a:r>
            <a:r>
              <a:rPr lang="ru-RU" i="1" dirty="0"/>
              <a:t>информационная архитектура (</a:t>
            </a:r>
            <a:r>
              <a:rPr lang="en-US" i="1" dirty="0"/>
              <a:t>Information Architecture), </a:t>
            </a:r>
            <a:r>
              <a:rPr lang="ru-RU" i="1" dirty="0"/>
              <a:t>маркетинг (</a:t>
            </a:r>
            <a:r>
              <a:rPr lang="en-US" i="1" dirty="0"/>
              <a:t>Marketing), </a:t>
            </a:r>
            <a:r>
              <a:rPr lang="ru-RU" i="1" dirty="0"/>
              <a:t>информатика (</a:t>
            </a:r>
            <a:r>
              <a:rPr lang="en-US" i="1" dirty="0"/>
              <a:t>Informatics).</a:t>
            </a:r>
            <a:endParaRPr lang="ru-RU" dirty="0"/>
          </a:p>
        </p:txBody>
      </p:sp>
    </p:spTree>
    <p:extLst>
      <p:ext uri="{BB962C8B-B14F-4D97-AF65-F5344CB8AC3E}">
        <p14:creationId xmlns:p14="http://schemas.microsoft.com/office/powerpoint/2010/main" val="6541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60648"/>
            <a:ext cx="8856984" cy="1477328"/>
          </a:xfrm>
          <a:prstGeom prst="rect">
            <a:avLst/>
          </a:prstGeom>
        </p:spPr>
        <p:txBody>
          <a:bodyPr wrap="square">
            <a:spAutoFit/>
          </a:bodyPr>
          <a:lstStyle/>
          <a:p>
            <a:pPr indent="355600" algn="just"/>
            <a:r>
              <a:rPr lang="ru-RU" b="1" dirty="0"/>
              <a:t>Человеко-машинный </a:t>
            </a:r>
            <a:r>
              <a:rPr lang="ru-RU" b="1" dirty="0" smtClean="0"/>
              <a:t>интерфейс</a:t>
            </a:r>
            <a:r>
              <a:rPr lang="ru-RU" dirty="0"/>
              <a:t> (ЧМИ) (</a:t>
            </a:r>
            <a:r>
              <a:rPr lang="ru-RU" u="sng" dirty="0">
                <a:hlinkClick r:id="rId2" tooltip="Английский язык"/>
              </a:rPr>
              <a:t>англ.</a:t>
            </a:r>
            <a:r>
              <a:rPr lang="ru-RU" dirty="0"/>
              <a:t> </a:t>
            </a:r>
            <a:r>
              <a:rPr lang="ru-RU" i="1" dirty="0" err="1"/>
              <a:t>Human-machine</a:t>
            </a:r>
            <a:r>
              <a:rPr lang="ru-RU" i="1" dirty="0"/>
              <a:t> </a:t>
            </a:r>
            <a:r>
              <a:rPr lang="ru-RU" i="1" dirty="0" err="1"/>
              <a:t>interface</a:t>
            </a:r>
            <a:r>
              <a:rPr lang="ru-RU" i="1" dirty="0"/>
              <a:t>, HMI</a:t>
            </a:r>
            <a:r>
              <a:rPr lang="ru-RU" dirty="0"/>
              <a:t>) — широкое понятие, охватывающее </a:t>
            </a:r>
            <a:r>
              <a:rPr lang="ru-RU" u="sng" dirty="0">
                <a:hlinkClick r:id="rId3" tooltip="Инженерные изыскания"/>
              </a:rPr>
              <a:t>инженерные решения</a:t>
            </a:r>
            <a:r>
              <a:rPr lang="ru-RU" dirty="0"/>
              <a:t>, обеспечивающие взаимодействие </a:t>
            </a:r>
            <a:r>
              <a:rPr lang="ru-RU" u="sng" dirty="0">
                <a:hlinkClick r:id="rId4" tooltip="Оператор (профессия)"/>
              </a:rPr>
              <a:t>человека-оператора</a:t>
            </a:r>
            <a:r>
              <a:rPr lang="ru-RU" dirty="0"/>
              <a:t> с управляемыми им </a:t>
            </a:r>
            <a:r>
              <a:rPr lang="ru-RU" u="sng" dirty="0">
                <a:hlinkClick r:id="rId5" tooltip="Машина"/>
              </a:rPr>
              <a:t>машинами</a:t>
            </a:r>
            <a:r>
              <a:rPr lang="ru-RU" dirty="0"/>
              <a:t>.</a:t>
            </a:r>
          </a:p>
          <a:p>
            <a:pPr indent="355600" algn="just"/>
            <a:r>
              <a:rPr lang="ru-RU" dirty="0"/>
              <a:t>Создание систем человеко-машинного </a:t>
            </a:r>
            <a:r>
              <a:rPr lang="ru-RU" u="sng" dirty="0">
                <a:hlinkClick r:id="rId6" tooltip="Интерфейс пользователя"/>
              </a:rPr>
              <a:t>интерфейса</a:t>
            </a:r>
            <a:r>
              <a:rPr lang="ru-RU" dirty="0"/>
              <a:t> тесно связано понятиями </a:t>
            </a:r>
            <a:r>
              <a:rPr lang="ru-RU" u="sng" dirty="0">
                <a:hlinkClick r:id="rId7" tooltip="Эргономика"/>
              </a:rPr>
              <a:t>эргономика</a:t>
            </a:r>
            <a:r>
              <a:rPr lang="ru-RU" dirty="0"/>
              <a:t> и </a:t>
            </a:r>
            <a:r>
              <a:rPr lang="ru-RU" u="sng" dirty="0" err="1">
                <a:hlinkClick r:id="rId8" tooltip="Юзабилити"/>
              </a:rPr>
              <a:t>юзабилити</a:t>
            </a:r>
            <a:r>
              <a:rPr lang="ru-RU" dirty="0"/>
              <a:t>.</a:t>
            </a:r>
          </a:p>
        </p:txBody>
      </p:sp>
      <p:sp>
        <p:nvSpPr>
          <p:cNvPr id="4" name="Прямоугольник 3"/>
          <p:cNvSpPr/>
          <p:nvPr/>
        </p:nvSpPr>
        <p:spPr>
          <a:xfrm>
            <a:off x="107504" y="1916832"/>
            <a:ext cx="8856984" cy="2862322"/>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При всей сложности компьютеров и других продуктов современной технологии «машинная» часть интерфейса «человек-машина» легче </a:t>
            </a:r>
            <a:r>
              <a:rPr lang="ru-RU" dirty="0" smtClean="0">
                <a:latin typeface="Times New Roman" panose="02020603050405020304" pitchFamily="18" charset="0"/>
                <a:cs typeface="Times New Roman" panose="02020603050405020304" pitchFamily="18" charset="0"/>
              </a:rPr>
              <a:t>поддаётся </a:t>
            </a:r>
            <a:r>
              <a:rPr lang="ru-RU" dirty="0">
                <a:latin typeface="Times New Roman" panose="02020603050405020304" pitchFamily="18" charset="0"/>
                <a:cs typeface="Times New Roman" panose="02020603050405020304" pitchFamily="18" charset="0"/>
              </a:rPr>
              <a:t>пониманию, чем человеческая - намного более сложная и изменчивая. Тем не менее, многие </a:t>
            </a:r>
            <a:r>
              <a:rPr lang="ru-RU" dirty="0" smtClean="0">
                <a:latin typeface="Times New Roman" panose="02020603050405020304" pitchFamily="18" charset="0"/>
                <a:cs typeface="Times New Roman" panose="02020603050405020304" pitchFamily="18" charset="0"/>
              </a:rPr>
              <a:t>факторы </a:t>
            </a:r>
            <a:r>
              <a:rPr lang="ru-RU" dirty="0">
                <a:latin typeface="Times New Roman" panose="02020603050405020304" pitchFamily="18" charset="0"/>
                <a:cs typeface="Times New Roman" panose="02020603050405020304" pitchFamily="18" charset="0"/>
              </a:rPr>
              <a:t>человеческой производительности не зависят от возраста, пола, культурного происхождения или уровня компетентности пользователя. </a:t>
            </a:r>
            <a:endParaRPr lang="ru-RU" dirty="0" smtClean="0">
              <a:latin typeface="Times New Roman" panose="02020603050405020304" pitchFamily="18" charset="0"/>
              <a:cs typeface="Times New Roman" panose="02020603050405020304" pitchFamily="18" charset="0"/>
            </a:endParaRP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Эти </a:t>
            </a:r>
            <a:r>
              <a:rPr lang="ru-RU" dirty="0">
                <a:latin typeface="Times New Roman" panose="02020603050405020304" pitchFamily="18" charset="0"/>
                <a:cs typeface="Times New Roman" panose="02020603050405020304" pitchFamily="18" charset="0"/>
              </a:rPr>
              <a:t>свойства человеческой производительности и способности к обучению имеют непосредственное отношение к основам разработки любого интерфейса. В частности, тот факт, что мы имеем один </a:t>
            </a:r>
            <a:r>
              <a:rPr lang="ru-RU" dirty="0" smtClean="0">
                <a:latin typeface="Times New Roman" panose="02020603050405020304" pitchFamily="18" charset="0"/>
                <a:cs typeface="Times New Roman" panose="02020603050405020304" pitchFamily="18" charset="0"/>
              </a:rPr>
              <a:t>локус </a:t>
            </a:r>
            <a:r>
              <a:rPr lang="ru-RU" dirty="0">
                <a:latin typeface="Times New Roman" panose="02020603050405020304" pitchFamily="18" charset="0"/>
                <a:cs typeface="Times New Roman" panose="02020603050405020304" pitchFamily="18" charset="0"/>
              </a:rPr>
              <a:t>внимания, оказывает влияние на многие аспекты разработки интерфейсов «человек-машина».</a:t>
            </a:r>
          </a:p>
        </p:txBody>
      </p:sp>
    </p:spTree>
    <p:extLst>
      <p:ext uri="{BB962C8B-B14F-4D97-AF65-F5344CB8AC3E}">
        <p14:creationId xmlns:p14="http://schemas.microsoft.com/office/powerpoint/2010/main" val="14362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27067"/>
            <a:ext cx="8928992" cy="6186309"/>
          </a:xfrm>
          <a:prstGeom prst="rect">
            <a:avLst/>
          </a:prstGeom>
        </p:spPr>
        <p:txBody>
          <a:bodyPr wrap="square">
            <a:spAutoFit/>
          </a:bodyPr>
          <a:lstStyle/>
          <a:p>
            <a:pPr indent="355600" algn="just"/>
            <a:r>
              <a:rPr lang="ru-RU" dirty="0"/>
              <a:t> </a:t>
            </a:r>
            <a:r>
              <a:rPr lang="ru-RU" dirty="0" smtClean="0">
                <a:latin typeface="Times New Roman" panose="02020603050405020304" pitchFamily="18" charset="0"/>
                <a:cs typeface="Times New Roman" panose="02020603050405020304" pitchFamily="18" charset="0"/>
              </a:rPr>
              <a:t>Современные </a:t>
            </a:r>
            <a:r>
              <a:rPr lang="ru-RU" dirty="0">
                <a:latin typeface="Times New Roman" panose="02020603050405020304" pitchFamily="18" charset="0"/>
                <a:cs typeface="Times New Roman" panose="02020603050405020304" pitchFamily="18" charset="0"/>
              </a:rPr>
              <a:t>классы информационных систем (</a:t>
            </a:r>
            <a:r>
              <a:rPr lang="ru-RU" dirty="0" err="1">
                <a:latin typeface="Times New Roman" panose="02020603050405020304" pitchFamily="18" charset="0"/>
                <a:cs typeface="Times New Roman" panose="02020603050405020304" pitchFamily="18" charset="0"/>
              </a:rPr>
              <a:t>ИС</a:t>
            </a:r>
            <a:r>
              <a:rPr lang="ru-RU" dirty="0">
                <a:latin typeface="Times New Roman" panose="02020603050405020304" pitchFamily="18" charset="0"/>
                <a:cs typeface="Times New Roman" panose="02020603050405020304" pitchFamily="18" charset="0"/>
              </a:rPr>
              <a:t>), в том числе, </a:t>
            </a:r>
            <a:r>
              <a:rPr lang="ru-RU" dirty="0" smtClean="0">
                <a:latin typeface="Times New Roman" panose="02020603050405020304" pitchFamily="18" charset="0"/>
                <a:cs typeface="Times New Roman" panose="02020603050405020304" pitchFamily="18" charset="0"/>
              </a:rPr>
              <a:t>таких </a:t>
            </a:r>
            <a:r>
              <a:rPr lang="ru-RU" dirty="0">
                <a:latin typeface="Times New Roman" panose="02020603050405020304" pitchFamily="18" charset="0"/>
                <a:cs typeface="Times New Roman" panose="02020603050405020304" pitchFamily="18" charset="0"/>
              </a:rPr>
              <a:t>как информационные телекоммуникационные системы (</a:t>
            </a:r>
            <a:r>
              <a:rPr lang="ru-RU" dirty="0" err="1">
                <a:latin typeface="Times New Roman" panose="02020603050405020304" pitchFamily="18" charset="0"/>
                <a:cs typeface="Times New Roman" panose="02020603050405020304" pitchFamily="18" charset="0"/>
              </a:rPr>
              <a:t>ИТКС</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автоматизированные </a:t>
            </a:r>
            <a:r>
              <a:rPr lang="ru-RU" dirty="0">
                <a:latin typeface="Times New Roman" panose="02020603050405020304" pitchFamily="18" charset="0"/>
                <a:cs typeface="Times New Roman" panose="02020603050405020304" pitchFamily="18" charset="0"/>
              </a:rPr>
              <a:t>системы обработки информации и </a:t>
            </a:r>
            <a:r>
              <a:rPr lang="ru-RU" dirty="0" smtClean="0">
                <a:latin typeface="Times New Roman" panose="02020603050405020304" pitchFamily="18" charset="0"/>
                <a:cs typeface="Times New Roman" panose="02020603050405020304" pitchFamily="18" charset="0"/>
              </a:rPr>
              <a:t>управления (</a:t>
            </a:r>
            <a:r>
              <a:rPr lang="ru-RU" dirty="0" err="1" smtClean="0">
                <a:latin typeface="Times New Roman" panose="02020603050405020304" pitchFamily="18" charset="0"/>
                <a:cs typeface="Times New Roman" panose="02020603050405020304" pitchFamily="18" charset="0"/>
              </a:rPr>
              <a:t>АСОИУ</a:t>
            </a:r>
            <a:r>
              <a:rPr lang="ru-RU" dirty="0">
                <a:latin typeface="Times New Roman" panose="02020603050405020304" pitchFamily="18" charset="0"/>
                <a:cs typeface="Times New Roman" panose="02020603050405020304" pitchFamily="18" charset="0"/>
              </a:rPr>
              <a:t>) по содержанию своих компонент являются </a:t>
            </a:r>
            <a:r>
              <a:rPr lang="ru-RU" dirty="0" err="1">
                <a:latin typeface="Times New Roman" panose="02020603050405020304" pitchFamily="18" charset="0"/>
                <a:cs typeface="Times New Roman" panose="02020603050405020304" pitchFamily="18" charset="0"/>
              </a:rPr>
              <a:t>эргатическими</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системами</a:t>
            </a:r>
            <a:r>
              <a:rPr lang="ru-RU" dirty="0">
                <a:latin typeface="Times New Roman" panose="02020603050405020304" pitchFamily="18" charset="0"/>
                <a:cs typeface="Times New Roman" panose="02020603050405020304" pitchFamily="18" charset="0"/>
              </a:rPr>
              <a:t>, представляющими </a:t>
            </a:r>
            <a:r>
              <a:rPr lang="ru-RU" dirty="0" smtClean="0">
                <a:latin typeface="Times New Roman" panose="02020603050405020304" pitchFamily="18" charset="0"/>
                <a:cs typeface="Times New Roman" panose="02020603050405020304" pitchFamily="18" charset="0"/>
              </a:rPr>
              <a:t>человеко-компьютерную систему. </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силу известных свойств таких ИС, </a:t>
            </a:r>
            <a:r>
              <a:rPr lang="ru-RU" dirty="0" smtClean="0">
                <a:latin typeface="Times New Roman" panose="02020603050405020304" pitchFamily="18" charset="0"/>
                <a:cs typeface="Times New Roman" panose="02020603050405020304" pitchFamily="18" charset="0"/>
              </a:rPr>
              <a:t>резервы </a:t>
            </a:r>
            <a:r>
              <a:rPr lang="ru-RU" dirty="0">
                <a:latin typeface="Times New Roman" panose="02020603050405020304" pitchFamily="18" charset="0"/>
                <a:cs typeface="Times New Roman" panose="02020603050405020304" pitchFamily="18" charset="0"/>
              </a:rPr>
              <a:t>повышения их эффективности за счет организации </a:t>
            </a:r>
            <a:r>
              <a:rPr lang="ru-RU" dirty="0" smtClean="0">
                <a:latin typeface="Times New Roman" panose="02020603050405020304" pitchFamily="18" charset="0"/>
                <a:cs typeface="Times New Roman" panose="02020603050405020304" pitchFamily="18" charset="0"/>
              </a:rPr>
              <a:t>эффективного взаимодействия </a:t>
            </a:r>
            <a:r>
              <a:rPr lang="ru-RU" dirty="0">
                <a:latin typeface="Times New Roman" panose="02020603050405020304" pitchFamily="18" charset="0"/>
                <a:cs typeface="Times New Roman" panose="02020603050405020304" pitchFamily="18" charset="0"/>
              </a:rPr>
              <a:t>пользователя с техническим компонентом ИС, с </a:t>
            </a:r>
            <a:r>
              <a:rPr lang="ru-RU" dirty="0" smtClean="0">
                <a:latin typeface="Times New Roman" panose="02020603050405020304" pitchFamily="18" charset="0"/>
                <a:cs typeface="Times New Roman" panose="02020603050405020304" pitchFamily="18" charset="0"/>
              </a:rPr>
              <a:t>другими пользователями</a:t>
            </a:r>
            <a:r>
              <a:rPr lang="ru-RU" dirty="0">
                <a:latin typeface="Times New Roman" panose="02020603050405020304" pitchFamily="18" charset="0"/>
                <a:cs typeface="Times New Roman" panose="02020603050405020304" pitchFamily="18" charset="0"/>
              </a:rPr>
              <a:t>, весьма </a:t>
            </a:r>
            <a:r>
              <a:rPr lang="ru-RU" dirty="0" smtClean="0">
                <a:latin typeface="Times New Roman" panose="02020603050405020304" pitchFamily="18" charset="0"/>
                <a:cs typeface="Times New Roman" panose="02020603050405020304" pitchFamily="18" charset="0"/>
              </a:rPr>
              <a:t>значительны. </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настоящее время можно говорить о существовании </a:t>
            </a:r>
            <a:r>
              <a:rPr lang="ru-RU" dirty="0" err="1">
                <a:latin typeface="Times New Roman" panose="02020603050405020304" pitchFamily="18" charset="0"/>
                <a:cs typeface="Times New Roman" panose="02020603050405020304" pitchFamily="18" charset="0"/>
              </a:rPr>
              <a:t>трех</a:t>
            </a:r>
            <a:r>
              <a:rPr lang="ru-RU" dirty="0">
                <a:latin typeface="Times New Roman" panose="02020603050405020304" pitchFamily="18" charset="0"/>
                <a:cs typeface="Times New Roman" panose="02020603050405020304" pitchFamily="18" charset="0"/>
              </a:rPr>
              <a:t> основных </a:t>
            </a:r>
            <a:r>
              <a:rPr lang="ru-RU" dirty="0" smtClean="0">
                <a:latin typeface="Times New Roman" panose="02020603050405020304" pitchFamily="18" charset="0"/>
                <a:cs typeface="Times New Roman" panose="02020603050405020304" pitchFamily="18" charset="0"/>
              </a:rPr>
              <a:t>подходов </a:t>
            </a:r>
            <a:r>
              <a:rPr lang="ru-RU" dirty="0">
                <a:latin typeface="Times New Roman" panose="02020603050405020304" pitchFamily="18" charset="0"/>
                <a:cs typeface="Times New Roman" panose="02020603050405020304" pitchFamily="18" charset="0"/>
              </a:rPr>
              <a:t>к изучению «система человек-компьютер». Исторически, первым появился </a:t>
            </a:r>
            <a:r>
              <a:rPr lang="ru-RU" dirty="0" smtClean="0">
                <a:latin typeface="Times New Roman" panose="02020603050405020304" pitchFamily="18" charset="0"/>
                <a:cs typeface="Times New Roman" panose="02020603050405020304" pitchFamily="18" charset="0"/>
              </a:rPr>
              <a:t>традиционный </a:t>
            </a:r>
            <a:r>
              <a:rPr lang="ru-RU" dirty="0">
                <a:latin typeface="Times New Roman" panose="02020603050405020304" pitchFamily="18" charset="0"/>
                <a:cs typeface="Times New Roman" panose="02020603050405020304" pitchFamily="18" charset="0"/>
              </a:rPr>
              <a:t>инженерно-психологический подход. Он основывается на изучении </a:t>
            </a:r>
            <a:r>
              <a:rPr lang="ru-RU" dirty="0" smtClean="0">
                <a:latin typeface="Times New Roman" panose="02020603050405020304" pitchFamily="18" charset="0"/>
                <a:cs typeface="Times New Roman" panose="02020603050405020304" pitchFamily="18" charset="0"/>
              </a:rPr>
              <a:t>отдельных </a:t>
            </a:r>
            <a:r>
              <a:rPr lang="ru-RU" dirty="0">
                <a:latin typeface="Times New Roman" panose="02020603050405020304" pitchFamily="18" charset="0"/>
                <a:cs typeface="Times New Roman" panose="02020603050405020304" pitchFamily="18" charset="0"/>
              </a:rPr>
              <a:t>наиболее важных подсистем «система человек-компьютер» различными инженерными </a:t>
            </a:r>
            <a:r>
              <a:rPr lang="ru-RU" dirty="0" smtClean="0">
                <a:latin typeface="Times New Roman" panose="02020603050405020304" pitchFamily="18" charset="0"/>
                <a:cs typeface="Times New Roman" panose="02020603050405020304" pitchFamily="18" charset="0"/>
              </a:rPr>
              <a:t>и </a:t>
            </a:r>
            <a:r>
              <a:rPr lang="ru-RU" dirty="0">
                <a:latin typeface="Times New Roman" panose="02020603050405020304" pitchFamily="18" charset="0"/>
                <a:cs typeface="Times New Roman" panose="02020603050405020304" pitchFamily="18" charset="0"/>
              </a:rPr>
              <a:t>психологическими дисциплинами. </a:t>
            </a:r>
            <a:r>
              <a:rPr lang="ru-RU" dirty="0" smtClean="0">
                <a:latin typeface="Times New Roman" panose="02020603050405020304" pitchFamily="18" charset="0"/>
                <a:cs typeface="Times New Roman" panose="02020603050405020304" pitchFamily="18" charset="0"/>
              </a:rPr>
              <a:t>При этом </a:t>
            </a:r>
            <a:r>
              <a:rPr lang="ru-RU" dirty="0">
                <a:latin typeface="Times New Roman" panose="02020603050405020304" pitchFamily="18" charset="0"/>
                <a:cs typeface="Times New Roman" panose="02020603050405020304" pitchFamily="18" charset="0"/>
              </a:rPr>
              <a:t>предполагается, что </a:t>
            </a:r>
            <a:r>
              <a:rPr lang="ru-RU" dirty="0" smtClean="0">
                <a:latin typeface="Times New Roman" panose="02020603050405020304" pitchFamily="18" charset="0"/>
                <a:cs typeface="Times New Roman" panose="02020603050405020304" pitchFamily="18" charset="0"/>
              </a:rPr>
              <a:t>другие </a:t>
            </a:r>
            <a:r>
              <a:rPr lang="ru-RU" dirty="0">
                <a:latin typeface="Times New Roman" panose="02020603050405020304" pitchFamily="18" charset="0"/>
                <a:cs typeface="Times New Roman" panose="02020603050405020304" pitchFamily="18" charset="0"/>
              </a:rPr>
              <a:t>подсистемы достаточно представить </a:t>
            </a:r>
            <a:r>
              <a:rPr lang="ru-RU" dirty="0" smtClean="0">
                <a:latin typeface="Times New Roman" panose="02020603050405020304" pitchFamily="18" charset="0"/>
                <a:cs typeface="Times New Roman" panose="02020603050405020304" pitchFamily="18" charset="0"/>
              </a:rPr>
              <a:t>некоторыми усредненными характеристиками.</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Первоначально</a:t>
            </a:r>
            <a:r>
              <a:rPr lang="ru-RU" dirty="0">
                <a:latin typeface="Times New Roman" panose="02020603050405020304" pitchFamily="18" charset="0"/>
                <a:cs typeface="Times New Roman" panose="02020603050405020304" pitchFamily="18" charset="0"/>
              </a:rPr>
              <a:t>, при невысоком развитии средств вычислительной </a:t>
            </a:r>
            <a:r>
              <a:rPr lang="ru-RU" dirty="0" smtClean="0">
                <a:latin typeface="Times New Roman" panose="02020603050405020304" pitchFamily="18" charset="0"/>
                <a:cs typeface="Times New Roman" panose="02020603050405020304" pitchFamily="18" charset="0"/>
              </a:rPr>
              <a:t>техники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СЧК</a:t>
            </a:r>
            <a:r>
              <a:rPr lang="ru-RU" dirty="0">
                <a:latin typeface="Times New Roman" panose="02020603050405020304" pitchFamily="18" charset="0"/>
                <a:cs typeface="Times New Roman" panose="02020603050405020304" pitchFamily="18" charset="0"/>
              </a:rPr>
              <a:t> изучались общеинженерными дисциплинами в рамках </a:t>
            </a:r>
            <a:r>
              <a:rPr lang="ru-RU" dirty="0" smtClean="0">
                <a:latin typeface="Times New Roman" panose="02020603050405020304" pitchFamily="18" charset="0"/>
                <a:cs typeface="Times New Roman" panose="02020603050405020304" pitchFamily="18" charset="0"/>
              </a:rPr>
              <a:t>изучения </a:t>
            </a:r>
            <a:r>
              <a:rPr lang="ru-RU" dirty="0" err="1">
                <a:latin typeface="Times New Roman" panose="02020603050405020304" pitchFamily="18" charset="0"/>
                <a:cs typeface="Times New Roman" panose="02020603050405020304" pitchFamily="18" charset="0"/>
              </a:rPr>
              <a:t>СЧМ</a:t>
            </a:r>
            <a:r>
              <a:rPr lang="ru-RU" dirty="0">
                <a:latin typeface="Times New Roman" panose="02020603050405020304" pitchFamily="18" charset="0"/>
                <a:cs typeface="Times New Roman" panose="02020603050405020304" pitchFamily="18" charset="0"/>
              </a:rPr>
              <a:t>. Основой традиционного подхода являлось рассмотрение </a:t>
            </a:r>
            <a:r>
              <a:rPr lang="ru-RU" dirty="0" smtClean="0">
                <a:latin typeface="Times New Roman" panose="02020603050405020304" pitchFamily="18" charset="0"/>
                <a:cs typeface="Times New Roman" panose="02020603050405020304" pitchFamily="18" charset="0"/>
              </a:rPr>
              <a:t>СЧК </a:t>
            </a:r>
            <a:r>
              <a:rPr lang="ru-RU" dirty="0">
                <a:latin typeface="Times New Roman" panose="02020603050405020304" pitchFamily="18" charset="0"/>
                <a:cs typeface="Times New Roman" panose="02020603050405020304" pitchFamily="18" charset="0"/>
              </a:rPr>
              <a:t>с позиций эргономики и сопутствующих ей дисциплин: инженерной </a:t>
            </a:r>
            <a:r>
              <a:rPr lang="ru-RU" dirty="0" smtClean="0">
                <a:latin typeface="Times New Roman" panose="02020603050405020304" pitchFamily="18" charset="0"/>
                <a:cs typeface="Times New Roman" panose="02020603050405020304" pitchFamily="18" charset="0"/>
              </a:rPr>
              <a:t>психологии</a:t>
            </a:r>
            <a:r>
              <a:rPr lang="ru-RU" dirty="0">
                <a:latin typeface="Times New Roman" panose="02020603050405020304" pitchFamily="18" charset="0"/>
                <a:cs typeface="Times New Roman" panose="02020603050405020304" pitchFamily="18" charset="0"/>
              </a:rPr>
              <a:t>, физиологии труда, технической эстетики, гигиены труда и </a:t>
            </a:r>
            <a:r>
              <a:rPr lang="ru-RU" dirty="0" smtClean="0">
                <a:latin typeface="Times New Roman" panose="02020603050405020304" pitchFamily="18" charset="0"/>
                <a:cs typeface="Times New Roman" panose="02020603050405020304" pitchFamily="18" charset="0"/>
              </a:rPr>
              <a:t>других.  </a:t>
            </a:r>
            <a:endParaRPr lang="ru-RU"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126" y="116632"/>
            <a:ext cx="4222951" cy="461665"/>
          </a:xfrm>
          <a:prstGeom prst="rect">
            <a:avLst/>
          </a:prstGeom>
          <a:noFill/>
        </p:spPr>
        <p:txBody>
          <a:bodyPr wrap="none" rtlCol="0">
            <a:sp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Система человек-компьютер</a:t>
            </a:r>
            <a:endParaRPr lang="ru-RU"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4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564904"/>
            <a:ext cx="8712968" cy="2585323"/>
          </a:xfrm>
          <a:prstGeom prst="rect">
            <a:avLst/>
          </a:prstGeom>
        </p:spPr>
        <p:txBody>
          <a:bodyPr wrap="square">
            <a:spAutoFit/>
          </a:bodyPr>
          <a:lstStyle/>
          <a:p>
            <a:pPr indent="355600" algn="just"/>
            <a:r>
              <a:rPr lang="ru-RU" b="1" dirty="0">
                <a:latin typeface="Times New Roman" panose="02020603050405020304" pitchFamily="18" charset="0"/>
                <a:cs typeface="Times New Roman" panose="02020603050405020304" pitchFamily="18" charset="0"/>
              </a:rPr>
              <a:t>Пользовательский интерфейс (ПИ) </a:t>
            </a:r>
            <a:r>
              <a:rPr lang="ru-RU" dirty="0">
                <a:latin typeface="Times New Roman" panose="02020603050405020304" pitchFamily="18" charset="0"/>
                <a:cs typeface="Times New Roman" panose="02020603050405020304" pitchFamily="18" charset="0"/>
              </a:rPr>
              <a:t>представляет собой совокупность программных и аппаратных средств, </a:t>
            </a:r>
            <a:r>
              <a:rPr lang="ru-RU" dirty="0" smtClean="0">
                <a:latin typeface="Times New Roman" panose="02020603050405020304" pitchFamily="18" charset="0"/>
                <a:cs typeface="Times New Roman" panose="02020603050405020304" pitchFamily="18" charset="0"/>
              </a:rPr>
              <a:t>осуществляющих </a:t>
            </a:r>
            <a:r>
              <a:rPr lang="ru-RU" dirty="0">
                <a:latin typeface="Times New Roman" panose="02020603050405020304" pitchFamily="18" charset="0"/>
                <a:cs typeface="Times New Roman" panose="02020603050405020304" pitchFamily="18" charset="0"/>
              </a:rPr>
              <a:t>взаимодействие пользователя с </a:t>
            </a:r>
            <a:r>
              <a:rPr lang="ru-RU" dirty="0" smtClean="0">
                <a:latin typeface="Times New Roman" panose="02020603050405020304" pitchFamily="18" charset="0"/>
                <a:cs typeface="Times New Roman" panose="02020603050405020304" pitchFamily="18" charset="0"/>
              </a:rPr>
              <a:t>программной </a:t>
            </a:r>
            <a:r>
              <a:rPr lang="ru-RU" dirty="0">
                <a:latin typeface="Times New Roman" panose="02020603050405020304" pitchFamily="18" charset="0"/>
                <a:cs typeface="Times New Roman" panose="02020603050405020304" pitchFamily="18" charset="0"/>
              </a:rPr>
              <a:t>системой. </a:t>
            </a:r>
            <a:endParaRPr lang="ru-RU"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ПИ </a:t>
            </a:r>
            <a:r>
              <a:rPr lang="ru-RU" dirty="0">
                <a:latin typeface="Times New Roman" panose="02020603050405020304" pitchFamily="18" charset="0"/>
                <a:cs typeface="Times New Roman" panose="02020603050405020304" pitchFamily="18" charset="0"/>
              </a:rPr>
              <a:t>включает в себя </a:t>
            </a:r>
            <a:endParaRPr lang="ru-RU"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систему </a:t>
            </a:r>
            <a:r>
              <a:rPr lang="ru-RU" dirty="0">
                <a:latin typeface="Times New Roman" panose="02020603050405020304" pitchFamily="18" charset="0"/>
                <a:cs typeface="Times New Roman" panose="02020603050405020304" pitchFamily="18" charset="0"/>
              </a:rPr>
              <a:t>меню, </a:t>
            </a:r>
            <a:endParaRPr lang="ru-RU"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диалоговые </a:t>
            </a:r>
            <a:r>
              <a:rPr lang="ru-RU" dirty="0">
                <a:latin typeface="Times New Roman" panose="02020603050405020304" pitchFamily="18" charset="0"/>
                <a:cs typeface="Times New Roman" panose="02020603050405020304" pitchFamily="18" charset="0"/>
              </a:rPr>
              <a:t>формы, </a:t>
            </a:r>
            <a:endParaRPr lang="ru-RU"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сообщения </a:t>
            </a:r>
            <a:r>
              <a:rPr lang="ru-RU" dirty="0">
                <a:latin typeface="Times New Roman" panose="02020603050405020304" pitchFamily="18" charset="0"/>
                <a:cs typeface="Times New Roman" panose="02020603050405020304" pitchFamily="18" charset="0"/>
              </a:rPr>
              <a:t>об ошибках, </a:t>
            </a:r>
            <a:endParaRPr lang="ru-RU"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справочную </a:t>
            </a:r>
            <a:r>
              <a:rPr lang="ru-RU" dirty="0">
                <a:latin typeface="Times New Roman" panose="02020603050405020304" pitchFamily="18" charset="0"/>
                <a:cs typeface="Times New Roman" panose="02020603050405020304" pitchFamily="18" charset="0"/>
              </a:rPr>
              <a:t>систему и </a:t>
            </a:r>
            <a:r>
              <a:rPr lang="ru-RU" dirty="0" err="1">
                <a:latin typeface="Times New Roman" panose="02020603050405020304" pitchFamily="18" charset="0"/>
                <a:cs typeface="Times New Roman" panose="02020603050405020304" pitchFamily="18" charset="0"/>
              </a:rPr>
              <a:t>т.п</a:t>
            </a:r>
            <a:endParaRPr lang="ru-RU"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07504" y="332656"/>
            <a:ext cx="8928992" cy="1754326"/>
          </a:xfrm>
          <a:prstGeom prst="rect">
            <a:avLst/>
          </a:prstGeom>
        </p:spPr>
        <p:txBody>
          <a:bodyPr wrap="square">
            <a:spAutoFit/>
          </a:bodyPr>
          <a:lstStyle/>
          <a:p>
            <a:pPr indent="355600"/>
            <a:r>
              <a:rPr lang="ru-RU" b="1" i="1" dirty="0">
                <a:latin typeface="Times New Roman" panose="02020603050405020304" pitchFamily="18" charset="0"/>
                <a:cs typeface="Times New Roman" panose="02020603050405020304" pitchFamily="18" charset="0"/>
              </a:rPr>
              <a:t>Интерфейс </a:t>
            </a:r>
            <a:endParaRPr lang="ru-RU" i="1"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часть </a:t>
            </a:r>
            <a:r>
              <a:rPr lang="ru-RU" dirty="0">
                <a:latin typeface="Times New Roman" panose="02020603050405020304" pitchFamily="18" charset="0"/>
                <a:cs typeface="Times New Roman" panose="02020603050405020304" pitchFamily="18" charset="0"/>
              </a:rPr>
              <a:t>некоторой системы, предназначенная для обеспечения взаимодействия с ней человека либо другой </a:t>
            </a:r>
            <a:r>
              <a:rPr lang="ru-RU" dirty="0" smtClean="0">
                <a:latin typeface="Times New Roman" panose="02020603050405020304" pitchFamily="18" charset="0"/>
                <a:cs typeface="Times New Roman" panose="02020603050405020304" pitchFamily="18" charset="0"/>
              </a:rPr>
              <a:t>систе­мы;</a:t>
            </a:r>
          </a:p>
          <a:p>
            <a:pPr marL="742950" lvl="1" indent="-285750">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способ, </a:t>
            </a:r>
            <a:r>
              <a:rPr lang="ru-RU" dirty="0">
                <a:latin typeface="Times New Roman" panose="02020603050405020304" pitchFamily="18" charset="0"/>
                <a:cs typeface="Times New Roman" panose="02020603050405020304" pitchFamily="18" charset="0"/>
              </a:rPr>
              <a:t>которым вы выполняете какую-либо задачу с помощью какого-либо продукта, а именно совершаемые вами действия и то, что вы получаете в ответ, и является интерфейсом. </a:t>
            </a:r>
            <a:r>
              <a:rPr lang="ru-RU" dirty="0" smtClean="0">
                <a:latin typeface="Times New Roman" panose="02020603050405020304" pitchFamily="18" charset="0"/>
                <a:cs typeface="Times New Roman" panose="02020603050405020304" pitchFamily="18" charset="0"/>
              </a:rPr>
              <a:t>(</a:t>
            </a:r>
            <a:r>
              <a:rPr lang="ru-RU" dirty="0" err="1" smtClean="0">
                <a:latin typeface="Times New Roman" panose="02020603050405020304" pitchFamily="18" charset="0"/>
                <a:cs typeface="Times New Roman" panose="02020603050405020304" pitchFamily="18" charset="0"/>
              </a:rPr>
              <a:t>Raskin</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1993);</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58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2773575638"/>
              </p:ext>
            </p:extLst>
          </p:nvPr>
        </p:nvGraphicFramePr>
        <p:xfrm>
          <a:off x="179512" y="435417"/>
          <a:ext cx="8784976" cy="6305951"/>
        </p:xfrm>
        <a:graphic>
          <a:graphicData uri="http://schemas.openxmlformats.org/drawingml/2006/table">
            <a:tbl>
              <a:tblPr firstRow="1" bandRow="1">
                <a:tableStyleId>{5940675A-B579-460E-94D1-54222C63F5DA}</a:tableStyleId>
              </a:tblPr>
              <a:tblGrid>
                <a:gridCol w="4735571"/>
                <a:gridCol w="2249205"/>
                <a:gridCol w="1800200"/>
              </a:tblGrid>
              <a:tr h="320432">
                <a:tc>
                  <a:txBody>
                    <a:bodyPr/>
                    <a:lstStyle/>
                    <a:p>
                      <a:pPr algn="ctr"/>
                      <a:r>
                        <a:rPr lang="ru-RU" sz="1400" b="1" i="1" dirty="0" smtClean="0">
                          <a:latin typeface="Times New Roman" panose="02020603050405020304" pitchFamily="18" charset="0"/>
                          <a:cs typeface="Times New Roman" panose="02020603050405020304" pitchFamily="18" charset="0"/>
                        </a:rPr>
                        <a:t>Наименование характеристики </a:t>
                      </a:r>
                      <a:endParaRPr lang="ru-RU" sz="1400" b="1" i="1" dirty="0">
                        <a:latin typeface="Times New Roman" panose="02020603050405020304" pitchFamily="18" charset="0"/>
                        <a:cs typeface="Times New Roman" panose="02020603050405020304" pitchFamily="18" charset="0"/>
                      </a:endParaRPr>
                    </a:p>
                  </a:txBody>
                  <a:tcPr marL="72000" marR="72000" marT="0" marB="0"/>
                </a:tc>
                <a:tc>
                  <a:txBody>
                    <a:bodyPr/>
                    <a:lstStyle/>
                    <a:p>
                      <a:pPr algn="ctr"/>
                      <a:r>
                        <a:rPr lang="ru-RU" sz="1400" b="1" i="1" dirty="0" smtClean="0">
                          <a:latin typeface="Times New Roman" panose="02020603050405020304" pitchFamily="18" charset="0"/>
                          <a:cs typeface="Times New Roman" panose="02020603050405020304" pitchFamily="18" charset="0"/>
                        </a:rPr>
                        <a:t>Человек</a:t>
                      </a:r>
                      <a:endParaRPr lang="ru-RU" sz="1400" b="1" i="1" dirty="0">
                        <a:latin typeface="Times New Roman" panose="02020603050405020304" pitchFamily="18" charset="0"/>
                        <a:cs typeface="Times New Roman" panose="02020603050405020304" pitchFamily="18" charset="0"/>
                      </a:endParaRPr>
                    </a:p>
                  </a:txBody>
                  <a:tcPr marL="72000" marR="7200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i="1" dirty="0" smtClean="0">
                          <a:latin typeface="Times New Roman" panose="02020603050405020304" pitchFamily="18" charset="0"/>
                          <a:cs typeface="Times New Roman" panose="02020603050405020304" pitchFamily="18" charset="0"/>
                        </a:rPr>
                        <a:t>Компьютер </a:t>
                      </a:r>
                    </a:p>
                  </a:txBody>
                  <a:tcPr marL="72000" marR="72000" marT="0" marB="0"/>
                </a:tc>
              </a:tr>
              <a:tr h="0">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Способность интегрировать разнородные элементы в единую систему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В ограниченных случаях </a:t>
                      </a:r>
                    </a:p>
                  </a:txBody>
                  <a:tcPr marL="72000" marR="72000" marT="0" marB="0"/>
                </a:tc>
              </a:tr>
              <a:tr h="155311">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Способность к предвидению событий внешнего мира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194280">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Возможность решения </a:t>
                      </a:r>
                      <a:r>
                        <a:rPr lang="ru-RU" sz="1400" dirty="0" err="1" smtClean="0">
                          <a:latin typeface="Times New Roman" panose="02020603050405020304" pitchFamily="18" charset="0"/>
                          <a:cs typeface="Times New Roman" panose="02020603050405020304" pitchFamily="18" charset="0"/>
                        </a:rPr>
                        <a:t>нечетко</a:t>
                      </a:r>
                      <a:r>
                        <a:rPr lang="ru-RU" sz="1400" dirty="0" smtClean="0">
                          <a:latin typeface="Times New Roman" panose="02020603050405020304" pitchFamily="18" charset="0"/>
                          <a:cs typeface="Times New Roman" panose="02020603050405020304" pitchFamily="18" charset="0"/>
                        </a:rPr>
                        <a:t> сформулированных задач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113039">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Возможность к распознаванию ситуаций </a:t>
                      </a:r>
                      <a:r>
                        <a:rPr lang="ru-RU" sz="1400" baseline="0" dirty="0" smtClean="0">
                          <a:latin typeface="Times New Roman" panose="02020603050405020304" pitchFamily="18" charset="0"/>
                          <a:cs typeface="Times New Roman" panose="02020603050405020304" pitchFamily="18" charset="0"/>
                        </a:rPr>
                        <a:t> </a:t>
                      </a:r>
                      <a:r>
                        <a:rPr lang="ru-RU" sz="1400" dirty="0" smtClean="0">
                          <a:latin typeface="Times New Roman" panose="02020603050405020304" pitchFamily="18" charset="0"/>
                          <a:cs typeface="Times New Roman" panose="02020603050405020304" pitchFamily="18" charset="0"/>
                        </a:rPr>
                        <a:t>внешнего мира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101744">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Способность ориентироваться во времени и пространстве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176416">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Способность самонаблюдений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161567">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Диапазон гибкости способов переработки информации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 ограничен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Ограничен </a:t>
                      </a:r>
                    </a:p>
                  </a:txBody>
                  <a:tcPr marL="72000" marR="72000" marT="0" marB="0"/>
                </a:tc>
              </a:tr>
              <a:tr h="0">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Тип решаемых проблем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Общий</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Частный </a:t>
                      </a:r>
                    </a:p>
                  </a:txBody>
                  <a:tcPr marL="72000" marR="72000" marT="0" marB="0"/>
                </a:tc>
              </a:tr>
              <a:tr h="224799">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Способность создания абстрактных образов внешнего мира</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Способность генерировать идеи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работать в непредвиденных ситуациях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к повышению своих возможностей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Может</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Продолжительность работы (без перерывов) </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Незначительная </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Продолжительная </a:t>
                      </a:r>
                    </a:p>
                  </a:txBody>
                  <a:tcPr marL="72000" marR="72000" marT="0" marB="0"/>
                </a:tc>
              </a:tr>
              <a:tr h="0">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Точность и скорость вычислений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Малая</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Большая</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Реакция «стимул-ответ»</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Медленная и нестабильная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Быстрая и стабильная</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Способность к фильтрации информации </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Высокая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Низкая</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использовать избыточную </a:t>
                      </a:r>
                      <a:r>
                        <a:rPr lang="ru-RU" sz="1400" baseline="0" dirty="0" smtClean="0">
                          <a:latin typeface="Times New Roman" panose="02020603050405020304" pitchFamily="18" charset="0"/>
                          <a:cs typeface="Times New Roman" panose="02020603050405020304" pitchFamily="18" charset="0"/>
                        </a:rPr>
                        <a:t> </a:t>
                      </a:r>
                      <a:r>
                        <a:rPr lang="ru-RU" sz="1400" dirty="0" smtClean="0">
                          <a:latin typeface="Times New Roman" panose="02020603050405020304" pitchFamily="18" charset="0"/>
                          <a:cs typeface="Times New Roman" panose="02020603050405020304" pitchFamily="18" charset="0"/>
                        </a:rPr>
                        <a:t>информацию</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Есть</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Размер одновременно воспринимаемой и</a:t>
                      </a:r>
                      <a:r>
                        <a:rPr lang="ru-RU" sz="1400" baseline="0" dirty="0" smtClean="0">
                          <a:latin typeface="Times New Roman" panose="02020603050405020304" pitchFamily="18" charset="0"/>
                          <a:cs typeface="Times New Roman" panose="02020603050405020304" pitchFamily="18" charset="0"/>
                        </a:rPr>
                        <a:t> </a:t>
                      </a:r>
                      <a:r>
                        <a:rPr lang="ru-RU" sz="1400" dirty="0" smtClean="0">
                          <a:latin typeface="Times New Roman" panose="02020603050405020304" pitchFamily="18" charset="0"/>
                          <a:cs typeface="Times New Roman" panose="02020603050405020304" pitchFamily="18" charset="0"/>
                        </a:rPr>
                        <a:t>перерабатываемой информации </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Малый</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Большой</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к перекодированию информации </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Есть</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Ограничена</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к проверке </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Плохая</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Хорошая</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к обучению </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Хорошая</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Плохая</a:t>
                      </a:r>
                      <a:endParaRPr lang="ru-RU" sz="1400" dirty="0">
                        <a:latin typeface="Times New Roman" panose="02020603050405020304" pitchFamily="18" charset="0"/>
                        <a:cs typeface="Times New Roman" panose="02020603050405020304" pitchFamily="18" charset="0"/>
                      </a:endParaRP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Чувствительность</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В широких </a:t>
                      </a:r>
                    </a:p>
                    <a:p>
                      <a:pPr algn="ctr"/>
                      <a:r>
                        <a:rPr lang="ru-RU" sz="1400" dirty="0" smtClean="0">
                          <a:latin typeface="Times New Roman" panose="02020603050405020304" pitchFamily="18" charset="0"/>
                          <a:cs typeface="Times New Roman" panose="02020603050405020304" pitchFamily="18" charset="0"/>
                        </a:rPr>
                        <a:t>пределах </a:t>
                      </a:r>
                    </a:p>
                  </a:txBody>
                  <a:tcPr marL="72000" marR="72000" marT="0" marB="0"/>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В заданных пределах </a:t>
                      </a:r>
                    </a:p>
                  </a:txBody>
                  <a:tcPr marL="72000" marR="72000" marT="0" marB="0"/>
                </a:tc>
              </a:tr>
              <a:tr h="0">
                <a:tc>
                  <a:txBody>
                    <a:bodyPr/>
                    <a:lstStyle/>
                    <a:p>
                      <a:pPr algn="ctr"/>
                      <a:r>
                        <a:rPr lang="ru-RU" sz="1400" dirty="0" smtClean="0">
                          <a:latin typeface="Times New Roman" panose="02020603050405020304" pitchFamily="18" charset="0"/>
                          <a:cs typeface="Times New Roman" panose="02020603050405020304" pitchFamily="18" charset="0"/>
                        </a:rPr>
                        <a:t>Способность к обобщению </a:t>
                      </a: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Есть</a:t>
                      </a:r>
                      <a:endParaRPr lang="ru-RU" sz="1400" dirty="0">
                        <a:latin typeface="Times New Roman" panose="02020603050405020304" pitchFamily="18" charset="0"/>
                        <a:cs typeface="Times New Roman" panose="02020603050405020304" pitchFamily="18" charset="0"/>
                      </a:endParaRPr>
                    </a:p>
                  </a:txBody>
                  <a:tcPr marL="72000" marR="72000" marT="0" marB="0"/>
                </a:tc>
                <a:tc>
                  <a:txBody>
                    <a:bodyPr/>
                    <a:lstStyle/>
                    <a:p>
                      <a:pPr algn="ctr">
                        <a:spcBef>
                          <a:spcPts val="600"/>
                        </a:spcBef>
                        <a:spcAft>
                          <a:spcPts val="600"/>
                        </a:spcAft>
                      </a:pPr>
                      <a:r>
                        <a:rPr lang="ru-RU" sz="1400" dirty="0" smtClean="0">
                          <a:latin typeface="Times New Roman" panose="02020603050405020304" pitchFamily="18" charset="0"/>
                          <a:cs typeface="Times New Roman" panose="02020603050405020304" pitchFamily="18" charset="0"/>
                        </a:rPr>
                        <a:t>Нет</a:t>
                      </a:r>
                      <a:endParaRPr lang="ru-RU" sz="1400" dirty="0">
                        <a:latin typeface="Times New Roman" panose="02020603050405020304" pitchFamily="18" charset="0"/>
                        <a:cs typeface="Times New Roman" panose="02020603050405020304" pitchFamily="18" charset="0"/>
                      </a:endParaRPr>
                    </a:p>
                  </a:txBody>
                  <a:tcPr marL="72000" marR="72000" marT="0" marB="0"/>
                </a:tc>
              </a:tr>
              <a:tr h="161057">
                <a:tc>
                  <a:txBody>
                    <a:bodyPr/>
                    <a:lstStyle/>
                    <a:p>
                      <a:pPr algn="ctr"/>
                      <a:r>
                        <a:rPr lang="ru-RU" sz="1400" dirty="0" smtClean="0">
                          <a:latin typeface="Times New Roman" panose="02020603050405020304" pitchFamily="18" charset="0"/>
                          <a:cs typeface="Times New Roman" panose="02020603050405020304" pitchFamily="18" charset="0"/>
                        </a:rPr>
                        <a:t>Гибкость</a:t>
                      </a:r>
                    </a:p>
                  </a:txBody>
                  <a:tcPr marL="72000" marR="72000" marT="0" marB="0"/>
                </a:tc>
                <a:tc>
                  <a:txBody>
                    <a:bodyPr/>
                    <a:lstStyle/>
                    <a:p>
                      <a:pPr algn="ctr"/>
                      <a:r>
                        <a:rPr lang="ru-RU" sz="1400" dirty="0" smtClean="0">
                          <a:latin typeface="Times New Roman" panose="02020603050405020304" pitchFamily="18" charset="0"/>
                          <a:cs typeface="Times New Roman" panose="02020603050405020304" pitchFamily="18" charset="0"/>
                        </a:rPr>
                        <a:t>Высокая </a:t>
                      </a:r>
                    </a:p>
                  </a:txBody>
                  <a:tcPr marL="72000" marR="72000" marT="0" marB="0"/>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ru-RU" sz="1400" dirty="0" smtClean="0">
                          <a:latin typeface="Times New Roman" panose="02020603050405020304" pitchFamily="18" charset="0"/>
                          <a:cs typeface="Times New Roman" panose="02020603050405020304" pitchFamily="18" charset="0"/>
                        </a:rPr>
                        <a:t>Ограниченная </a:t>
                      </a:r>
                    </a:p>
                  </a:txBody>
                  <a:tcPr marL="72000" marR="72000" marT="0" marB="0"/>
                </a:tc>
              </a:tr>
            </a:tbl>
          </a:graphicData>
        </a:graphic>
      </p:graphicFrame>
      <p:sp>
        <p:nvSpPr>
          <p:cNvPr id="4" name="Прямоугольник 3"/>
          <p:cNvSpPr/>
          <p:nvPr/>
        </p:nvSpPr>
        <p:spPr>
          <a:xfrm>
            <a:off x="179512" y="34999"/>
            <a:ext cx="8784976" cy="369332"/>
          </a:xfrm>
          <a:prstGeom prst="rect">
            <a:avLst/>
          </a:prstGeom>
        </p:spPr>
        <p:txBody>
          <a:bodyPr wrap="square">
            <a:spAutoFit/>
          </a:bodyPr>
          <a:lstStyle/>
          <a:p>
            <a:pPr algn="ctr"/>
            <a:r>
              <a:rPr lang="ru-RU" b="1" u="sng" dirty="0">
                <a:solidFill>
                  <a:srgbClr val="FF0000"/>
                </a:solidFill>
                <a:latin typeface="Times New Roman" panose="02020603050405020304" pitchFamily="18" charset="0"/>
                <a:cs typeface="Times New Roman" panose="02020603050405020304" pitchFamily="18" charset="0"/>
              </a:rPr>
              <a:t>Сравнительная характеристика человека и машины </a:t>
            </a:r>
          </a:p>
        </p:txBody>
      </p:sp>
    </p:spTree>
    <p:extLst>
      <p:ext uri="{BB962C8B-B14F-4D97-AF65-F5344CB8AC3E}">
        <p14:creationId xmlns:p14="http://schemas.microsoft.com/office/powerpoint/2010/main" val="3158284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784976" cy="2308324"/>
          </a:xfrm>
          <a:prstGeom prst="rect">
            <a:avLst/>
          </a:prstGeom>
        </p:spPr>
        <p:txBody>
          <a:bodyPr wrap="square">
            <a:spAutoFit/>
          </a:bodyPr>
          <a:lstStyle/>
          <a:p>
            <a:pPr indent="355600" algn="just"/>
            <a:r>
              <a:rPr lang="ru-RU" dirty="0">
                <a:latin typeface="Arial" panose="020B0604020202020204" pitchFamily="34" charset="0"/>
                <a:cs typeface="Arial" panose="020B0604020202020204" pitchFamily="34" charset="0"/>
              </a:rPr>
              <a:t>Многие из недостатков человека могут быть скомпенсированы </a:t>
            </a:r>
            <a:r>
              <a:rPr lang="ru-RU" dirty="0" smtClean="0">
                <a:latin typeface="Arial" panose="020B0604020202020204" pitchFamily="34" charset="0"/>
                <a:cs typeface="Arial" panose="020B0604020202020204" pitchFamily="34" charset="0"/>
              </a:rPr>
              <a:t>автоматическими </a:t>
            </a:r>
            <a:r>
              <a:rPr lang="ru-RU" dirty="0">
                <a:latin typeface="Arial" panose="020B0604020202020204" pitchFamily="34" charset="0"/>
                <a:cs typeface="Arial" panose="020B0604020202020204" pitchFamily="34" charset="0"/>
              </a:rPr>
              <a:t>устройствами при рациональном распределении </a:t>
            </a:r>
            <a:r>
              <a:rPr lang="ru-RU" dirty="0" smtClean="0">
                <a:latin typeface="Arial" panose="020B0604020202020204" pitchFamily="34" charset="0"/>
                <a:cs typeface="Arial" panose="020B0604020202020204" pitchFamily="34" charset="0"/>
              </a:rPr>
              <a:t>функций между </a:t>
            </a:r>
            <a:r>
              <a:rPr lang="ru-RU" dirty="0">
                <a:latin typeface="Arial" panose="020B0604020202020204" pitchFamily="34" charset="0"/>
                <a:cs typeface="Arial" panose="020B0604020202020204" pitchFamily="34" charset="0"/>
              </a:rPr>
              <a:t>человеком и машиной, при согласовании их характеристик. В </a:t>
            </a:r>
            <a:r>
              <a:rPr lang="ru-RU" dirty="0" smtClean="0">
                <a:latin typeface="Arial" panose="020B0604020202020204" pitchFamily="34" charset="0"/>
                <a:cs typeface="Arial" panose="020B0604020202020204" pitchFamily="34" charset="0"/>
              </a:rPr>
              <a:t>целом</a:t>
            </a:r>
            <a:r>
              <a:rPr lang="ru-RU" dirty="0">
                <a:latin typeface="Arial" panose="020B0604020202020204" pitchFamily="34" charset="0"/>
                <a:cs typeface="Arial" panose="020B0604020202020204" pitchFamily="34" charset="0"/>
              </a:rPr>
              <a:t>, человек </a:t>
            </a:r>
            <a:r>
              <a:rPr lang="ru-RU" dirty="0" smtClean="0">
                <a:latin typeface="Arial" panose="020B0604020202020204" pitchFamily="34" charset="0"/>
                <a:cs typeface="Arial" panose="020B0604020202020204" pitchFamily="34" charset="0"/>
              </a:rPr>
              <a:t>является универсальным </a:t>
            </a:r>
            <a:r>
              <a:rPr lang="ru-RU" dirty="0">
                <a:latin typeface="Arial" panose="020B0604020202020204" pitchFamily="34" charset="0"/>
                <a:cs typeface="Arial" panose="020B0604020202020204" pitchFamily="34" charset="0"/>
              </a:rPr>
              <a:t>и наиболее пластичным звеном </a:t>
            </a:r>
            <a:r>
              <a:rPr lang="ru-RU" dirty="0" smtClean="0">
                <a:latin typeface="Arial" panose="020B0604020202020204" pitchFamily="34" charset="0"/>
                <a:cs typeface="Arial" panose="020B0604020202020204" pitchFamily="34" charset="0"/>
              </a:rPr>
              <a:t> системы </a:t>
            </a:r>
            <a:r>
              <a:rPr lang="ru-RU" dirty="0">
                <a:latin typeface="Arial" panose="020B0604020202020204" pitchFamily="34" charset="0"/>
                <a:cs typeface="Arial" panose="020B0604020202020204" pitchFamily="34" charset="0"/>
              </a:rPr>
              <a:t>управления. Он может использоваться в широком диапазоне, </a:t>
            </a:r>
            <a:r>
              <a:rPr lang="ru-RU" dirty="0" smtClean="0">
                <a:latin typeface="Arial" panose="020B0604020202020204" pitchFamily="34" charset="0"/>
                <a:cs typeface="Arial" panose="020B0604020202020204" pitchFamily="34" charset="0"/>
              </a:rPr>
              <a:t> начиная </a:t>
            </a:r>
            <a:r>
              <a:rPr lang="ru-RU" dirty="0">
                <a:latin typeface="Arial" panose="020B0604020202020204" pitchFamily="34" charset="0"/>
                <a:cs typeface="Arial" panose="020B0604020202020204" pitchFamily="34" charset="0"/>
              </a:rPr>
              <a:t>от динамического звена в системе регулирования и до высшего </a:t>
            </a:r>
            <a:r>
              <a:rPr lang="ru-RU" dirty="0" smtClean="0">
                <a:latin typeface="Arial" panose="020B0604020202020204" pitchFamily="34" charset="0"/>
                <a:cs typeface="Arial" panose="020B0604020202020204" pitchFamily="34" charset="0"/>
              </a:rPr>
              <a:t>звена </a:t>
            </a:r>
            <a:r>
              <a:rPr lang="ru-RU" dirty="0">
                <a:latin typeface="Arial" panose="020B0604020202020204" pitchFamily="34" charset="0"/>
                <a:cs typeface="Arial" panose="020B0604020202020204" pitchFamily="34" charset="0"/>
              </a:rPr>
              <a:t>иерархической структуры управления, принимающего решения в </a:t>
            </a:r>
            <a:r>
              <a:rPr lang="ru-RU" dirty="0" smtClean="0">
                <a:latin typeface="Arial" panose="020B0604020202020204" pitchFamily="34" charset="0"/>
                <a:cs typeface="Arial" panose="020B0604020202020204" pitchFamily="34" charset="0"/>
              </a:rPr>
              <a:t>сложной ситуации. </a:t>
            </a:r>
            <a:endParaRPr lang="ru-RU" dirty="0">
              <a:latin typeface="Arial" panose="020B0604020202020204" pitchFamily="34" charset="0"/>
              <a:cs typeface="Arial" panose="020B0604020202020204" pitchFamily="34" charset="0"/>
            </a:endParaRPr>
          </a:p>
        </p:txBody>
      </p:sp>
      <p:sp>
        <p:nvSpPr>
          <p:cNvPr id="3" name="Прямоугольник 2"/>
          <p:cNvSpPr/>
          <p:nvPr/>
        </p:nvSpPr>
        <p:spPr>
          <a:xfrm>
            <a:off x="179512" y="2959784"/>
            <a:ext cx="8784976" cy="2031325"/>
          </a:xfrm>
          <a:prstGeom prst="rect">
            <a:avLst/>
          </a:prstGeom>
        </p:spPr>
        <p:txBody>
          <a:bodyPr wrap="square">
            <a:spAutoFit/>
          </a:bodyPr>
          <a:lstStyle/>
          <a:p>
            <a:pPr indent="358775" algn="ctr"/>
            <a:r>
              <a:rPr lang="ru-RU" dirty="0" smtClean="0">
                <a:latin typeface="Arial" panose="020B0604020202020204" pitchFamily="34" charset="0"/>
                <a:cs typeface="Arial" panose="020B0604020202020204" pitchFamily="34" charset="0"/>
              </a:rPr>
              <a:t>За  </a:t>
            </a:r>
            <a:r>
              <a:rPr lang="ru-RU" dirty="0">
                <a:latin typeface="Arial" panose="020B0604020202020204" pitchFamily="34" charset="0"/>
                <a:cs typeface="Arial" panose="020B0604020202020204" pitchFamily="34" charset="0"/>
              </a:rPr>
              <a:t>человеком остаются стратегические функции </a:t>
            </a:r>
            <a:r>
              <a:rPr lang="ru-RU" dirty="0" smtClean="0">
                <a:latin typeface="Arial" panose="020B0604020202020204" pitchFamily="34" charset="0"/>
                <a:cs typeface="Arial" panose="020B0604020202020204" pitchFamily="34" charset="0"/>
              </a:rPr>
              <a:t>управления</a:t>
            </a:r>
            <a:r>
              <a:rPr lang="ru-RU" dirty="0">
                <a:latin typeface="Arial" panose="020B0604020202020204" pitchFamily="34" charset="0"/>
                <a:cs typeface="Arial" panose="020B0604020202020204" pitchFamily="34" charset="0"/>
              </a:rPr>
              <a:t>, тогда как технические и программные средства рассматриваются как </a:t>
            </a:r>
            <a:r>
              <a:rPr lang="ru-RU" dirty="0" smtClean="0">
                <a:latin typeface="Arial" panose="020B0604020202020204" pitchFamily="34" charset="0"/>
                <a:cs typeface="Arial" panose="020B0604020202020204" pitchFamily="34" charset="0"/>
              </a:rPr>
              <a:t>тактические </a:t>
            </a:r>
            <a:r>
              <a:rPr lang="ru-RU" dirty="0">
                <a:latin typeface="Arial" panose="020B0604020202020204" pitchFamily="34" charset="0"/>
                <a:cs typeface="Arial" panose="020B0604020202020204" pitchFamily="34" charset="0"/>
              </a:rPr>
              <a:t>инструменты решения различного рода задач</a:t>
            </a:r>
            <a:r>
              <a:rPr lang="ru-RU" dirty="0" smtClean="0">
                <a:latin typeface="Arial" panose="020B0604020202020204" pitchFamily="34" charset="0"/>
                <a:cs typeface="Arial" panose="020B0604020202020204" pitchFamily="34" charset="0"/>
              </a:rPr>
              <a:t>.</a:t>
            </a:r>
          </a:p>
          <a:p>
            <a:pPr indent="358775" algn="ctr"/>
            <a:r>
              <a:rPr lang="ru-RU" dirty="0" smtClean="0">
                <a:latin typeface="Arial" panose="020B0604020202020204" pitchFamily="34" charset="0"/>
                <a:cs typeface="Arial" panose="020B0604020202020204" pitchFamily="34" charset="0"/>
              </a:rPr>
              <a:t> </a:t>
            </a:r>
          </a:p>
          <a:p>
            <a:pPr indent="358775" algn="ctr"/>
            <a:r>
              <a:rPr lang="ru-RU" dirty="0" smtClean="0">
                <a:latin typeface="Arial" panose="020B0604020202020204" pitchFamily="34" charset="0"/>
                <a:cs typeface="Arial" panose="020B0604020202020204" pitchFamily="34" charset="0"/>
              </a:rPr>
              <a:t>Поэтому </a:t>
            </a:r>
            <a:r>
              <a:rPr lang="ru-RU" dirty="0">
                <a:latin typeface="Arial" panose="020B0604020202020204" pitchFamily="34" charset="0"/>
                <a:cs typeface="Arial" panose="020B0604020202020204" pitchFamily="34" charset="0"/>
              </a:rPr>
              <a:t>весьма </a:t>
            </a:r>
            <a:r>
              <a:rPr lang="ru-RU" dirty="0" smtClean="0">
                <a:latin typeface="Arial" panose="020B0604020202020204" pitchFamily="34" charset="0"/>
                <a:cs typeface="Arial" panose="020B0604020202020204" pitchFamily="34" charset="0"/>
              </a:rPr>
              <a:t>важной </a:t>
            </a:r>
            <a:r>
              <a:rPr lang="ru-RU" dirty="0">
                <a:latin typeface="Arial" panose="020B0604020202020204" pitchFamily="34" charset="0"/>
                <a:cs typeface="Arial" panose="020B0604020202020204" pitchFamily="34" charset="0"/>
              </a:rPr>
              <a:t>является задача проектирования достаточно эффективных как самих </a:t>
            </a:r>
            <a:r>
              <a:rPr lang="ru-RU" dirty="0" smtClean="0">
                <a:latin typeface="Arial" panose="020B0604020202020204" pitchFamily="34" charset="0"/>
                <a:cs typeface="Arial" panose="020B0604020202020204" pitchFamily="34" charset="0"/>
              </a:rPr>
              <a:t>ЭВМ</a:t>
            </a:r>
            <a:r>
              <a:rPr lang="ru-RU" dirty="0">
                <a:latin typeface="Arial" panose="020B0604020202020204" pitchFamily="34" charset="0"/>
                <a:cs typeface="Arial" panose="020B0604020202020204" pitchFamily="34" charset="0"/>
              </a:rPr>
              <a:t>, так и их важнейшего компонента – </a:t>
            </a:r>
            <a:r>
              <a:rPr lang="ru-RU" dirty="0" smtClean="0">
                <a:latin typeface="Arial" panose="020B0604020202020204" pitchFamily="34" charset="0"/>
                <a:cs typeface="Arial" panose="020B0604020202020204" pitchFamily="34" charset="0"/>
              </a:rPr>
              <a:t>«система человек-компьютер». </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39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880226"/>
            <a:ext cx="8784976" cy="3693319"/>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Научная дисциплина комплексно изучающая человека (группу людей) в конкретных условиях его (их) деятельности в современном производстве. </a:t>
            </a:r>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Эргономика </a:t>
            </a:r>
            <a:r>
              <a:rPr lang="ru-RU" dirty="0">
                <a:latin typeface="Times New Roman" panose="02020603050405020304" pitchFamily="18" charset="0"/>
                <a:cs typeface="Times New Roman" panose="02020603050405020304" pitchFamily="18" charset="0"/>
              </a:rPr>
              <a:t>возникла в связи со значительным усложнением технических средств и условий их функционирования в современном производстве, существенным изменением трудовой деятельности человека , синтезированием в нем многих трудовых функций</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a:latin typeface="Times New Roman" panose="02020603050405020304" pitchFamily="18" charset="0"/>
                <a:cs typeface="Times New Roman" panose="02020603050405020304" pitchFamily="18" charset="0"/>
              </a:rPr>
              <a:t>Эргономика сформировалась на стыке </a:t>
            </a:r>
            <a:r>
              <a:rPr lang="ru-RU" dirty="0" smtClean="0">
                <a:latin typeface="Times New Roman" panose="02020603050405020304" pitchFamily="18" charset="0"/>
                <a:cs typeface="Times New Roman" panose="02020603050405020304" pitchFamily="18" charset="0"/>
              </a:rPr>
              <a:t>наук:</a:t>
            </a:r>
          </a:p>
          <a:p>
            <a:pPr indent="355600" algn="just"/>
            <a:endParaRPr lang="ru-RU"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Психологии; </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Гигиены труда; </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Социальной психологии; </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Анатомии </a:t>
            </a:r>
            <a:r>
              <a:rPr lang="ru-RU" dirty="0">
                <a:latin typeface="Times New Roman" panose="02020603050405020304" pitchFamily="18" charset="0"/>
                <a:cs typeface="Times New Roman" panose="02020603050405020304" pitchFamily="18" charset="0"/>
              </a:rPr>
              <a:t>и ряда технических наук. </a:t>
            </a:r>
          </a:p>
        </p:txBody>
      </p:sp>
      <p:sp>
        <p:nvSpPr>
          <p:cNvPr id="3" name="Прямоугольник 2"/>
          <p:cNvSpPr/>
          <p:nvPr/>
        </p:nvSpPr>
        <p:spPr>
          <a:xfrm>
            <a:off x="539552" y="44624"/>
            <a:ext cx="1891287" cy="461665"/>
          </a:xfrm>
          <a:prstGeom prst="rect">
            <a:avLst/>
          </a:prstGeom>
        </p:spPr>
        <p:txBody>
          <a:bodyPr wrap="none">
            <a:spAutoFit/>
          </a:bodyPr>
          <a:lstStyle/>
          <a:p>
            <a:r>
              <a:rPr lang="ru-RU" sz="2400" b="1" dirty="0">
                <a:solidFill>
                  <a:srgbClr val="FF0000"/>
                </a:solidFill>
                <a:latin typeface="Times New Roman" panose="02020603050405020304" pitchFamily="18" charset="0"/>
                <a:cs typeface="Times New Roman" panose="02020603050405020304" pitchFamily="18" charset="0"/>
              </a:rPr>
              <a:t>Эргономика</a:t>
            </a:r>
          </a:p>
        </p:txBody>
      </p:sp>
      <p:sp>
        <p:nvSpPr>
          <p:cNvPr id="5" name="Прямоугольник 4"/>
          <p:cNvSpPr/>
          <p:nvPr/>
        </p:nvSpPr>
        <p:spPr>
          <a:xfrm>
            <a:off x="107504" y="552748"/>
            <a:ext cx="8928992" cy="1200329"/>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Руководства по разработке продуктов, взаимодействующих с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человеком </a:t>
            </a:r>
            <a:r>
              <a:rPr lang="ru-RU" dirty="0">
                <a:latin typeface="Times New Roman" panose="02020603050405020304" pitchFamily="18" charset="0"/>
                <a:cs typeface="Times New Roman" panose="02020603050405020304" pitchFamily="18" charset="0"/>
              </a:rPr>
              <a:t>физически, обычно содержат конкретную информацию, основанную на свойствах и возможностях человеческого скелета и органов чувств. Совокупность сведений в этой области составляет науку </a:t>
            </a:r>
            <a:r>
              <a:rPr lang="ru-RU" b="1" dirty="0">
                <a:latin typeface="Times New Roman" panose="02020603050405020304" pitchFamily="18" charset="0"/>
                <a:cs typeface="Times New Roman" panose="02020603050405020304" pitchFamily="18" charset="0"/>
              </a:rPr>
              <a:t>эргономику</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07504" y="1772816"/>
            <a:ext cx="8928992" cy="923330"/>
          </a:xfrm>
          <a:prstGeom prst="rect">
            <a:avLst/>
          </a:prstGeom>
        </p:spPr>
        <p:txBody>
          <a:bodyPr wrap="square">
            <a:spAutoFit/>
          </a:bodyPr>
          <a:lstStyle/>
          <a:p>
            <a:pPr indent="355600"/>
            <a:r>
              <a:rPr lang="ru-RU" b="1" u="sng" dirty="0" smtClean="0">
                <a:latin typeface="Times New Roman" panose="02020603050405020304" pitchFamily="18" charset="0"/>
                <a:cs typeface="Times New Roman" panose="02020603050405020304" pitchFamily="18" charset="0"/>
              </a:rPr>
              <a:t>Эргономика</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синтетическая наука, комплексно </a:t>
            </a:r>
            <a:r>
              <a:rPr lang="ru-RU" dirty="0" smtClean="0">
                <a:latin typeface="Times New Roman" panose="02020603050405020304" pitchFamily="18" charset="0"/>
                <a:cs typeface="Times New Roman" panose="02020603050405020304" pitchFamily="18" charset="0"/>
              </a:rPr>
              <a:t> изучающая </a:t>
            </a:r>
            <a:r>
              <a:rPr lang="ru-RU" dirty="0">
                <a:latin typeface="Times New Roman" panose="02020603050405020304" pitchFamily="18" charset="0"/>
                <a:cs typeface="Times New Roman" panose="02020603050405020304" pitchFamily="18" charset="0"/>
              </a:rPr>
              <a:t>систему «человек – коллектив – машина </a:t>
            </a:r>
            <a:r>
              <a:rPr lang="ru-RU" dirty="0" smtClean="0">
                <a:latin typeface="Times New Roman" panose="02020603050405020304" pitchFamily="18" charset="0"/>
                <a:cs typeface="Times New Roman" panose="02020603050405020304" pitchFamily="18" charset="0"/>
              </a:rPr>
              <a:t>– среда» </a:t>
            </a:r>
            <a:r>
              <a:rPr lang="ru-RU" dirty="0">
                <a:latin typeface="Times New Roman" panose="02020603050405020304" pitchFamily="18" charset="0"/>
                <a:cs typeface="Times New Roman" panose="02020603050405020304" pitchFamily="18" charset="0"/>
              </a:rPr>
              <a:t>с целью </a:t>
            </a:r>
            <a:r>
              <a:rPr lang="ru-RU" dirty="0" smtClean="0">
                <a:latin typeface="Times New Roman" panose="02020603050405020304" pitchFamily="18" charset="0"/>
                <a:cs typeface="Times New Roman" panose="02020603050405020304" pitchFamily="18" charset="0"/>
              </a:rPr>
              <a:t>оптимальной </a:t>
            </a:r>
            <a:r>
              <a:rPr lang="ru-RU" dirty="0">
                <a:latin typeface="Times New Roman" panose="02020603050405020304" pitchFamily="18" charset="0"/>
                <a:cs typeface="Times New Roman" panose="02020603050405020304" pitchFamily="18" charset="0"/>
              </a:rPr>
              <a:t>организации, оздоровления и повышения производительности </a:t>
            </a:r>
            <a:r>
              <a:rPr lang="ru-RU" dirty="0" smtClean="0">
                <a:latin typeface="Times New Roman" panose="02020603050405020304" pitchFamily="18" charset="0"/>
                <a:cs typeface="Times New Roman" panose="02020603050405020304" pitchFamily="18" charset="0"/>
              </a:rPr>
              <a:t>труда.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595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712968" cy="2862322"/>
          </a:xfrm>
          <a:prstGeom prst="rect">
            <a:avLst/>
          </a:prstGeom>
        </p:spPr>
        <p:txBody>
          <a:bodyPr wrap="square">
            <a:spAutoFit/>
          </a:bodyPr>
          <a:lstStyle/>
          <a:p>
            <a:pPr indent="355600" algn="just"/>
            <a:r>
              <a:rPr lang="ru-RU" sz="2000" dirty="0">
                <a:latin typeface="Times New Roman" panose="02020603050405020304" pitchFamily="18" charset="0"/>
                <a:cs typeface="Times New Roman" panose="02020603050405020304" pitchFamily="18" charset="0"/>
              </a:rPr>
              <a:t>Эргономика (от греч. </a:t>
            </a:r>
            <a:r>
              <a:rPr lang="ru-RU" sz="2000" dirty="0" err="1">
                <a:latin typeface="Times New Roman" panose="02020603050405020304" pitchFamily="18" charset="0"/>
                <a:cs typeface="Times New Roman" panose="02020603050405020304" pitchFamily="18" charset="0"/>
              </a:rPr>
              <a:t>ergon</a:t>
            </a:r>
            <a:r>
              <a:rPr lang="ru-RU" sz="2000" dirty="0">
                <a:latin typeface="Times New Roman" panose="02020603050405020304" pitchFamily="18" charset="0"/>
                <a:cs typeface="Times New Roman" panose="02020603050405020304" pitchFamily="18" charset="0"/>
              </a:rPr>
              <a:t> работа и </a:t>
            </a:r>
            <a:r>
              <a:rPr lang="ru-RU" sz="2000" dirty="0" err="1">
                <a:latin typeface="Times New Roman" panose="02020603050405020304" pitchFamily="18" charset="0"/>
                <a:cs typeface="Times New Roman" panose="02020603050405020304" pitchFamily="18" charset="0"/>
              </a:rPr>
              <a:t>nomos</a:t>
            </a:r>
            <a:r>
              <a:rPr lang="ru-RU" sz="2000" dirty="0">
                <a:latin typeface="Times New Roman" panose="02020603050405020304" pitchFamily="18" charset="0"/>
                <a:cs typeface="Times New Roman" panose="02020603050405020304" pitchFamily="18" charset="0"/>
              </a:rPr>
              <a:t> закон) — </a:t>
            </a:r>
            <a:r>
              <a:rPr lang="ru-RU" sz="2000" dirty="0" err="1">
                <a:latin typeface="Times New Roman" panose="02020603050405020304" pitchFamily="18" charset="0"/>
                <a:cs typeface="Times New Roman" panose="02020603050405020304" pitchFamily="18" charset="0"/>
              </a:rPr>
              <a:t>научноприкладная</a:t>
            </a:r>
            <a:r>
              <a:rPr lang="ru-RU" sz="2000" dirty="0">
                <a:latin typeface="Times New Roman" panose="02020603050405020304" pitchFamily="18" charset="0"/>
                <a:cs typeface="Times New Roman" panose="02020603050405020304" pitchFamily="18" charset="0"/>
              </a:rPr>
              <a:t> дисциплина, занимающаяся изучением и созданием эффективных систем, управляемых человеком</a:t>
            </a:r>
            <a:r>
              <a:rPr lang="ru-RU" sz="2000" dirty="0" smtClean="0">
                <a:latin typeface="Times New Roman" panose="02020603050405020304" pitchFamily="18" charset="0"/>
                <a:cs typeface="Times New Roman" panose="02020603050405020304" pitchFamily="18" charset="0"/>
              </a:rPr>
              <a:t>.</a:t>
            </a: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Эргономика — отрасль науки, изучающая человека (или группу людей) и его (их) деятельность в условиях производства с целью совершенствования орудий, условий и процесса труда. Основной объект исследования эргономики — системы «человек — машина», в том числе и так называемые </a:t>
            </a:r>
            <a:r>
              <a:rPr lang="ru-RU" sz="2000" dirty="0" err="1">
                <a:latin typeface="Times New Roman" panose="02020603050405020304" pitchFamily="18" charset="0"/>
                <a:cs typeface="Times New Roman" panose="02020603050405020304" pitchFamily="18" charset="0"/>
              </a:rPr>
              <a:t>эргатические</a:t>
            </a:r>
            <a:r>
              <a:rPr lang="ru-RU" sz="2000" dirty="0">
                <a:latin typeface="Times New Roman" panose="02020603050405020304" pitchFamily="18" charset="0"/>
                <a:cs typeface="Times New Roman" panose="02020603050405020304" pitchFamily="18" charset="0"/>
              </a:rPr>
              <a:t> системы; метод исследования — системный подход.</a:t>
            </a:r>
          </a:p>
        </p:txBody>
      </p:sp>
    </p:spTree>
    <p:extLst>
      <p:ext uri="{BB962C8B-B14F-4D97-AF65-F5344CB8AC3E}">
        <p14:creationId xmlns:p14="http://schemas.microsoft.com/office/powerpoint/2010/main" val="1196279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260648"/>
            <a:ext cx="8640960" cy="4736168"/>
          </a:xfrm>
          <a:prstGeom prst="rect">
            <a:avLst/>
          </a:prstGeom>
        </p:spPr>
        <p:txBody>
          <a:bodyPr wrap="square">
            <a:spAutoFit/>
          </a:bodyPr>
          <a:lstStyle/>
          <a:p>
            <a:pPr indent="361950" algn="just">
              <a:lnSpc>
                <a:spcPct val="130000"/>
              </a:lnSpc>
            </a:pPr>
            <a:r>
              <a:rPr lang="ru-RU" dirty="0">
                <a:latin typeface="Arial" panose="020B0604020202020204" pitchFamily="34" charset="0"/>
                <a:cs typeface="Arial" panose="020B0604020202020204" pitchFamily="34" charset="0"/>
              </a:rPr>
              <a:t>Британский специалист по эргономике Брайан </a:t>
            </a:r>
            <a:r>
              <a:rPr lang="ru-RU" dirty="0" err="1">
                <a:latin typeface="Arial" panose="020B0604020202020204" pitchFamily="34" charset="0"/>
                <a:cs typeface="Arial" panose="020B0604020202020204" pitchFamily="34" charset="0"/>
              </a:rPr>
              <a:t>Шейкл</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Brian</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Shakel</a:t>
            </a:r>
            <a:r>
              <a:rPr lang="ru-RU" dirty="0">
                <a:latin typeface="Arial" panose="020B0604020202020204" pitchFamily="34" charset="0"/>
                <a:cs typeface="Arial" panose="020B0604020202020204" pitchFamily="34" charset="0"/>
              </a:rPr>
              <a:t>) предлагает следующую периодизацию развития эргономики по десятилетиям:</a:t>
            </a:r>
          </a:p>
          <a:p>
            <a:pPr indent="361950" algn="just">
              <a:lnSpc>
                <a:spcPct val="130000"/>
              </a:lnSpc>
            </a:pPr>
            <a:endParaRPr lang="ru-RU" dirty="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dirty="0">
                <a:latin typeface="Arial" panose="020B0604020202020204" pitchFamily="34" charset="0"/>
                <a:cs typeface="Arial" panose="020B0604020202020204" pitchFamily="34" charset="0"/>
              </a:rPr>
              <a:t>1950-е — военная эргономика; </a:t>
            </a:r>
            <a:endParaRPr lang="ru-RU"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dirty="0" smtClean="0">
                <a:latin typeface="Arial" panose="020B0604020202020204" pitchFamily="34" charset="0"/>
                <a:cs typeface="Arial" panose="020B0604020202020204" pitchFamily="34" charset="0"/>
              </a:rPr>
              <a:t>1960-е </a:t>
            </a:r>
            <a:r>
              <a:rPr lang="ru-RU" dirty="0">
                <a:latin typeface="Arial" panose="020B0604020202020204" pitchFamily="34" charset="0"/>
                <a:cs typeface="Arial" panose="020B0604020202020204" pitchFamily="34" charset="0"/>
              </a:rPr>
              <a:t>— промышленная эргономика; </a:t>
            </a:r>
            <a:endParaRPr lang="ru-RU"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dirty="0" smtClean="0">
                <a:latin typeface="Arial" panose="020B0604020202020204" pitchFamily="34" charset="0"/>
                <a:cs typeface="Arial" panose="020B0604020202020204" pitchFamily="34" charset="0"/>
              </a:rPr>
              <a:t>1970-е </a:t>
            </a:r>
            <a:r>
              <a:rPr lang="ru-RU" dirty="0">
                <a:latin typeface="Arial" panose="020B0604020202020204" pitchFamily="34" charset="0"/>
                <a:cs typeface="Arial" panose="020B0604020202020204" pitchFamily="34" charset="0"/>
              </a:rPr>
              <a:t>— эргономика товаров широкого потребления; </a:t>
            </a:r>
            <a:endParaRPr lang="ru-RU"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dirty="0" smtClean="0">
                <a:latin typeface="Arial" panose="020B0604020202020204" pitchFamily="34" charset="0"/>
                <a:cs typeface="Arial" panose="020B0604020202020204" pitchFamily="34" charset="0"/>
              </a:rPr>
              <a:t>1980-е </a:t>
            </a:r>
            <a:r>
              <a:rPr lang="ru-RU" dirty="0">
                <a:latin typeface="Arial" panose="020B0604020202020204" pitchFamily="34" charset="0"/>
                <a:cs typeface="Arial" panose="020B0604020202020204" pitchFamily="34" charset="0"/>
              </a:rPr>
              <a:t>— интерфейс «человек — компьютер» и эргономика программного обеспечения; </a:t>
            </a:r>
            <a:endParaRPr lang="ru-RU"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dirty="0" smtClean="0">
                <a:latin typeface="Arial" panose="020B0604020202020204" pitchFamily="34" charset="0"/>
                <a:cs typeface="Arial" panose="020B0604020202020204" pitchFamily="34" charset="0"/>
              </a:rPr>
              <a:t>1990-е </a:t>
            </a:r>
            <a:r>
              <a:rPr lang="ru-RU" dirty="0">
                <a:latin typeface="Arial" panose="020B0604020202020204" pitchFamily="34" charset="0"/>
                <a:cs typeface="Arial" panose="020B0604020202020204" pitchFamily="34" charset="0"/>
              </a:rPr>
              <a:t>— когнитивная и организационная эргономика. </a:t>
            </a:r>
          </a:p>
          <a:p>
            <a:pPr lvl="1" algn="just">
              <a:lnSpc>
                <a:spcPct val="130000"/>
              </a:lnSpc>
            </a:pPr>
            <a:endParaRPr lang="ru-RU" dirty="0" smtClean="0">
              <a:latin typeface="Arial" panose="020B0604020202020204" pitchFamily="34" charset="0"/>
              <a:cs typeface="Arial" panose="020B0604020202020204" pitchFamily="34" charset="0"/>
            </a:endParaRPr>
          </a:p>
          <a:p>
            <a:pPr marL="0" lvl="1" indent="457200" algn="just">
              <a:lnSpc>
                <a:spcPct val="130000"/>
              </a:lnSpc>
            </a:pPr>
            <a:r>
              <a:rPr lang="ru-RU" dirty="0" smtClean="0">
                <a:latin typeface="Arial" panose="020B0604020202020204" pitchFamily="34" charset="0"/>
                <a:cs typeface="Arial" panose="020B0604020202020204" pitchFamily="34" charset="0"/>
              </a:rPr>
              <a:t>Продолжая </a:t>
            </a:r>
            <a:r>
              <a:rPr lang="ru-RU" dirty="0">
                <a:latin typeface="Arial" panose="020B0604020202020204" pitchFamily="34" charset="0"/>
                <a:cs typeface="Arial" panose="020B0604020202020204" pitchFamily="34" charset="0"/>
              </a:rPr>
              <a:t>данную периодизацию можно сказать, что 2000-е годы это годы эргономики Интернета, эмоционального дизайна и сложных сетевых коммуникационных систем.</a:t>
            </a:r>
          </a:p>
        </p:txBody>
      </p:sp>
    </p:spTree>
    <p:extLst>
      <p:ext uri="{BB962C8B-B14F-4D97-AF65-F5344CB8AC3E}">
        <p14:creationId xmlns:p14="http://schemas.microsoft.com/office/powerpoint/2010/main" val="3242779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6672"/>
            <a:ext cx="8784976" cy="3693319"/>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проектировании новой и модернизации существующей техники особенно важно заранее и с мак­симально доступной полнотой учитывать возможности и особенности людей, </a:t>
            </a:r>
            <a:r>
              <a:rPr lang="ru-RU" dirty="0" smtClean="0">
                <a:latin typeface="Times New Roman" panose="02020603050405020304" pitchFamily="18" charset="0"/>
                <a:cs typeface="Times New Roman" panose="02020603050405020304" pitchFamily="18" charset="0"/>
              </a:rPr>
              <a:t>которые </a:t>
            </a:r>
            <a:r>
              <a:rPr lang="ru-RU" dirty="0">
                <a:latin typeface="Times New Roman" panose="02020603050405020304" pitchFamily="18" charset="0"/>
                <a:cs typeface="Times New Roman" panose="02020603050405020304" pitchFamily="18" charset="0"/>
              </a:rPr>
              <a:t>будут ею пользоваться. </a:t>
            </a:r>
            <a:endParaRPr lang="ru-RU"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решении та­кого рода задач необходимо согласовать между собой </a:t>
            </a:r>
            <a:r>
              <a:rPr lang="ru-RU" dirty="0" smtClean="0">
                <a:latin typeface="Times New Roman" panose="02020603050405020304" pitchFamily="18" charset="0"/>
                <a:cs typeface="Times New Roman" panose="02020603050405020304" pitchFamily="18" charset="0"/>
              </a:rPr>
              <a:t>отдельные </a:t>
            </a:r>
            <a:r>
              <a:rPr lang="ru-RU" dirty="0">
                <a:latin typeface="Times New Roman" panose="02020603050405020304" pitchFamily="18" charset="0"/>
                <a:cs typeface="Times New Roman" panose="02020603050405020304" pitchFamily="18" charset="0"/>
              </a:rPr>
              <a:t>рекомендации пси­хологии, физиологии, гигиены труда, социальной психологии и т. п., соотнести их и увязать в единую систему требований к тому или иному виду трудовой деятель­ности человека</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indent="355600" algn="ctr"/>
            <a:r>
              <a:rPr lang="ru-RU" sz="2400" b="1" dirty="0">
                <a:latin typeface="Times New Roman" panose="02020603050405020304" pitchFamily="18" charset="0"/>
                <a:cs typeface="Times New Roman" panose="02020603050405020304" pitchFamily="18" charset="0"/>
              </a:rPr>
              <a:t>Человек, машина и окружающая их среда рассматриваются в </a:t>
            </a:r>
            <a:r>
              <a:rPr lang="ru-RU" sz="2400" b="1" dirty="0" smtClean="0">
                <a:latin typeface="Times New Roman" panose="02020603050405020304" pitchFamily="18" charset="0"/>
                <a:cs typeface="Times New Roman" panose="02020603050405020304" pitchFamily="18" charset="0"/>
              </a:rPr>
              <a:t>эргономических </a:t>
            </a:r>
            <a:r>
              <a:rPr lang="ru-RU" sz="2400" b="1" dirty="0">
                <a:latin typeface="Times New Roman" panose="02020603050405020304" pitchFamily="18" charset="0"/>
                <a:cs typeface="Times New Roman" panose="02020603050405020304" pitchFamily="18" charset="0"/>
              </a:rPr>
              <a:t>ис­следованиях как </a:t>
            </a:r>
            <a:endParaRPr lang="ru-RU" sz="2400" b="1" dirty="0" smtClean="0">
              <a:latin typeface="Times New Roman" panose="02020603050405020304" pitchFamily="18" charset="0"/>
              <a:cs typeface="Times New Roman" panose="02020603050405020304" pitchFamily="18" charset="0"/>
            </a:endParaRPr>
          </a:p>
          <a:p>
            <a:pPr indent="355600" algn="ctr"/>
            <a:r>
              <a:rPr lang="ru-RU" sz="2400" b="1" i="1" dirty="0" smtClean="0">
                <a:latin typeface="Times New Roman" panose="02020603050405020304" pitchFamily="18" charset="0"/>
                <a:cs typeface="Times New Roman" panose="02020603050405020304" pitchFamily="18" charset="0"/>
              </a:rPr>
              <a:t>сложная </a:t>
            </a:r>
            <a:r>
              <a:rPr lang="ru-RU" sz="2400" b="1" i="1" dirty="0">
                <a:latin typeface="Times New Roman" panose="02020603050405020304" pitchFamily="18" charset="0"/>
                <a:cs typeface="Times New Roman" panose="02020603050405020304" pitchFamily="18" charset="0"/>
              </a:rPr>
              <a:t>система. </a:t>
            </a:r>
            <a:endParaRPr lang="ru-RU" sz="2400" b="1" i="1" dirty="0" smtClean="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79512" y="4399944"/>
            <a:ext cx="8784976" cy="1477328"/>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Ряд эргономических проблем связан с зада­чами производства технически сложных то­варов широкого потребления, а также с проектированием рабочих мест и ус­ловий трудовой деятельности для лиц с пониженной трудоспособностью. </a:t>
            </a:r>
            <a:r>
              <a:rPr lang="ru-RU" dirty="0" smtClean="0">
                <a:latin typeface="Times New Roman" panose="02020603050405020304" pitchFamily="18" charset="0"/>
                <a:cs typeface="Times New Roman" panose="02020603050405020304" pitchFamily="18" charset="0"/>
              </a:rPr>
              <a:t>Эргономика </a:t>
            </a:r>
            <a:r>
              <a:rPr lang="ru-RU" dirty="0">
                <a:latin typeface="Times New Roman" panose="02020603050405020304" pitchFamily="18" charset="0"/>
                <a:cs typeface="Times New Roman" panose="02020603050405020304" pitchFamily="18" charset="0"/>
              </a:rPr>
              <a:t>не только изучает, но и проектирует це­лесообразные варианты конкретных ви­дов человеческой деятельности, связан­ных с использованием новой техники.</a:t>
            </a:r>
          </a:p>
        </p:txBody>
      </p:sp>
    </p:spTree>
    <p:extLst>
      <p:ext uri="{BB962C8B-B14F-4D97-AF65-F5344CB8AC3E}">
        <p14:creationId xmlns:p14="http://schemas.microsoft.com/office/powerpoint/2010/main" val="7681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6672"/>
            <a:ext cx="8784976" cy="6186309"/>
          </a:xfrm>
          <a:prstGeom prst="rect">
            <a:avLst/>
          </a:prstGeom>
        </p:spPr>
        <p:txBody>
          <a:bodyPr wrap="square">
            <a:spAutoFit/>
          </a:bodyPr>
          <a:lstStyle/>
          <a:p>
            <a:pPr marL="342900" indent="-342900" algn="just">
              <a:buFont typeface="+mj-lt"/>
              <a:buAutoNum type="arabicPeriod"/>
            </a:pPr>
            <a:r>
              <a:rPr lang="ru-RU" dirty="0">
                <a:latin typeface="Times New Roman" panose="02020603050405020304" pitchFamily="18" charset="0"/>
                <a:cs typeface="Times New Roman" panose="02020603050405020304" pitchFamily="18" charset="0"/>
              </a:rPr>
              <a:t>В 1921 г. прошла Первая Всероссийская конференция по научной организации труда. В 1918 г. под руководством известного русского физиолога В. Бехтерева был организован Институт изучения мозга и психической деятельности, внутри которого был создан отдел профессиональной психологии</a:t>
            </a:r>
            <a:r>
              <a:rPr lang="ru-RU" dirty="0" smtClean="0">
                <a:latin typeface="Times New Roman" panose="02020603050405020304" pitchFamily="18" charset="0"/>
                <a:cs typeface="Times New Roman" panose="02020603050405020304" pitchFamily="18" charset="0"/>
              </a:rPr>
              <a:t>. Бехтерев </a:t>
            </a:r>
            <a:r>
              <a:rPr lang="ru-RU" dirty="0">
                <a:latin typeface="Times New Roman" panose="02020603050405020304" pitchFamily="18" charset="0"/>
                <a:cs typeface="Times New Roman" panose="02020603050405020304" pitchFamily="18" charset="0"/>
              </a:rPr>
              <a:t>организует в институте лабораторию труда, в которой сам ведет экспериментальное изучение влияния труда на личность, на ее нервно-психическое состояние. В своих работах он неоднократно комплексном изучении трудовой деятельности </a:t>
            </a:r>
            <a:r>
              <a:rPr lang="ru-RU" dirty="0" smtClean="0">
                <a:latin typeface="Times New Roman" panose="02020603050405020304" pitchFamily="18" charset="0"/>
                <a:cs typeface="Times New Roman" panose="02020603050405020304" pitchFamily="18" charset="0"/>
              </a:rPr>
              <a:t>чело­века.</a:t>
            </a:r>
          </a:p>
          <a:p>
            <a:pPr marL="342900"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1920 г. Бехтерев и Мясищев предложили создать новую научную дисциплину для изучения трудовой деятельности —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эргологию</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или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эргонологию</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В 1920-х гг. В. Ухтомский начал исследовательскую деятельность в области физиологии труда. Он создал лабораторию для изучения труда на промышленных предприятиях в Петрограде. В это же время был образован Центральный институт труда. </a:t>
            </a:r>
            <a:endParaRPr lang="ru-RU"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1930-е гг. в СССР сформировалась новая дисциплина «психотехника», направленная на анализ и улучшение трудовой деятельности. Интенсивные исследования предпринимались в области авиационной эргономики, где изучались кабины пилотов, уделялось внимание рукояткам, приборным панелям, креслу пилота, рабочему месту штурмана. Многие крупные заводы в это время создавали у себя психофизиологические лаборатории, проводившие исследования с целью улучшения работы людей со станками и конвейерами. Было образовано Психотехническое общество и журнал «Советская психотехника». </a:t>
            </a:r>
          </a:p>
        </p:txBody>
      </p:sp>
      <p:sp>
        <p:nvSpPr>
          <p:cNvPr id="3" name="TextBox 2"/>
          <p:cNvSpPr txBox="1"/>
          <p:nvPr/>
        </p:nvSpPr>
        <p:spPr>
          <a:xfrm>
            <a:off x="323528" y="44624"/>
            <a:ext cx="5113644" cy="400110"/>
          </a:xfrm>
          <a:prstGeom prst="rect">
            <a:avLst/>
          </a:prstGeom>
          <a:noFill/>
        </p:spPr>
        <p:txBody>
          <a:bodyPr wrap="none" rtlCol="0">
            <a:spAutoFit/>
          </a:bodyPr>
          <a:lstStyle/>
          <a:p>
            <a:r>
              <a:rPr lang="ru-RU" sz="2000" b="1" dirty="0" smtClean="0">
                <a:solidFill>
                  <a:srgbClr val="FF0000"/>
                </a:solidFill>
                <a:latin typeface="Times New Roman" panose="02020603050405020304" pitchFamily="18" charset="0"/>
                <a:cs typeface="Times New Roman" panose="02020603050405020304" pitchFamily="18" charset="0"/>
              </a:rPr>
              <a:t>История зарождения эргономики в России</a:t>
            </a:r>
            <a:endParaRPr lang="ru-RU"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427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28704"/>
            <a:ext cx="8856984" cy="3416320"/>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Первые   исследования,   с   </a:t>
            </a:r>
            <a:r>
              <a:rPr lang="ru-RU" dirty="0" smtClean="0">
                <a:latin typeface="Times New Roman" panose="02020603050405020304" pitchFamily="18" charset="0"/>
                <a:cs typeface="Times New Roman" panose="02020603050405020304" pitchFamily="18" charset="0"/>
              </a:rPr>
              <a:t>которым  </a:t>
            </a:r>
            <a:r>
              <a:rPr lang="ru-RU" dirty="0">
                <a:latin typeface="Times New Roman" panose="02020603050405020304" pitchFamily="18" charset="0"/>
                <a:cs typeface="Times New Roman" panose="02020603050405020304" pitchFamily="18" charset="0"/>
              </a:rPr>
              <a:t>непосредственно связывают зарождение </a:t>
            </a:r>
            <a:r>
              <a:rPr lang="ru-RU" i="1" dirty="0">
                <a:latin typeface="Times New Roman" panose="02020603050405020304" pitchFamily="18" charset="0"/>
                <a:cs typeface="Times New Roman" panose="02020603050405020304" pitchFamily="18" charset="0"/>
              </a:rPr>
              <a:t>эргономики</a:t>
            </a:r>
            <a:r>
              <a:rPr lang="ru-RU" dirty="0">
                <a:latin typeface="Times New Roman" panose="02020603050405020304" pitchFamily="18" charset="0"/>
                <a:cs typeface="Times New Roman" panose="02020603050405020304" pitchFamily="18" charset="0"/>
              </a:rPr>
              <a:t> относят к 20-м гг. 20 в., когда в  Великобритании, США, Японии  и  </a:t>
            </a:r>
            <a:r>
              <a:rPr lang="ru-RU" dirty="0" smtClean="0">
                <a:latin typeface="Times New Roman" panose="02020603050405020304" pitchFamily="18" charset="0"/>
                <a:cs typeface="Times New Roman" panose="02020603050405020304" pitchFamily="18" charset="0"/>
              </a:rPr>
              <a:t>некоторых других </a:t>
            </a:r>
            <a:r>
              <a:rPr lang="ru-RU" dirty="0">
                <a:latin typeface="Times New Roman" panose="02020603050405020304" pitchFamily="18" charset="0"/>
                <a:cs typeface="Times New Roman" panose="02020603050405020304" pitchFamily="18" charset="0"/>
              </a:rPr>
              <a:t>странах       физиологами,      психологами, врачами и инженерами предпринимались попытки комплексного изучения человека в процессе трудовой  деятельности с целью  максимального использования  его  физических и психологических  возможностей и дальнейшей интенсификации труда. </a:t>
            </a:r>
            <a:endParaRPr lang="ru-RU" dirty="0" smtClean="0">
              <a:latin typeface="Times New Roman" panose="02020603050405020304" pitchFamily="18" charset="0"/>
              <a:cs typeface="Times New Roman" panose="02020603050405020304" pitchFamily="18" charset="0"/>
            </a:endParaRP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Термин </a:t>
            </a:r>
            <a:r>
              <a:rPr lang="ru-RU" b="1" dirty="0">
                <a:latin typeface="Times New Roman" panose="02020603050405020304" pitchFamily="18" charset="0"/>
                <a:cs typeface="Times New Roman" panose="02020603050405020304" pitchFamily="18" charset="0"/>
              </a:rPr>
              <a:t>эргономика</a:t>
            </a:r>
            <a:r>
              <a:rPr lang="ru-RU" dirty="0">
                <a:latin typeface="Times New Roman" panose="02020603050405020304" pitchFamily="18" charset="0"/>
                <a:cs typeface="Times New Roman" panose="02020603050405020304" pitchFamily="18" charset="0"/>
              </a:rPr>
              <a:t>, предложенный ещё в 1857 польским естествоиспытателем   </a:t>
            </a:r>
            <a:r>
              <a:rPr lang="ru-RU" dirty="0" smtClean="0">
                <a:latin typeface="Times New Roman" panose="02020603050405020304" pitchFamily="18" charset="0"/>
                <a:cs typeface="Times New Roman" panose="02020603050405020304" pitchFamily="18" charset="0"/>
              </a:rPr>
              <a:t>     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Ястшембовским</a:t>
            </a:r>
            <a:r>
              <a:rPr lang="ru-RU" dirty="0">
                <a:latin typeface="Times New Roman" panose="02020603050405020304" pitchFamily="18" charset="0"/>
                <a:cs typeface="Times New Roman" panose="02020603050405020304" pitchFamily="18" charset="0"/>
              </a:rPr>
              <a:t>,   получил широкое    распространение   после    1949, когда   группа   </a:t>
            </a:r>
            <a:r>
              <a:rPr lang="ru-RU" dirty="0" smtClean="0">
                <a:latin typeface="Times New Roman" panose="02020603050405020304" pitchFamily="18" charset="0"/>
                <a:cs typeface="Times New Roman" panose="02020603050405020304" pitchFamily="18" charset="0"/>
              </a:rPr>
              <a:t>английских,   </a:t>
            </a:r>
            <a:r>
              <a:rPr lang="ru-RU" dirty="0">
                <a:latin typeface="Times New Roman" panose="02020603050405020304" pitchFamily="18" charset="0"/>
                <a:cs typeface="Times New Roman" panose="02020603050405020304" pitchFamily="18" charset="0"/>
              </a:rPr>
              <a:t>учёных  во  главе с К.   </a:t>
            </a:r>
            <a:r>
              <a:rPr lang="ru-RU" dirty="0" err="1">
                <a:latin typeface="Times New Roman" panose="02020603050405020304" pitchFamily="18" charset="0"/>
                <a:cs typeface="Times New Roman" panose="02020603050405020304" pitchFamily="18" charset="0"/>
              </a:rPr>
              <a:t>Мареллом</a:t>
            </a:r>
            <a:r>
              <a:rPr lang="ru-RU" dirty="0">
                <a:latin typeface="Times New Roman" panose="02020603050405020304" pitchFamily="18" charset="0"/>
                <a:cs typeface="Times New Roman" panose="02020603050405020304" pitchFamily="18" charset="0"/>
              </a:rPr>
              <a:t>  организовала   </a:t>
            </a:r>
            <a:r>
              <a:rPr lang="ru-RU" b="1" dirty="0">
                <a:latin typeface="Times New Roman" panose="02020603050405020304" pitchFamily="18" charset="0"/>
                <a:cs typeface="Times New Roman" panose="02020603050405020304" pitchFamily="18" charset="0"/>
              </a:rPr>
              <a:t>Эргономическое исследовательское </a:t>
            </a:r>
            <a:r>
              <a:rPr lang="ru-RU" b="1" dirty="0" smtClean="0">
                <a:latin typeface="Times New Roman" panose="02020603050405020304" pitchFamily="18" charset="0"/>
                <a:cs typeface="Times New Roman" panose="02020603050405020304" pitchFamily="18" charset="0"/>
              </a:rPr>
              <a:t>общество</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 </a:t>
            </a:r>
            <a:r>
              <a:rPr lang="ru-RU" dirty="0" smtClean="0">
                <a:latin typeface="Times New Roman" panose="02020603050405020304" pitchFamily="18" charset="0"/>
                <a:cs typeface="Times New Roman" panose="02020603050405020304" pitchFamily="18" charset="0"/>
              </a:rPr>
              <a:t>которым </a:t>
            </a:r>
            <a:r>
              <a:rPr lang="ru-RU" dirty="0">
                <a:latin typeface="Times New Roman" panose="02020603050405020304" pitchFamily="18" charset="0"/>
                <a:cs typeface="Times New Roman" panose="02020603050405020304" pitchFamily="18" charset="0"/>
              </a:rPr>
              <a:t>обычно связывают  формирование  </a:t>
            </a:r>
            <a:r>
              <a:rPr lang="ru-RU" dirty="0" smtClean="0">
                <a:latin typeface="Times New Roman" panose="02020603050405020304" pitchFamily="18" charset="0"/>
                <a:cs typeface="Times New Roman" panose="02020603050405020304" pitchFamily="18" charset="0"/>
              </a:rPr>
              <a:t>Эргономики   </a:t>
            </a:r>
            <a:r>
              <a:rPr lang="ru-RU" dirty="0">
                <a:latin typeface="Times New Roman" panose="02020603050405020304" pitchFamily="18" charset="0"/>
                <a:cs typeface="Times New Roman" panose="02020603050405020304" pitchFamily="18" charset="0"/>
              </a:rPr>
              <a:t>как  </a:t>
            </a:r>
            <a:r>
              <a:rPr lang="ru-RU" dirty="0" smtClean="0">
                <a:latin typeface="Times New Roman" panose="02020603050405020304" pitchFamily="18" charset="0"/>
                <a:cs typeface="Times New Roman" panose="02020603050405020304" pitchFamily="18" charset="0"/>
              </a:rPr>
              <a:t>самостоятельной научной </a:t>
            </a:r>
            <a:r>
              <a:rPr lang="ru-RU" dirty="0">
                <a:latin typeface="Times New Roman" panose="02020603050405020304" pitchFamily="18" charset="0"/>
                <a:cs typeface="Times New Roman" panose="02020603050405020304" pitchFamily="18" charset="0"/>
              </a:rPr>
              <a:t>дисциплины. </a:t>
            </a:r>
          </a:p>
        </p:txBody>
      </p:sp>
    </p:spTree>
    <p:extLst>
      <p:ext uri="{BB962C8B-B14F-4D97-AF65-F5344CB8AC3E}">
        <p14:creationId xmlns:p14="http://schemas.microsoft.com/office/powerpoint/2010/main" val="462438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16632"/>
            <a:ext cx="8856984" cy="369332"/>
          </a:xfrm>
          <a:prstGeom prst="rect">
            <a:avLst/>
          </a:prstGeom>
        </p:spPr>
        <p:txBody>
          <a:bodyPr wrap="square">
            <a:spAutoFit/>
          </a:bodyPr>
          <a:lstStyle/>
          <a:p>
            <a:pPr indent="355600" algn="ctr"/>
            <a:r>
              <a:rPr lang="ru-RU" dirty="0">
                <a:latin typeface="Times New Roman" panose="02020603050405020304" pitchFamily="18" charset="0"/>
                <a:cs typeface="Times New Roman" panose="02020603050405020304" pitchFamily="18" charset="0"/>
              </a:rPr>
              <a:t>С середины 50-х гг. </a:t>
            </a:r>
            <a:r>
              <a:rPr lang="ru-RU" dirty="0" smtClean="0">
                <a:latin typeface="Times New Roman" panose="02020603050405020304" pitchFamily="18" charset="0"/>
                <a:cs typeface="Times New Roman" panose="02020603050405020304" pitchFamily="18" charset="0"/>
              </a:rPr>
              <a:t>эргономика  </a:t>
            </a:r>
            <a:r>
              <a:rPr lang="ru-RU" dirty="0">
                <a:latin typeface="Times New Roman" panose="02020603050405020304" pitchFamily="18" charset="0"/>
                <a:cs typeface="Times New Roman" panose="02020603050405020304" pitchFamily="18" charset="0"/>
              </a:rPr>
              <a:t>интенсивно  развивается  во </a:t>
            </a:r>
            <a:r>
              <a:rPr lang="ru-RU" dirty="0" smtClean="0">
                <a:latin typeface="Times New Roman" panose="02020603050405020304" pitchFamily="18" charset="0"/>
                <a:cs typeface="Times New Roman" panose="02020603050405020304" pitchFamily="18" charset="0"/>
              </a:rPr>
              <a:t>многих </a:t>
            </a:r>
            <a:r>
              <a:rPr lang="ru-RU" dirty="0">
                <a:latin typeface="Times New Roman" panose="02020603050405020304" pitchFamily="18" charset="0"/>
                <a:cs typeface="Times New Roman" panose="02020603050405020304" pitchFamily="18" charset="0"/>
              </a:rPr>
              <a:t>странах    мира:  </a:t>
            </a:r>
          </a:p>
        </p:txBody>
      </p:sp>
      <p:sp>
        <p:nvSpPr>
          <p:cNvPr id="20" name="Скругленный прямоугольник 19"/>
          <p:cNvSpPr/>
          <p:nvPr/>
        </p:nvSpPr>
        <p:spPr>
          <a:xfrm>
            <a:off x="179512" y="620688"/>
            <a:ext cx="7416824" cy="15139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ru-RU" sz="2000" dirty="0" smtClean="0">
                <a:solidFill>
                  <a:schemeClr val="tx1"/>
                </a:solidFill>
                <a:latin typeface="Times New Roman" panose="02020603050405020304" pitchFamily="18" charset="0"/>
                <a:cs typeface="Times New Roman" panose="02020603050405020304" pitchFamily="18" charset="0"/>
              </a:rPr>
              <a:t>Создана    Международная  эргономическая ассоциация (1961), в которой представлено свыше 30 стран; </a:t>
            </a:r>
          </a:p>
          <a:p>
            <a:pPr lvl="0"/>
            <a:r>
              <a:rPr lang="ru-RU" sz="2000" dirty="0" smtClean="0">
                <a:solidFill>
                  <a:schemeClr val="tx1"/>
                </a:solidFill>
                <a:latin typeface="Times New Roman" panose="02020603050405020304" pitchFamily="18" charset="0"/>
                <a:cs typeface="Times New Roman" panose="02020603050405020304" pitchFamily="18" charset="0"/>
              </a:rPr>
              <a:t>Раз </a:t>
            </a:r>
            <a:r>
              <a:rPr lang="ru-RU" sz="2000" dirty="0" smtClean="0">
                <a:solidFill>
                  <a:schemeClr val="tx1"/>
                </a:solidFill>
                <a:latin typeface="Times New Roman" panose="02020603050405020304" pitchFamily="18" charset="0"/>
                <a:cs typeface="Times New Roman" panose="02020603050405020304" pitchFamily="18" charset="0"/>
              </a:rPr>
              <a:t>в 3 года проводятся международные конгрессы по эргономике; </a:t>
            </a:r>
          </a:p>
        </p:txBody>
      </p:sp>
      <p:sp>
        <p:nvSpPr>
          <p:cNvPr id="35" name="Скругленный прямоугольник 34"/>
          <p:cNvSpPr/>
          <p:nvPr/>
        </p:nvSpPr>
        <p:spPr>
          <a:xfrm>
            <a:off x="1187624" y="4462564"/>
            <a:ext cx="7776864" cy="219261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ru-RU" sz="2000" dirty="0" smtClean="0">
                <a:solidFill>
                  <a:schemeClr val="tx1"/>
                </a:solidFill>
                <a:latin typeface="Times New Roman" panose="02020603050405020304" pitchFamily="18" charset="0"/>
                <a:cs typeface="Times New Roman" panose="02020603050405020304" pitchFamily="18" charset="0"/>
              </a:rPr>
              <a:t>Журналы эргономического  профиля издаются также в Болгарии, Венгрии, США, Франции;</a:t>
            </a:r>
          </a:p>
          <a:p>
            <a:pPr lvl="0"/>
            <a:r>
              <a:rPr lang="ru-RU" sz="2000" dirty="0" smtClean="0">
                <a:solidFill>
                  <a:schemeClr val="tx1"/>
                </a:solidFill>
                <a:latin typeface="Times New Roman" panose="02020603050405020304" pitchFamily="18" charset="0"/>
                <a:cs typeface="Times New Roman" panose="02020603050405020304" pitchFamily="18" charset="0"/>
              </a:rPr>
              <a:t>В </a:t>
            </a:r>
            <a:r>
              <a:rPr lang="ru-RU" sz="2000" dirty="0">
                <a:solidFill>
                  <a:schemeClr val="tx1"/>
                </a:solidFill>
                <a:latin typeface="Times New Roman" panose="02020603050405020304" pitchFamily="18" charset="0"/>
                <a:cs typeface="Times New Roman" panose="02020603050405020304" pitchFamily="18" charset="0"/>
              </a:rPr>
              <a:t>Великобритании,  Канаде,  Польше,  Румынии,   США,   Франции,   ФРГ и Японии разрабатываются учебные программы и ведётся подготовка специалистов в области эргономики в университетах и др. высших </a:t>
            </a:r>
            <a:r>
              <a:rPr lang="ru-RU" sz="2000" dirty="0" smtClean="0">
                <a:solidFill>
                  <a:schemeClr val="tx1"/>
                </a:solidFill>
                <a:latin typeface="Times New Roman" panose="02020603050405020304" pitchFamily="18" charset="0"/>
                <a:cs typeface="Times New Roman" panose="02020603050405020304" pitchFamily="18" charset="0"/>
              </a:rPr>
              <a:t>учебных заведениях.</a:t>
            </a:r>
          </a:p>
        </p:txBody>
      </p:sp>
      <p:sp>
        <p:nvSpPr>
          <p:cNvPr id="36" name="Скругленный прямоугольник 35"/>
          <p:cNvSpPr/>
          <p:nvPr/>
        </p:nvSpPr>
        <p:spPr>
          <a:xfrm>
            <a:off x="611560" y="2563244"/>
            <a:ext cx="7776864" cy="15139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11200">
              <a:lnSpc>
                <a:spcPct val="90000"/>
              </a:lnSpc>
              <a:spcBef>
                <a:spcPct val="0"/>
              </a:spcBef>
              <a:spcAft>
                <a:spcPct val="35000"/>
              </a:spcAft>
            </a:pPr>
            <a:r>
              <a:rPr lang="ru-RU" sz="2000" dirty="0">
                <a:solidFill>
                  <a:schemeClr val="tx1"/>
                </a:solidFill>
                <a:latin typeface="Times New Roman" panose="02020603050405020304" pitchFamily="18" charset="0"/>
                <a:cs typeface="Times New Roman" panose="02020603050405020304" pitchFamily="18" charset="0"/>
              </a:rPr>
              <a:t>В Международной   организации   по   стандартизации образован   технический    комитет   «Эргономика»;  </a:t>
            </a:r>
          </a:p>
          <a:p>
            <a:pPr lvl="0" defTabSz="711200">
              <a:lnSpc>
                <a:spcPct val="90000"/>
              </a:lnSpc>
              <a:spcBef>
                <a:spcPct val="0"/>
              </a:spcBef>
              <a:spcAft>
                <a:spcPct val="35000"/>
              </a:spcAft>
            </a:pPr>
            <a:r>
              <a:rPr lang="ru-RU" sz="2000" dirty="0" smtClean="0">
                <a:solidFill>
                  <a:schemeClr val="tx1"/>
                </a:solidFill>
                <a:latin typeface="Times New Roman" panose="02020603050405020304" pitchFamily="18" charset="0"/>
                <a:cs typeface="Times New Roman" panose="02020603050405020304" pitchFamily="18" charset="0"/>
              </a:rPr>
              <a:t>В  </a:t>
            </a:r>
            <a:r>
              <a:rPr lang="ru-RU" sz="2000" dirty="0">
                <a:solidFill>
                  <a:schemeClr val="tx1"/>
                </a:solidFill>
                <a:latin typeface="Times New Roman" panose="02020603050405020304" pitchFamily="18" charset="0"/>
                <a:cs typeface="Times New Roman" panose="02020603050405020304" pitchFamily="18" charset="0"/>
              </a:rPr>
              <a:t>Великобритании с 1957 издаётся журнал «</a:t>
            </a:r>
            <a:r>
              <a:rPr lang="en-US" sz="2000" dirty="0">
                <a:solidFill>
                  <a:schemeClr val="tx1"/>
                </a:solidFill>
                <a:latin typeface="Times New Roman" panose="02020603050405020304" pitchFamily="18" charset="0"/>
                <a:cs typeface="Times New Roman" panose="02020603050405020304" pitchFamily="18" charset="0"/>
              </a:rPr>
              <a:t>Ergonomics</a:t>
            </a:r>
            <a:r>
              <a:rPr lang="ru-RU" sz="2000" dirty="0">
                <a:solidFill>
                  <a:schemeClr val="tx1"/>
                </a:solidFill>
                <a:latin typeface="Times New Roman" panose="02020603050405020304" pitchFamily="18" charset="0"/>
                <a:cs typeface="Times New Roman" panose="02020603050405020304" pitchFamily="18" charset="0"/>
              </a:rPr>
              <a:t>», а также журналы «</a:t>
            </a:r>
            <a:r>
              <a:rPr lang="en-US" sz="2000" dirty="0">
                <a:solidFill>
                  <a:schemeClr val="tx1"/>
                </a:solidFill>
                <a:latin typeface="Times New Roman" panose="02020603050405020304" pitchFamily="18" charset="0"/>
                <a:cs typeface="Times New Roman" panose="02020603050405020304" pitchFamily="18" charset="0"/>
              </a:rPr>
              <a:t>Applied ergonomic</a:t>
            </a:r>
            <a:r>
              <a:rPr lang="ru-RU" sz="2000" dirty="0">
                <a:solidFill>
                  <a:schemeClr val="tx1"/>
                </a:solidFill>
                <a:latin typeface="Times New Roman" panose="02020603050405020304" pitchFamily="18" charset="0"/>
                <a:cs typeface="Times New Roman" panose="02020603050405020304" pitchFamily="18" charset="0"/>
              </a:rPr>
              <a:t>» (с 1969) и «</a:t>
            </a:r>
            <a:r>
              <a:rPr lang="en-US" sz="2000" dirty="0">
                <a:solidFill>
                  <a:schemeClr val="tx1"/>
                </a:solidFill>
                <a:latin typeface="Times New Roman" panose="02020603050405020304" pitchFamily="18" charset="0"/>
                <a:cs typeface="Times New Roman" panose="02020603050405020304" pitchFamily="18" charset="0"/>
              </a:rPr>
              <a:t>Ergonomic Abstracts</a:t>
            </a:r>
            <a:r>
              <a:rPr lang="ru-RU" sz="2000" dirty="0">
                <a:solidFill>
                  <a:schemeClr val="tx1"/>
                </a:solidFill>
                <a:latin typeface="Times New Roman" panose="02020603050405020304" pitchFamily="18" charset="0"/>
                <a:cs typeface="Times New Roman" panose="02020603050405020304" pitchFamily="18" charset="0"/>
              </a:rPr>
              <a:t>» (с 1969);</a:t>
            </a:r>
          </a:p>
        </p:txBody>
      </p:sp>
      <p:grpSp>
        <p:nvGrpSpPr>
          <p:cNvPr id="21" name="Группа 20"/>
          <p:cNvGrpSpPr/>
          <p:nvPr/>
        </p:nvGrpSpPr>
        <p:grpSpPr>
          <a:xfrm>
            <a:off x="7020272" y="1720295"/>
            <a:ext cx="998763" cy="1080119"/>
            <a:chOff x="7498180" y="0"/>
            <a:chExt cx="1142779" cy="1142779"/>
          </a:xfrm>
        </p:grpSpPr>
        <p:sp>
          <p:nvSpPr>
            <p:cNvPr id="22" name="Стрелка вниз 21"/>
            <p:cNvSpPr/>
            <p:nvPr/>
          </p:nvSpPr>
          <p:spPr>
            <a:xfrm>
              <a:off x="7498180" y="0"/>
              <a:ext cx="1142779" cy="1142779"/>
            </a:xfrm>
            <a:prstGeom prst="downArrow">
              <a:avLst>
                <a:gd name="adj1" fmla="val 55000"/>
                <a:gd name="adj2" fmla="val 45000"/>
              </a:avLst>
            </a:prstGeom>
          </p:spPr>
          <p:style>
            <a:lnRef idx="2">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3" name="Стрелка вниз 4"/>
            <p:cNvSpPr/>
            <p:nvPr/>
          </p:nvSpPr>
          <p:spPr>
            <a:xfrm>
              <a:off x="7755305" y="0"/>
              <a:ext cx="628529" cy="8599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ru-RU" sz="1600" kern="1200">
                <a:latin typeface="Times New Roman" panose="02020603050405020304" pitchFamily="18" charset="0"/>
                <a:cs typeface="Times New Roman" panose="02020603050405020304" pitchFamily="18" charset="0"/>
              </a:endParaRPr>
            </a:p>
          </p:txBody>
        </p:sp>
      </p:grpSp>
      <p:grpSp>
        <p:nvGrpSpPr>
          <p:cNvPr id="37" name="Группа 36"/>
          <p:cNvGrpSpPr/>
          <p:nvPr/>
        </p:nvGrpSpPr>
        <p:grpSpPr>
          <a:xfrm>
            <a:off x="7990266" y="3592504"/>
            <a:ext cx="974222" cy="1008112"/>
            <a:chOff x="7498180" y="0"/>
            <a:chExt cx="1142779" cy="1142779"/>
          </a:xfrm>
        </p:grpSpPr>
        <p:sp>
          <p:nvSpPr>
            <p:cNvPr id="38" name="Стрелка вниз 37"/>
            <p:cNvSpPr/>
            <p:nvPr/>
          </p:nvSpPr>
          <p:spPr>
            <a:xfrm>
              <a:off x="7498180" y="0"/>
              <a:ext cx="1142779" cy="1142779"/>
            </a:xfrm>
            <a:prstGeom prst="downArrow">
              <a:avLst>
                <a:gd name="adj1" fmla="val 55000"/>
                <a:gd name="adj2" fmla="val 45000"/>
              </a:avLst>
            </a:prstGeom>
          </p:spPr>
          <p:style>
            <a:lnRef idx="2">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39" name="Стрелка вниз 4"/>
            <p:cNvSpPr/>
            <p:nvPr/>
          </p:nvSpPr>
          <p:spPr>
            <a:xfrm>
              <a:off x="7755305" y="0"/>
              <a:ext cx="628529" cy="8599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ru-RU" sz="1600" kern="12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63863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636912"/>
            <a:ext cx="8928992" cy="3970318"/>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С   60-х гг. в  СССР ведутся исследования по всем </a:t>
            </a:r>
            <a:r>
              <a:rPr lang="ru-RU" dirty="0" smtClean="0">
                <a:latin typeface="Times New Roman" panose="02020603050405020304" pitchFamily="18" charset="0"/>
                <a:cs typeface="Times New Roman" panose="02020603050405020304" pitchFamily="18" charset="0"/>
              </a:rPr>
              <a:t>основным  </a:t>
            </a:r>
            <a:r>
              <a:rPr lang="ru-RU" dirty="0">
                <a:latin typeface="Times New Roman" panose="02020603050405020304" pitchFamily="18" charset="0"/>
                <a:cs typeface="Times New Roman" panose="02020603050405020304" pitchFamily="18" charset="0"/>
              </a:rPr>
              <a:t>направлениям эргономики</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dirty="0" smtClean="0">
                <a:latin typeface="Times New Roman" panose="02020603050405020304" pitchFamily="18" charset="0"/>
                <a:cs typeface="Times New Roman" panose="02020603050405020304" pitchFamily="18" charset="0"/>
              </a:rPr>
              <a:t>Разработка </a:t>
            </a:r>
            <a:r>
              <a:rPr lang="ru-RU" dirty="0">
                <a:latin typeface="Times New Roman" panose="02020603050405020304" pitchFamily="18" charset="0"/>
                <a:cs typeface="Times New Roman" panose="02020603050405020304" pitchFamily="18" charset="0"/>
              </a:rPr>
              <a:t>эргономической проблематики и решение её практических задач осуществляются во многих организациях и    производств,    предприятиях    страны. </a:t>
            </a:r>
            <a:endParaRPr lang="ru-RU"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dirty="0" smtClean="0">
                <a:latin typeface="Times New Roman" panose="02020603050405020304" pitchFamily="18" charset="0"/>
                <a:cs typeface="Times New Roman" panose="02020603050405020304" pitchFamily="18" charset="0"/>
              </a:rPr>
              <a:t>Разработан   </a:t>
            </a:r>
            <a:r>
              <a:rPr lang="ru-RU" dirty="0">
                <a:latin typeface="Times New Roman" panose="02020603050405020304" pitchFamily="18" charset="0"/>
                <a:cs typeface="Times New Roman" panose="02020603050405020304" pitchFamily="18" charset="0"/>
              </a:rPr>
              <a:t>комплекс  стандартов  общих эргономических   требований  к   системам «человек — машина». </a:t>
            </a:r>
            <a:endParaRPr lang="ru-RU"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dirty="0" smtClean="0">
                <a:latin typeface="Times New Roman" panose="02020603050405020304" pitchFamily="18" charset="0"/>
                <a:cs typeface="Times New Roman" panose="02020603050405020304" pitchFamily="18" charset="0"/>
              </a:rPr>
              <a:t>Издаётся </a:t>
            </a:r>
            <a:r>
              <a:rPr lang="ru-RU" dirty="0">
                <a:latin typeface="Times New Roman" panose="02020603050405020304" pitchFamily="18" charset="0"/>
                <a:cs typeface="Times New Roman" panose="02020603050405020304" pitchFamily="18" charset="0"/>
              </a:rPr>
              <a:t>ежемесячный информационный бюллетень </a:t>
            </a:r>
            <a:r>
              <a:rPr lang="ru-RU" i="1" dirty="0">
                <a:latin typeface="Times New Roman" panose="02020603050405020304" pitchFamily="18" charset="0"/>
                <a:cs typeface="Times New Roman" panose="02020603050405020304" pitchFamily="18" charset="0"/>
              </a:rPr>
              <a:t>«Техническая</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эстетика»,  </a:t>
            </a:r>
            <a:r>
              <a:rPr lang="ru-RU" dirty="0">
                <a:latin typeface="Times New Roman" panose="02020603050405020304" pitchFamily="18" charset="0"/>
                <a:cs typeface="Times New Roman" panose="02020603050405020304" pitchFamily="18" charset="0"/>
              </a:rPr>
              <a:t>в  котором освещаются  вопросы  теории,   истории  и   современной практики </a:t>
            </a:r>
            <a:r>
              <a:rPr lang="ru-RU" dirty="0" smtClean="0">
                <a:latin typeface="Times New Roman" panose="02020603050405020304" pitchFamily="18" charset="0"/>
                <a:cs typeface="Times New Roman" panose="02020603050405020304" pitchFamily="18" charset="0"/>
              </a:rPr>
              <a:t>эргономики. </a:t>
            </a:r>
          </a:p>
          <a:p>
            <a:pPr marL="342900" lvl="0" indent="-342900" algn="just">
              <a:buFont typeface="+mj-lt"/>
              <a:buAutoNum type="arabicPeriod"/>
            </a:pPr>
            <a:r>
              <a:rPr lang="ru-RU" dirty="0" smtClean="0">
                <a:latin typeface="Times New Roman" panose="02020603050405020304" pitchFamily="18" charset="0"/>
                <a:cs typeface="Times New Roman" panose="02020603050405020304" pitchFamily="18" charset="0"/>
              </a:rPr>
              <a:t>Всесоюзный   </a:t>
            </a:r>
            <a:r>
              <a:rPr lang="ru-RU" dirty="0">
                <a:latin typeface="Times New Roman" panose="02020603050405020304" pitchFamily="18" charset="0"/>
                <a:cs typeface="Times New Roman" panose="02020603050405020304" pitchFamily="18" charset="0"/>
              </a:rPr>
              <a:t>НИИ   технической эстетики  издаёт </a:t>
            </a:r>
            <a:r>
              <a:rPr lang="ru-RU" dirty="0" smtClean="0">
                <a:latin typeface="Times New Roman" panose="02020603050405020304" pitchFamily="18" charset="0"/>
                <a:cs typeface="Times New Roman" panose="02020603050405020304" pitchFamily="18" charset="0"/>
              </a:rPr>
              <a:t>научные </a:t>
            </a:r>
            <a:r>
              <a:rPr lang="ru-RU" dirty="0">
                <a:latin typeface="Times New Roman" panose="02020603050405020304" pitchFamily="18" charset="0"/>
                <a:cs typeface="Times New Roman" panose="02020603050405020304" pitchFamily="18" charset="0"/>
              </a:rPr>
              <a:t>труды  и методические рекомендации по </a:t>
            </a:r>
            <a:r>
              <a:rPr lang="ru-RU" dirty="0" smtClean="0">
                <a:latin typeface="Times New Roman" panose="02020603050405020304" pitchFamily="18" charset="0"/>
                <a:cs typeface="Times New Roman" panose="02020603050405020304" pitchFamily="18" charset="0"/>
              </a:rPr>
              <a:t>эргономике. </a:t>
            </a:r>
          </a:p>
          <a:p>
            <a:pPr marL="342900" lvl="0" indent="-342900" algn="just">
              <a:buFont typeface="+mj-lt"/>
              <a:buAutoNum type="arabicPeriod"/>
            </a:pPr>
            <a:r>
              <a:rPr lang="ru-RU" dirty="0" smtClean="0">
                <a:latin typeface="Times New Roman" panose="02020603050405020304" pitchFamily="18" charset="0"/>
                <a:cs typeface="Times New Roman" panose="02020603050405020304" pitchFamily="18" charset="0"/>
              </a:rPr>
              <a:t>В 1974 странами — членами </a:t>
            </a:r>
            <a:r>
              <a:rPr lang="ru-RU" dirty="0" err="1" smtClean="0">
                <a:latin typeface="Times New Roman" panose="02020603050405020304" pitchFamily="18" charset="0"/>
                <a:cs typeface="Times New Roman" panose="02020603050405020304" pitchFamily="18" charset="0"/>
              </a:rPr>
              <a:t>СЭВ</a:t>
            </a:r>
            <a:r>
              <a:rPr lang="ru-RU" dirty="0" smtClean="0">
                <a:latin typeface="Times New Roman" panose="02020603050405020304" pitchFamily="18" charset="0"/>
                <a:cs typeface="Times New Roman" panose="02020603050405020304" pitchFamily="18" charset="0"/>
              </a:rPr>
              <a:t> (</a:t>
            </a:r>
            <a:r>
              <a:rPr lang="vi-VN" sz="1600" dirty="0" smtClean="0">
                <a:latin typeface="+mj-lt"/>
              </a:rPr>
              <a:t>Сов</a:t>
            </a:r>
            <a:r>
              <a:rPr lang="ru-RU" sz="1600" dirty="0" smtClean="0">
                <a:latin typeface="+mj-lt"/>
              </a:rPr>
              <a:t>е</a:t>
            </a:r>
            <a:r>
              <a:rPr lang="vi-VN" sz="1600" dirty="0" smtClean="0">
                <a:latin typeface="+mj-lt"/>
              </a:rPr>
              <a:t>т эконом</a:t>
            </a:r>
            <a:r>
              <a:rPr lang="ru-RU" sz="1600" dirty="0" smtClean="0">
                <a:latin typeface="+mj-lt"/>
              </a:rPr>
              <a:t>и</a:t>
            </a:r>
            <a:r>
              <a:rPr lang="vi-VN" sz="1600" dirty="0" smtClean="0">
                <a:latin typeface="+mj-lt"/>
              </a:rPr>
              <a:t>ческой взаимоп</a:t>
            </a:r>
            <a:r>
              <a:rPr lang="ru-RU" sz="1600" dirty="0" smtClean="0">
                <a:latin typeface="+mj-lt"/>
              </a:rPr>
              <a:t>о</a:t>
            </a:r>
            <a:r>
              <a:rPr lang="vi-VN" sz="1600" dirty="0" smtClean="0">
                <a:latin typeface="+mj-lt"/>
              </a:rPr>
              <a:t>мощи</a:t>
            </a:r>
            <a:r>
              <a:rPr lang="ru-RU" dirty="0" smtClean="0">
                <a:latin typeface="Times New Roman" panose="02020603050405020304" pitchFamily="18" charset="0"/>
                <a:cs typeface="Times New Roman" panose="02020603050405020304" pitchFamily="18" charset="0"/>
              </a:rPr>
              <a:t>)  подписано  соглашение   о    научно- техническом сотрудничестве в области Эргономики.</a:t>
            </a:r>
            <a:endParaRPr lang="ru-RU"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07504" y="188640"/>
            <a:ext cx="8928992" cy="2308324"/>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Попытка возродить исследования в области психологии труда в СССР была осуществлена в конце 1950-х. В этот период в использование вошли два понятия — </a:t>
            </a:r>
            <a:r>
              <a:rPr lang="ru-RU" b="1" dirty="0">
                <a:latin typeface="Times New Roman" panose="02020603050405020304" pitchFamily="18" charset="0"/>
                <a:cs typeface="Times New Roman" panose="02020603050405020304" pitchFamily="18" charset="0"/>
              </a:rPr>
              <a:t>инженерная психология </a:t>
            </a:r>
            <a:r>
              <a:rPr lang="ru-RU" dirty="0">
                <a:latin typeface="Times New Roman" panose="02020603050405020304" pitchFamily="18" charset="0"/>
                <a:cs typeface="Times New Roman" panose="02020603050405020304" pitchFamily="18" charset="0"/>
              </a:rPr>
              <a:t>и </a:t>
            </a:r>
            <a:r>
              <a:rPr lang="ru-RU" b="1" dirty="0">
                <a:latin typeface="Times New Roman" panose="02020603050405020304" pitchFamily="18" charset="0"/>
                <a:cs typeface="Times New Roman" panose="02020603050405020304" pitchFamily="18" charset="0"/>
              </a:rPr>
              <a:t>эргономика</a:t>
            </a:r>
            <a:r>
              <a:rPr lang="ru-RU" dirty="0">
                <a:latin typeface="Times New Roman" panose="02020603050405020304" pitchFamily="18" charset="0"/>
                <a:cs typeface="Times New Roman" panose="02020603050405020304" pitchFamily="18" charset="0"/>
              </a:rPr>
              <a:t>. Как и в других развитых странах, оборонная промышленность стала основным заказчиком работ в этой области. </a:t>
            </a:r>
          </a:p>
          <a:p>
            <a:pPr indent="355600" algn="just"/>
            <a:r>
              <a:rPr lang="ru-RU" dirty="0">
                <a:latin typeface="Times New Roman" panose="02020603050405020304" pitchFamily="18" charset="0"/>
                <a:cs typeface="Times New Roman" panose="02020603050405020304" pitchFamily="18" charset="0"/>
              </a:rPr>
              <a:t>В качестве предметных областей выступали авиация, космонавтика, военная техника. Исследовательские лаборатории по инженерной психологии были образованы в Ленинградском государственном университете в 1959 г. (под руководством </a:t>
            </a:r>
            <a:r>
              <a:rPr lang="ru-RU" dirty="0" err="1">
                <a:latin typeface="Times New Roman" panose="02020603050405020304" pitchFamily="18" charset="0"/>
                <a:cs typeface="Times New Roman" panose="02020603050405020304" pitchFamily="18" charset="0"/>
              </a:rPr>
              <a:t>Б.Ф</a:t>
            </a:r>
            <a:r>
              <a:rPr lang="ru-RU" dirty="0">
                <a:latin typeface="Times New Roman" panose="02020603050405020304" pitchFamily="18" charset="0"/>
                <a:cs typeface="Times New Roman" panose="02020603050405020304" pitchFamily="18" charset="0"/>
              </a:rPr>
              <a:t>. Ломова) и в Институте автоматической аппаратуры в 1961 г. (под руководством </a:t>
            </a:r>
            <a:r>
              <a:rPr lang="ru-RU" dirty="0" err="1">
                <a:latin typeface="Times New Roman" panose="02020603050405020304" pitchFamily="18" charset="0"/>
                <a:cs typeface="Times New Roman" panose="02020603050405020304" pitchFamily="18" charset="0"/>
              </a:rPr>
              <a:t>В.П</a:t>
            </a:r>
            <a:r>
              <a:rPr lang="ru-RU" dirty="0">
                <a:latin typeface="Times New Roman" panose="02020603050405020304" pitchFamily="18" charset="0"/>
                <a:cs typeface="Times New Roman" panose="02020603050405020304" pitchFamily="18" charset="0"/>
              </a:rPr>
              <a:t>. Зинченко). </a:t>
            </a:r>
          </a:p>
        </p:txBody>
      </p:sp>
    </p:spTree>
    <p:extLst>
      <p:ext uri="{BB962C8B-B14F-4D97-AF65-F5344CB8AC3E}">
        <p14:creationId xmlns:p14="http://schemas.microsoft.com/office/powerpoint/2010/main" val="81621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764704"/>
            <a:ext cx="8568952" cy="2246769"/>
          </a:xfrm>
          <a:prstGeom prst="rect">
            <a:avLst/>
          </a:prstGeom>
        </p:spPr>
        <p:txBody>
          <a:bodyPr wrap="square">
            <a:spAutoFit/>
          </a:bodyPr>
          <a:lstStyle/>
          <a:p>
            <a:pPr indent="355600" algn="ctr"/>
            <a:r>
              <a:rPr lang="ru-RU" sz="2800" dirty="0">
                <a:latin typeface="Times New Roman" panose="02020603050405020304" pitchFamily="18" charset="0"/>
                <a:cs typeface="Times New Roman" panose="02020603050405020304" pitchFamily="18" charset="0"/>
              </a:rPr>
              <a:t>От способов построения интерфейса также зависит правиль­ность понимания отдаваемых системе команд, что позволяет не навредить системе или используемым ею компонентам и рабо­тать эффективно.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254" y="3356992"/>
            <a:ext cx="28575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713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93504"/>
            <a:ext cx="8892480" cy="6247864"/>
          </a:xfrm>
          <a:prstGeom prst="rect">
            <a:avLst/>
          </a:prstGeom>
        </p:spPr>
        <p:txBody>
          <a:bodyPr wrap="square">
            <a:spAutoFit/>
          </a:bodyPr>
          <a:lstStyle/>
          <a:p>
            <a:pPr lvl="0" indent="355600" algn="just"/>
            <a:r>
              <a:rPr lang="ru-RU" sz="1600" dirty="0" smtClean="0">
                <a:latin typeface="Times New Roman" panose="02020603050405020304" pitchFamily="18" charset="0"/>
                <a:cs typeface="Times New Roman" panose="02020603050405020304" pitchFamily="18" charset="0"/>
              </a:rPr>
              <a:t>Создание ВНИИТЭ в 1962 г. послужило началом системного развития дизайна в стране и определило роль института как главной проектной и исследовательской организации в области дизайна на несколько десятилетий вперед. Именно ВНИИТЭ оценивал работу проектных бюро и производящих предприятий, присваивая знак качества. Институт аккумулировал вокруг себя человеческие ресурсы и технологии, являлся центром экспертизы по дизайну в СССР. </a:t>
            </a:r>
          </a:p>
          <a:p>
            <a:pPr lvl="0" indent="355600" algn="just"/>
            <a:endParaRPr lang="ru-RU" sz="1600" dirty="0" smtClean="0">
              <a:latin typeface="Times New Roman" panose="02020603050405020304" pitchFamily="18" charset="0"/>
              <a:cs typeface="Times New Roman" panose="02020603050405020304" pitchFamily="18" charset="0"/>
            </a:endParaRPr>
          </a:p>
          <a:p>
            <a:pPr lvl="0" indent="355600" algn="just"/>
            <a:r>
              <a:rPr lang="ru-RU" sz="1600" dirty="0" smtClean="0">
                <a:latin typeface="Times New Roman" panose="02020603050405020304" pitchFamily="18" charset="0"/>
                <a:cs typeface="Times New Roman" panose="02020603050405020304" pitchFamily="18" charset="0"/>
              </a:rPr>
              <a:t>По отношению к промышленности, экспертиза ВНИИТЭ представляла собой схему управления, когда архитектурные, конструкторские и художественные бюро при предприятиях отрасли согласовывали и «сдавали» результаты своей деятельности во ВНИИТЭ. За счет качественного обеспечения практикующими кадрами ВНИИТЭ и его десяти филиалов достигалось мощное движение СССР как одного из лидеров мирового промышленного дизайна. </a:t>
            </a:r>
          </a:p>
          <a:p>
            <a:pPr lvl="0" indent="355600" algn="just"/>
            <a:endParaRPr lang="ru-RU" sz="1600" dirty="0" smtClean="0">
              <a:latin typeface="Times New Roman" panose="02020603050405020304" pitchFamily="18" charset="0"/>
              <a:cs typeface="Times New Roman" panose="02020603050405020304" pitchFamily="18" charset="0"/>
            </a:endParaRPr>
          </a:p>
          <a:p>
            <a:pPr lvl="0" indent="355600" algn="just"/>
            <a:r>
              <a:rPr lang="ru-RU" sz="1600" dirty="0" smtClean="0">
                <a:latin typeface="Times New Roman" panose="02020603050405020304" pitchFamily="18" charset="0"/>
                <a:cs typeface="Times New Roman" panose="02020603050405020304" pitchFamily="18" charset="0"/>
              </a:rPr>
              <a:t>В 1968 г. во ВНИИТЭ была сформирована система подготовки научных кадров высшей квалификации по специальности «Техническая эстетика», создан Специализированный совет по присуждению ученых степеней кандидата наук по этой специальности, Центр консультирования и подготовки кадров высшей квалификации в сфере дизайна и эргономики. </a:t>
            </a:r>
          </a:p>
          <a:p>
            <a:pPr lvl="0" indent="355600" algn="just"/>
            <a:endParaRPr lang="ru-RU" sz="1600" dirty="0" smtClean="0">
              <a:latin typeface="Times New Roman" panose="02020603050405020304" pitchFamily="18" charset="0"/>
              <a:cs typeface="Times New Roman" panose="02020603050405020304" pitchFamily="18" charset="0"/>
            </a:endParaRPr>
          </a:p>
          <a:p>
            <a:pPr lvl="0" indent="355600" algn="just"/>
            <a:r>
              <a:rPr lang="ru-RU" sz="1600" dirty="0" smtClean="0">
                <a:latin typeface="Times New Roman" panose="02020603050405020304" pitchFamily="18" charset="0"/>
                <a:cs typeface="Times New Roman" panose="02020603050405020304" pitchFamily="18" charset="0"/>
              </a:rPr>
              <a:t>С 1965 г. ВНИИТЭ в качестве головной организации по дизайну представляет СССР в Международном совете дизайнерских организаций (ICSID), подтверждая тот факт, что дизайн является одним из каналов интеграции России в мировую экономику и проектную культуру. </a:t>
            </a:r>
          </a:p>
          <a:p>
            <a:pPr lvl="0" indent="355600" algn="just"/>
            <a:endParaRPr lang="ru-RU" sz="1600" dirty="0" smtClean="0">
              <a:latin typeface="Times New Roman" panose="02020603050405020304" pitchFamily="18" charset="0"/>
              <a:cs typeface="Times New Roman" panose="02020603050405020304" pitchFamily="18" charset="0"/>
            </a:endParaRPr>
          </a:p>
          <a:p>
            <a:pPr lvl="0" indent="355600" algn="just"/>
            <a:r>
              <a:rPr lang="ru-RU" sz="1600" dirty="0" smtClean="0">
                <a:latin typeface="Times New Roman" panose="02020603050405020304" pitchFamily="18" charset="0"/>
                <a:cs typeface="Times New Roman" panose="02020603050405020304" pitchFamily="18" charset="0"/>
              </a:rPr>
              <a:t>В 2014 г. ВНИИТЭ вошел в состав Московского государственного университета информационных технологий, радиотехники и электроники (МИРЭА, МГУПИ). Сегодня ВНИИТЭ предлагает программы переподготовки и повышения квалификации, рассчитанных как на специалистов в области промышленного дизайна и эргономики, так и в смежных областях знания. </a:t>
            </a:r>
          </a:p>
        </p:txBody>
      </p:sp>
      <p:sp>
        <p:nvSpPr>
          <p:cNvPr id="3" name="Прямоугольник 2"/>
          <p:cNvSpPr/>
          <p:nvPr/>
        </p:nvSpPr>
        <p:spPr>
          <a:xfrm>
            <a:off x="107504" y="26322"/>
            <a:ext cx="8352928" cy="369332"/>
          </a:xfrm>
          <a:prstGeom prst="rect">
            <a:avLst/>
          </a:prstGeom>
        </p:spPr>
        <p:txBody>
          <a:bodyPr wrap="square">
            <a:spAutoFit/>
          </a:bodyPr>
          <a:lstStyle/>
          <a:p>
            <a:pPr lvl="0"/>
            <a:r>
              <a:rPr lang="ru-RU" b="1" dirty="0">
                <a:solidFill>
                  <a:srgbClr val="FF0000"/>
                </a:solidFill>
              </a:rPr>
              <a:t>Научно-технологический институт технической эстетики http://vniite.com</a:t>
            </a:r>
          </a:p>
        </p:txBody>
      </p:sp>
    </p:spTree>
    <p:extLst>
      <p:ext uri="{BB962C8B-B14F-4D97-AF65-F5344CB8AC3E}">
        <p14:creationId xmlns:p14="http://schemas.microsoft.com/office/powerpoint/2010/main" val="1283854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496" y="548680"/>
            <a:ext cx="9001000" cy="6186309"/>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Ближайшей </a:t>
            </a:r>
            <a:r>
              <a:rPr lang="ru-RU" dirty="0">
                <a:latin typeface="Times New Roman" panose="02020603050405020304" pitchFamily="18" charset="0"/>
                <a:cs typeface="Times New Roman" panose="02020603050405020304" pitchFamily="18" charset="0"/>
              </a:rPr>
              <a:t>для эргономики отраслью психологии является </a:t>
            </a:r>
            <a:r>
              <a:rPr lang="ru-RU" b="1" i="1" dirty="0" smtClean="0">
                <a:latin typeface="Times New Roman" panose="02020603050405020304" pitchFamily="18" charset="0"/>
                <a:cs typeface="Times New Roman" panose="02020603050405020304" pitchFamily="18" charset="0"/>
              </a:rPr>
              <a:t>инженерная </a:t>
            </a:r>
            <a:r>
              <a:rPr lang="ru-RU" b="1" i="1" dirty="0">
                <a:latin typeface="Times New Roman" panose="02020603050405020304" pitchFamily="18" charset="0"/>
                <a:cs typeface="Times New Roman" panose="02020603050405020304" pitchFamily="18" charset="0"/>
              </a:rPr>
              <a:t>психология</a:t>
            </a:r>
            <a:r>
              <a:rPr lang="ru-RU" dirty="0">
                <a:latin typeface="Times New Roman" panose="02020603050405020304" pitchFamily="18" charset="0"/>
                <a:cs typeface="Times New Roman" panose="02020603050405020304" pitchFamily="18" charset="0"/>
              </a:rPr>
              <a:t>, задачей которой является изучение и проектирование </a:t>
            </a:r>
            <a:r>
              <a:rPr lang="ru-RU" dirty="0" smtClean="0">
                <a:latin typeface="Times New Roman" panose="02020603050405020304" pitchFamily="18" charset="0"/>
                <a:cs typeface="Times New Roman" panose="02020603050405020304" pitchFamily="18" charset="0"/>
              </a:rPr>
              <a:t>внешних </a:t>
            </a:r>
            <a:r>
              <a:rPr lang="ru-RU" dirty="0">
                <a:latin typeface="Times New Roman" panose="02020603050405020304" pitchFamily="18" charset="0"/>
                <a:cs typeface="Times New Roman" panose="02020603050405020304" pitchFamily="18" charset="0"/>
              </a:rPr>
              <a:t>средств и внутренних способов трудовой деятельности </a:t>
            </a:r>
            <a:r>
              <a:rPr lang="ru-RU" dirty="0" smtClean="0">
                <a:latin typeface="Times New Roman" panose="02020603050405020304" pitchFamily="18" charset="0"/>
                <a:cs typeface="Times New Roman" panose="02020603050405020304" pitchFamily="18" charset="0"/>
              </a:rPr>
              <a:t>операторов</a:t>
            </a:r>
            <a:r>
              <a:rPr lang="ru-RU" dirty="0">
                <a:latin typeface="Times New Roman" panose="02020603050405020304" pitchFamily="18" charset="0"/>
                <a:cs typeface="Times New Roman" panose="02020603050405020304" pitchFamily="18" charset="0"/>
              </a:rPr>
              <a:t>. </a:t>
            </a:r>
          </a:p>
          <a:p>
            <a:pPr indent="355600" algn="just"/>
            <a:endParaRPr lang="ru-RU" b="1" u="sng" dirty="0" smtClean="0">
              <a:latin typeface="Times New Roman" panose="02020603050405020304" pitchFamily="18" charset="0"/>
              <a:cs typeface="Times New Roman" panose="02020603050405020304" pitchFamily="18" charset="0"/>
            </a:endParaRPr>
          </a:p>
          <a:p>
            <a:pPr indent="355600" algn="just"/>
            <a:r>
              <a:rPr lang="ru-RU" b="1" u="sng" dirty="0" smtClean="0">
                <a:latin typeface="Times New Roman" panose="02020603050405020304" pitchFamily="18" charset="0"/>
                <a:cs typeface="Times New Roman" panose="02020603050405020304" pitchFamily="18" charset="0"/>
              </a:rPr>
              <a:t>Инженерная </a:t>
            </a:r>
            <a:r>
              <a:rPr lang="ru-RU" b="1" u="sng" dirty="0">
                <a:latin typeface="Times New Roman" panose="02020603050405020304" pitchFamily="18" charset="0"/>
                <a:cs typeface="Times New Roman" panose="02020603050405020304" pitchFamily="18" charset="0"/>
              </a:rPr>
              <a:t>психология </a:t>
            </a:r>
            <a:r>
              <a:rPr lang="ru-RU" dirty="0">
                <a:latin typeface="Times New Roman" panose="02020603050405020304" pitchFamily="18" charset="0"/>
                <a:cs typeface="Times New Roman" panose="02020603050405020304" pitchFamily="18" charset="0"/>
              </a:rPr>
              <a:t>– научная дисциплина, </a:t>
            </a:r>
            <a:r>
              <a:rPr lang="ru-RU" dirty="0" smtClean="0">
                <a:latin typeface="Times New Roman" panose="02020603050405020304" pitchFamily="18" charset="0"/>
                <a:cs typeface="Times New Roman" panose="02020603050405020304" pitchFamily="18" charset="0"/>
              </a:rPr>
              <a:t> изучающая </a:t>
            </a:r>
            <a:r>
              <a:rPr lang="ru-RU" dirty="0">
                <a:latin typeface="Times New Roman" panose="02020603050405020304" pitchFamily="18" charset="0"/>
                <a:cs typeface="Times New Roman" panose="02020603050405020304" pitchFamily="18" charset="0"/>
              </a:rPr>
              <a:t>объективные закономерности процессов информационного </a:t>
            </a:r>
            <a:r>
              <a:rPr lang="ru-RU" dirty="0" smtClean="0">
                <a:latin typeface="Times New Roman" panose="02020603050405020304" pitchFamily="18" charset="0"/>
                <a:cs typeface="Times New Roman" panose="02020603050405020304" pitchFamily="18" charset="0"/>
              </a:rPr>
              <a:t> взаимодействия </a:t>
            </a:r>
            <a:r>
              <a:rPr lang="ru-RU" dirty="0">
                <a:latin typeface="Times New Roman" panose="02020603050405020304" pitchFamily="18" charset="0"/>
                <a:cs typeface="Times New Roman" panose="02020603050405020304" pitchFamily="18" charset="0"/>
              </a:rPr>
              <a:t>человека и техники с целью использования их на </a:t>
            </a:r>
            <a:r>
              <a:rPr lang="ru-RU" dirty="0" smtClean="0">
                <a:latin typeface="Times New Roman" panose="02020603050405020304" pitchFamily="18" charset="0"/>
                <a:cs typeface="Times New Roman" panose="02020603050405020304" pitchFamily="18" charset="0"/>
              </a:rPr>
              <a:t>практике </a:t>
            </a:r>
            <a:r>
              <a:rPr lang="ru-RU" dirty="0">
                <a:latin typeface="Times New Roman" panose="02020603050405020304" pitchFamily="18" charset="0"/>
                <a:cs typeface="Times New Roman" panose="02020603050405020304" pitchFamily="18" charset="0"/>
              </a:rPr>
              <a:t>проектирования, создания и эксплуатации </a:t>
            </a:r>
            <a:r>
              <a:rPr lang="ru-RU" dirty="0" smtClean="0">
                <a:latin typeface="Times New Roman" panose="02020603050405020304" pitchFamily="18" charset="0"/>
                <a:cs typeface="Times New Roman" panose="02020603050405020304" pitchFamily="18" charset="0"/>
              </a:rPr>
              <a:t>системы «человек-машина», а также процессы информационного </a:t>
            </a:r>
            <a:r>
              <a:rPr lang="ru-RU" dirty="0">
                <a:latin typeface="Times New Roman" panose="02020603050405020304" pitchFamily="18" charset="0"/>
                <a:cs typeface="Times New Roman" panose="02020603050405020304" pitchFamily="18" charset="0"/>
              </a:rPr>
              <a:t>взаимодействия человека и </a:t>
            </a:r>
            <a:r>
              <a:rPr lang="ru-RU" dirty="0" smtClean="0">
                <a:latin typeface="Times New Roman" panose="02020603050405020304" pitchFamily="18" charset="0"/>
                <a:cs typeface="Times New Roman" panose="02020603050405020304" pitchFamily="18" charset="0"/>
              </a:rPr>
              <a:t>техники.  </a:t>
            </a:r>
          </a:p>
          <a:p>
            <a:pPr indent="355600" algn="just"/>
            <a:r>
              <a:rPr lang="ru-RU" dirty="0" smtClean="0">
                <a:latin typeface="Times New Roman" panose="02020603050405020304" pitchFamily="18" charset="0"/>
                <a:cs typeface="Times New Roman" panose="02020603050405020304" pitchFamily="18" charset="0"/>
              </a:rPr>
              <a:t>Первоначально</a:t>
            </a:r>
            <a:r>
              <a:rPr lang="ru-RU" dirty="0">
                <a:latin typeface="Times New Roman" panose="02020603050405020304" pitchFamily="18" charset="0"/>
                <a:cs typeface="Times New Roman" panose="02020603050405020304" pitchFamily="18" charset="0"/>
              </a:rPr>
              <a:t>, инженерная психология в основном акцентировала </a:t>
            </a:r>
            <a:r>
              <a:rPr lang="ru-RU" dirty="0" smtClean="0">
                <a:latin typeface="Times New Roman" panose="02020603050405020304" pitchFamily="18" charset="0"/>
                <a:cs typeface="Times New Roman" panose="02020603050405020304" pitchFamily="18" charset="0"/>
              </a:rPr>
              <a:t> внимание </a:t>
            </a:r>
            <a:r>
              <a:rPr lang="ru-RU" dirty="0">
                <a:latin typeface="Times New Roman" panose="02020603050405020304" pitchFamily="18" charset="0"/>
                <a:cs typeface="Times New Roman" panose="02020603050405020304" pitchFamily="18" charset="0"/>
              </a:rPr>
              <a:t>на оптимизацию системы «человек-машина» за счет изменения параметров </a:t>
            </a:r>
            <a:r>
              <a:rPr lang="ru-RU" dirty="0" smtClean="0">
                <a:latin typeface="Times New Roman" panose="02020603050405020304" pitchFamily="18" charset="0"/>
                <a:cs typeface="Times New Roman" panose="02020603050405020304" pitchFamily="18" charset="0"/>
              </a:rPr>
              <a:t>технической </a:t>
            </a:r>
            <a:r>
              <a:rPr lang="ru-RU" dirty="0">
                <a:latin typeface="Times New Roman" panose="02020603050405020304" pitchFamily="18" charset="0"/>
                <a:cs typeface="Times New Roman" panose="02020603050405020304" pitchFamily="18" charset="0"/>
              </a:rPr>
              <a:t>подсистемы </a:t>
            </a:r>
            <a:r>
              <a:rPr lang="ru-RU" dirty="0" smtClean="0">
                <a:latin typeface="Times New Roman" panose="02020603050405020304" pitchFamily="18" charset="0"/>
                <a:cs typeface="Times New Roman" panose="02020603050405020304" pitchFamily="18" charset="0"/>
              </a:rPr>
              <a:t>при усредненном </a:t>
            </a:r>
            <a:r>
              <a:rPr lang="ru-RU" dirty="0">
                <a:latin typeface="Times New Roman" panose="02020603050405020304" pitchFamily="18" charset="0"/>
                <a:cs typeface="Times New Roman" panose="02020603050405020304" pitchFamily="18" charset="0"/>
              </a:rPr>
              <a:t>описании характеристик </a:t>
            </a:r>
            <a:r>
              <a:rPr lang="ru-RU" dirty="0" smtClean="0">
                <a:latin typeface="Times New Roman" panose="02020603050405020304" pitchFamily="18" charset="0"/>
                <a:cs typeface="Times New Roman" panose="02020603050405020304" pitchFamily="18" charset="0"/>
              </a:rPr>
              <a:t>пользователя</a:t>
            </a:r>
            <a:r>
              <a:rPr lang="ru-RU" dirty="0">
                <a:latin typeface="Times New Roman" panose="02020603050405020304" pitchFamily="18" charset="0"/>
                <a:cs typeface="Times New Roman" panose="02020603050405020304" pitchFamily="18" charset="0"/>
              </a:rPr>
              <a:t>. В том же направлении </a:t>
            </a:r>
            <a:r>
              <a:rPr lang="ru-RU" dirty="0" smtClean="0">
                <a:latin typeface="Times New Roman" panose="02020603050405020304" pitchFamily="18" charset="0"/>
                <a:cs typeface="Times New Roman" panose="02020603050405020304" pitchFamily="18" charset="0"/>
              </a:rPr>
              <a:t>происходит развитие </a:t>
            </a:r>
            <a:r>
              <a:rPr lang="ru-RU" dirty="0">
                <a:latin typeface="Times New Roman" panose="02020603050405020304" pitchFamily="18" charset="0"/>
                <a:cs typeface="Times New Roman" panose="02020603050405020304" pitchFamily="18" charset="0"/>
              </a:rPr>
              <a:t>другой, смежной </a:t>
            </a:r>
            <a:r>
              <a:rPr lang="ru-RU" dirty="0" smtClean="0">
                <a:latin typeface="Times New Roman" panose="02020603050405020304" pitchFamily="18" charset="0"/>
                <a:cs typeface="Times New Roman" panose="02020603050405020304" pitchFamily="18" charset="0"/>
              </a:rPr>
              <a:t>дисциплины </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технической эстетики</a:t>
            </a:r>
            <a:r>
              <a:rPr lang="ru-RU" dirty="0">
                <a:latin typeface="Times New Roman" panose="02020603050405020304" pitchFamily="18" charset="0"/>
                <a:cs typeface="Times New Roman" panose="02020603050405020304" pitchFamily="18" charset="0"/>
              </a:rPr>
              <a:t>. </a:t>
            </a:r>
          </a:p>
          <a:p>
            <a:pPr indent="355600" algn="just"/>
            <a:endParaRPr lang="ru-RU" b="1" u="sng" dirty="0" smtClean="0">
              <a:latin typeface="Times New Roman" panose="02020603050405020304" pitchFamily="18" charset="0"/>
              <a:cs typeface="Times New Roman" panose="02020603050405020304" pitchFamily="18" charset="0"/>
            </a:endParaRPr>
          </a:p>
          <a:p>
            <a:pPr indent="355600" algn="just"/>
            <a:r>
              <a:rPr lang="ru-RU" b="1" u="sng" dirty="0" smtClean="0">
                <a:latin typeface="Times New Roman" panose="02020603050405020304" pitchFamily="18" charset="0"/>
                <a:cs typeface="Times New Roman" panose="02020603050405020304" pitchFamily="18" charset="0"/>
              </a:rPr>
              <a:t>Техническая </a:t>
            </a:r>
            <a:r>
              <a:rPr lang="ru-RU" b="1" u="sng" dirty="0">
                <a:latin typeface="Times New Roman" panose="02020603050405020304" pitchFamily="18" charset="0"/>
                <a:cs typeface="Times New Roman" panose="02020603050405020304" pitchFamily="18" charset="0"/>
              </a:rPr>
              <a:t>эстетика </a:t>
            </a:r>
            <a:r>
              <a:rPr lang="ru-RU" dirty="0">
                <a:latin typeface="Times New Roman" panose="02020603050405020304" pitchFamily="18" charset="0"/>
                <a:cs typeface="Times New Roman" panose="02020603050405020304" pitchFamily="18" charset="0"/>
              </a:rPr>
              <a:t>– комплексная наука, </a:t>
            </a:r>
            <a:r>
              <a:rPr lang="ru-RU" dirty="0" smtClean="0">
                <a:latin typeface="Times New Roman" panose="02020603050405020304" pitchFamily="18" charset="0"/>
                <a:cs typeface="Times New Roman" panose="02020603050405020304" pitchFamily="18" charset="0"/>
              </a:rPr>
              <a:t>изучающая </a:t>
            </a:r>
            <a:r>
              <a:rPr lang="ru-RU" dirty="0">
                <a:latin typeface="Times New Roman" panose="02020603050405020304" pitchFamily="18" charset="0"/>
                <a:cs typeface="Times New Roman" panose="02020603050405020304" pitchFamily="18" charset="0"/>
              </a:rPr>
              <a:t>социально-культурные, эстетические, технические и </a:t>
            </a:r>
            <a:r>
              <a:rPr lang="ru-RU" dirty="0" smtClean="0">
                <a:latin typeface="Times New Roman" panose="02020603050405020304" pitchFamily="18" charset="0"/>
                <a:cs typeface="Times New Roman" panose="02020603050405020304" pitchFamily="18" charset="0"/>
              </a:rPr>
              <a:t>экономические </a:t>
            </a:r>
            <a:r>
              <a:rPr lang="ru-RU" dirty="0">
                <a:latin typeface="Times New Roman" panose="02020603050405020304" pitchFamily="18" charset="0"/>
                <a:cs typeface="Times New Roman" panose="02020603050405020304" pitchFamily="18" charset="0"/>
              </a:rPr>
              <a:t>проблемы и предпосылки формирования гармоничной предметной </a:t>
            </a:r>
            <a:r>
              <a:rPr lang="ru-RU" dirty="0" smtClean="0">
                <a:latin typeface="Times New Roman" panose="02020603050405020304" pitchFamily="18" charset="0"/>
                <a:cs typeface="Times New Roman" panose="02020603050405020304" pitchFamily="18" charset="0"/>
              </a:rPr>
              <a:t> среды</a:t>
            </a:r>
            <a:r>
              <a:rPr lang="ru-RU" dirty="0">
                <a:latin typeface="Times New Roman" panose="02020603050405020304" pitchFamily="18" charset="0"/>
                <a:cs typeface="Times New Roman" panose="02020603050405020304" pitchFamily="18" charset="0"/>
              </a:rPr>
              <a:t>, создаваемой средствами промышленного производства для </a:t>
            </a:r>
            <a:r>
              <a:rPr lang="ru-RU" dirty="0" smtClean="0">
                <a:latin typeface="Times New Roman" panose="02020603050405020304" pitchFamily="18" charset="0"/>
                <a:cs typeface="Times New Roman" panose="02020603050405020304" pitchFamily="18" charset="0"/>
              </a:rPr>
              <a:t>обеспечения </a:t>
            </a:r>
            <a:r>
              <a:rPr lang="ru-RU" dirty="0">
                <a:latin typeface="Times New Roman" panose="02020603050405020304" pitchFamily="18" charset="0"/>
                <a:cs typeface="Times New Roman" panose="02020603050405020304" pitchFamily="18" charset="0"/>
              </a:rPr>
              <a:t>наилучших условий труда, быта и отдыха </a:t>
            </a:r>
            <a:r>
              <a:rPr lang="ru-RU" dirty="0" smtClean="0">
                <a:latin typeface="Times New Roman" panose="02020603050405020304" pitchFamily="18" charset="0"/>
                <a:cs typeface="Times New Roman" panose="02020603050405020304" pitchFamily="18" charset="0"/>
              </a:rPr>
              <a:t>людей. </a:t>
            </a:r>
          </a:p>
          <a:p>
            <a:pPr indent="355600" algn="just"/>
            <a:r>
              <a:rPr lang="ru-RU" dirty="0" smtClean="0">
                <a:latin typeface="Times New Roman" panose="02020603050405020304" pitchFamily="18" charset="0"/>
                <a:cs typeface="Times New Roman" panose="02020603050405020304" pitchFamily="18" charset="0"/>
              </a:rPr>
              <a:t>Техническая </a:t>
            </a:r>
            <a:r>
              <a:rPr lang="ru-RU" dirty="0">
                <a:latin typeface="Times New Roman" panose="02020603050405020304" pitchFamily="18" charset="0"/>
                <a:cs typeface="Times New Roman" panose="02020603050405020304" pitchFamily="18" charset="0"/>
              </a:rPr>
              <a:t>эстетика составляет теоретическую основу дизайна, </a:t>
            </a:r>
            <a:r>
              <a:rPr lang="ru-RU" dirty="0" smtClean="0">
                <a:latin typeface="Times New Roman" panose="02020603050405020304" pitchFamily="18" charset="0"/>
                <a:cs typeface="Times New Roman" panose="02020603050405020304" pitchFamily="18" charset="0"/>
              </a:rPr>
              <a:t> изучает </a:t>
            </a:r>
            <a:r>
              <a:rPr lang="ru-RU" dirty="0">
                <a:latin typeface="Times New Roman" panose="02020603050405020304" pitchFamily="18" charset="0"/>
                <a:cs typeface="Times New Roman" panose="02020603050405020304" pitchFamily="18" charset="0"/>
              </a:rPr>
              <a:t>его природу и закономерности развития, принципы и методы </a:t>
            </a:r>
            <a:r>
              <a:rPr lang="ru-RU" dirty="0" smtClean="0">
                <a:latin typeface="Times New Roman" panose="02020603050405020304" pitchFamily="18" charset="0"/>
                <a:cs typeface="Times New Roman" panose="02020603050405020304" pitchFamily="18" charset="0"/>
              </a:rPr>
              <a:t>художественного </a:t>
            </a:r>
            <a:r>
              <a:rPr lang="ru-RU" dirty="0">
                <a:latin typeface="Times New Roman" panose="02020603050405020304" pitchFamily="18" charset="0"/>
                <a:cs typeface="Times New Roman" panose="02020603050405020304" pitchFamily="18" charset="0"/>
              </a:rPr>
              <a:t>конструирования, </a:t>
            </a:r>
            <a:r>
              <a:rPr lang="ru-RU" dirty="0" smtClean="0">
                <a:latin typeface="Times New Roman" panose="02020603050405020304" pitchFamily="18" charset="0"/>
                <a:cs typeface="Times New Roman" panose="02020603050405020304" pitchFamily="18" charset="0"/>
              </a:rPr>
              <a:t>а также </a:t>
            </a:r>
            <a:r>
              <a:rPr lang="ru-RU" dirty="0">
                <a:latin typeface="Times New Roman" panose="02020603050405020304" pitchFamily="18" charset="0"/>
                <a:cs typeface="Times New Roman" panose="02020603050405020304" pitchFamily="18" charset="0"/>
              </a:rPr>
              <a:t>проблемы профессионального </a:t>
            </a:r>
            <a:r>
              <a:rPr lang="ru-RU" dirty="0" smtClean="0">
                <a:latin typeface="Times New Roman" panose="02020603050405020304" pitchFamily="18" charset="0"/>
                <a:cs typeface="Times New Roman" panose="02020603050405020304" pitchFamily="18" charset="0"/>
              </a:rPr>
              <a:t>творчества </a:t>
            </a:r>
            <a:r>
              <a:rPr lang="ru-RU" dirty="0">
                <a:latin typeface="Times New Roman" panose="02020603050405020304" pitchFamily="18" charset="0"/>
                <a:cs typeface="Times New Roman" panose="02020603050405020304" pitchFamily="18" charset="0"/>
              </a:rPr>
              <a:t>дизайнеров. </a:t>
            </a:r>
          </a:p>
        </p:txBody>
      </p:sp>
      <p:sp>
        <p:nvSpPr>
          <p:cNvPr id="3" name="Прямоугольник 2"/>
          <p:cNvSpPr/>
          <p:nvPr/>
        </p:nvSpPr>
        <p:spPr>
          <a:xfrm>
            <a:off x="107504" y="44624"/>
            <a:ext cx="3612912" cy="461665"/>
          </a:xfrm>
          <a:prstGeom prst="rect">
            <a:avLst/>
          </a:prstGeom>
        </p:spPr>
        <p:txBody>
          <a:bodyPr wrap="none">
            <a:spAutoFit/>
          </a:bodyPr>
          <a:lstStyle/>
          <a:p>
            <a:r>
              <a:rPr lang="ru-RU" sz="2400" b="1" dirty="0">
                <a:solidFill>
                  <a:srgbClr val="FF0000"/>
                </a:solidFill>
                <a:latin typeface="Times New Roman" panose="02020603050405020304" pitchFamily="18" charset="0"/>
                <a:cs typeface="Times New Roman" panose="02020603050405020304" pitchFamily="18" charset="0"/>
              </a:rPr>
              <a:t>Инженерная психология</a:t>
            </a:r>
          </a:p>
        </p:txBody>
      </p:sp>
    </p:spTree>
    <p:extLst>
      <p:ext uri="{BB962C8B-B14F-4D97-AF65-F5344CB8AC3E}">
        <p14:creationId xmlns:p14="http://schemas.microsoft.com/office/powerpoint/2010/main" val="2611780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32656"/>
            <a:ext cx="8856984" cy="4524315"/>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Задачи оптимизации системы «человек-машина» за счет детального изучения человека </a:t>
            </a:r>
            <a:r>
              <a:rPr lang="ru-RU" dirty="0" smtClean="0">
                <a:latin typeface="Times New Roman" panose="02020603050405020304" pitchFamily="18" charset="0"/>
                <a:cs typeface="Times New Roman" panose="02020603050405020304" pitchFamily="18" charset="0"/>
              </a:rPr>
              <a:t>решают </a:t>
            </a:r>
            <a:r>
              <a:rPr lang="ru-RU" dirty="0">
                <a:latin typeface="Times New Roman" panose="02020603050405020304" pitchFamily="18" charset="0"/>
                <a:cs typeface="Times New Roman" panose="02020603050405020304" pitchFamily="18" charset="0"/>
              </a:rPr>
              <a:t>такие дисциплины, как </a:t>
            </a:r>
            <a:r>
              <a:rPr lang="ru-RU" b="1" i="1" dirty="0">
                <a:latin typeface="Times New Roman" panose="02020603050405020304" pitchFamily="18" charset="0"/>
                <a:cs typeface="Times New Roman" panose="02020603050405020304" pitchFamily="18" charset="0"/>
              </a:rPr>
              <a:t>физиология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a:t>
            </a:r>
            <a:r>
              <a:rPr lang="ru-RU" b="1" dirty="0">
                <a:latin typeface="Times New Roman" panose="02020603050405020304" pitchFamily="18" charset="0"/>
                <a:cs typeface="Times New Roman" panose="02020603050405020304" pitchFamily="18" charset="0"/>
              </a:rPr>
              <a:t> </a:t>
            </a:r>
            <a:r>
              <a:rPr lang="ru-RU" b="1" i="1" dirty="0">
                <a:latin typeface="Times New Roman" panose="02020603050405020304" pitchFamily="18" charset="0"/>
                <a:cs typeface="Times New Roman" panose="02020603050405020304" pitchFamily="18" charset="0"/>
              </a:rPr>
              <a:t>психология труда</a:t>
            </a:r>
            <a:r>
              <a:rPr lang="ru-RU" dirty="0">
                <a:latin typeface="Times New Roman" panose="02020603050405020304" pitchFamily="18" charset="0"/>
                <a:cs typeface="Times New Roman" panose="02020603050405020304" pitchFamily="18" charset="0"/>
              </a:rPr>
              <a:t>, а также </a:t>
            </a:r>
            <a:r>
              <a:rPr lang="ru-RU" b="1" i="1" dirty="0" smtClean="0">
                <a:latin typeface="Times New Roman" panose="02020603050405020304" pitchFamily="18" charset="0"/>
                <a:cs typeface="Times New Roman" panose="02020603050405020304" pitchFamily="18" charset="0"/>
              </a:rPr>
              <a:t>гигиена </a:t>
            </a:r>
            <a:r>
              <a:rPr lang="ru-RU" b="1" i="1" dirty="0">
                <a:latin typeface="Times New Roman" panose="02020603050405020304" pitchFamily="18" charset="0"/>
                <a:cs typeface="Times New Roman" panose="02020603050405020304" pitchFamily="18" charset="0"/>
              </a:rPr>
              <a:t>труда</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b="1" u="sng" dirty="0" smtClean="0">
                <a:latin typeface="Times New Roman" panose="02020603050405020304" pitchFamily="18" charset="0"/>
                <a:cs typeface="Times New Roman" panose="02020603050405020304" pitchFamily="18" charset="0"/>
              </a:rPr>
              <a:t>Физиология </a:t>
            </a:r>
            <a:r>
              <a:rPr lang="ru-RU" b="1" u="sng" dirty="0">
                <a:latin typeface="Times New Roman" panose="02020603050405020304" pitchFamily="18" charset="0"/>
                <a:cs typeface="Times New Roman" panose="02020603050405020304" pitchFamily="18" charset="0"/>
              </a:rPr>
              <a:t>труда</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специальный раздел физиологии</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посвящённый </a:t>
            </a:r>
            <a:r>
              <a:rPr lang="ru-RU" dirty="0">
                <a:latin typeface="Times New Roman" panose="02020603050405020304" pitchFamily="18" charset="0"/>
                <a:cs typeface="Times New Roman" panose="02020603050405020304" pitchFamily="18" charset="0"/>
              </a:rPr>
              <a:t>изучению изменений функционального состояния </a:t>
            </a:r>
            <a:r>
              <a:rPr lang="ru-RU" dirty="0" smtClean="0">
                <a:latin typeface="Times New Roman" panose="02020603050405020304" pitchFamily="18" charset="0"/>
                <a:cs typeface="Times New Roman" panose="02020603050405020304" pitchFamily="18" charset="0"/>
              </a:rPr>
              <a:t>организма </a:t>
            </a:r>
            <a:r>
              <a:rPr lang="ru-RU" dirty="0">
                <a:latin typeface="Times New Roman" panose="02020603050405020304" pitchFamily="18" charset="0"/>
                <a:cs typeface="Times New Roman" panose="02020603050405020304" pitchFamily="18" charset="0"/>
              </a:rPr>
              <a:t>человека под влиянием его рабочей деятельности и </a:t>
            </a:r>
            <a:r>
              <a:rPr lang="ru-RU" dirty="0" smtClean="0">
                <a:latin typeface="Times New Roman" panose="02020603050405020304" pitchFamily="18" charset="0"/>
                <a:cs typeface="Times New Roman" panose="02020603050405020304" pitchFamily="18" charset="0"/>
              </a:rPr>
              <a:t>физиологическому </a:t>
            </a:r>
            <a:r>
              <a:rPr lang="ru-RU" dirty="0">
                <a:latin typeface="Times New Roman" panose="02020603050405020304" pitchFamily="18" charset="0"/>
                <a:cs typeface="Times New Roman" panose="02020603050405020304" pitchFamily="18" charset="0"/>
              </a:rPr>
              <a:t>обоснованию научной организации </a:t>
            </a:r>
            <a:r>
              <a:rPr lang="ru-RU" dirty="0" smtClean="0">
                <a:latin typeface="Times New Roman" panose="02020603050405020304" pitchFamily="18" charset="0"/>
                <a:cs typeface="Times New Roman" panose="02020603050405020304" pitchFamily="18" charset="0"/>
              </a:rPr>
              <a:t>его трудового </a:t>
            </a:r>
            <a:r>
              <a:rPr lang="ru-RU" dirty="0">
                <a:latin typeface="Times New Roman" panose="02020603050405020304" pitchFamily="18" charset="0"/>
                <a:cs typeface="Times New Roman" panose="02020603050405020304" pitchFamily="18" charset="0"/>
              </a:rPr>
              <a:t>процесса, </a:t>
            </a:r>
            <a:r>
              <a:rPr lang="ru-RU" dirty="0" smtClean="0">
                <a:latin typeface="Times New Roman" panose="02020603050405020304" pitchFamily="18" charset="0"/>
                <a:cs typeface="Times New Roman" panose="02020603050405020304" pitchFamily="18" charset="0"/>
              </a:rPr>
              <a:t>способствующего </a:t>
            </a:r>
            <a:r>
              <a:rPr lang="ru-RU" dirty="0">
                <a:latin typeface="Times New Roman" panose="02020603050405020304" pitchFamily="18" charset="0"/>
                <a:cs typeface="Times New Roman" panose="02020603050405020304" pitchFamily="18" charset="0"/>
              </a:rPr>
              <a:t>длительному поддержанию </a:t>
            </a:r>
            <a:r>
              <a:rPr lang="ru-RU" dirty="0" smtClean="0">
                <a:latin typeface="Times New Roman" panose="02020603050405020304" pitchFamily="18" charset="0"/>
                <a:cs typeface="Times New Roman" panose="02020603050405020304" pitchFamily="18" charset="0"/>
              </a:rPr>
              <a:t>работоспособности человека  на </a:t>
            </a:r>
            <a:r>
              <a:rPr lang="ru-RU" dirty="0">
                <a:latin typeface="Times New Roman" panose="02020603050405020304" pitchFamily="18" charset="0"/>
                <a:cs typeface="Times New Roman" panose="02020603050405020304" pitchFamily="18" charset="0"/>
              </a:rPr>
              <a:t>высоком </a:t>
            </a:r>
            <a:r>
              <a:rPr lang="ru-RU" dirty="0" smtClean="0">
                <a:latin typeface="Times New Roman" panose="02020603050405020304" pitchFamily="18" charset="0"/>
                <a:cs typeface="Times New Roman" panose="02020603050405020304" pitchFamily="18" charset="0"/>
              </a:rPr>
              <a:t>уровне. </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b="1" u="sng" dirty="0" smtClean="0">
                <a:latin typeface="Times New Roman" panose="02020603050405020304" pitchFamily="18" charset="0"/>
                <a:cs typeface="Times New Roman" panose="02020603050405020304" pitchFamily="18" charset="0"/>
              </a:rPr>
              <a:t>Психология </a:t>
            </a:r>
            <a:r>
              <a:rPr lang="ru-RU" b="1" u="sng" dirty="0">
                <a:latin typeface="Times New Roman" panose="02020603050405020304" pitchFamily="18" charset="0"/>
                <a:cs typeface="Times New Roman" panose="02020603050405020304" pitchFamily="18" charset="0"/>
              </a:rPr>
              <a:t>труда</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отрасль психологии</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изучающая </a:t>
            </a:r>
            <a:r>
              <a:rPr lang="ru-RU" dirty="0">
                <a:latin typeface="Times New Roman" panose="02020603050405020304" pitchFamily="18" charset="0"/>
                <a:cs typeface="Times New Roman" panose="02020603050405020304" pitchFamily="18" charset="0"/>
              </a:rPr>
              <a:t>психологические аспекты трудовой деятельности. Развивается в </a:t>
            </a:r>
            <a:r>
              <a:rPr lang="ru-RU" dirty="0" smtClean="0">
                <a:latin typeface="Times New Roman" panose="02020603050405020304" pitchFamily="18" charset="0"/>
                <a:cs typeface="Times New Roman" panose="02020603050405020304" pitchFamily="18" charset="0"/>
              </a:rPr>
              <a:t>контакте </a:t>
            </a:r>
            <a:r>
              <a:rPr lang="ru-RU" dirty="0">
                <a:latin typeface="Times New Roman" panose="02020603050405020304" pitchFamily="18" charset="0"/>
                <a:cs typeface="Times New Roman" panose="02020603050405020304" pitchFamily="18" charset="0"/>
              </a:rPr>
              <a:t>с физиологией труда, инженерной психологией, эргономикой, </a:t>
            </a:r>
            <a:r>
              <a:rPr lang="ru-RU" dirty="0" smtClean="0">
                <a:latin typeface="Times New Roman" panose="02020603050405020304" pitchFamily="18" charset="0"/>
                <a:cs typeface="Times New Roman" panose="02020603050405020304" pitchFamily="18" charset="0"/>
              </a:rPr>
              <a:t>технической эстетикой.   </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Психология </a:t>
            </a:r>
            <a:r>
              <a:rPr lang="ru-RU" dirty="0">
                <a:latin typeface="Times New Roman" panose="02020603050405020304" pitchFamily="18" charset="0"/>
                <a:cs typeface="Times New Roman" panose="02020603050405020304" pitchFamily="18" charset="0"/>
              </a:rPr>
              <a:t>труда детально рассматривала человека, структуру его </a:t>
            </a:r>
            <a:r>
              <a:rPr lang="ru-RU" dirty="0" smtClean="0">
                <a:latin typeface="Times New Roman" panose="02020603050405020304" pitchFamily="18" charset="0"/>
                <a:cs typeface="Times New Roman" panose="02020603050405020304" pitchFamily="18" charset="0"/>
              </a:rPr>
              <a:t> деятельности</a:t>
            </a:r>
            <a:r>
              <a:rPr lang="ru-RU" dirty="0">
                <a:latin typeface="Times New Roman" panose="02020603050405020304" pitchFamily="18" charset="0"/>
                <a:cs typeface="Times New Roman" panose="02020603050405020304" pitchFamily="18" charset="0"/>
              </a:rPr>
              <a:t>, индивидуальные особенности.  </a:t>
            </a:r>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67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404664"/>
            <a:ext cx="8856984" cy="2585323"/>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Психология труда, являясь отраслью психологической науки, изучает психологические особенности различных видов трудовой деятельности в их зависимости от общественно-исторических и конкретных производственных условий, от орудий труда, методов обучения труду и от психологических качеств личности работающего.</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Предметом </a:t>
            </a:r>
            <a:r>
              <a:rPr lang="ru-RU" dirty="0">
                <a:latin typeface="Times New Roman" panose="02020603050405020304" pitchFamily="18" charset="0"/>
                <a:cs typeface="Times New Roman" panose="02020603050405020304" pitchFamily="18" charset="0"/>
              </a:rPr>
              <a:t>психологии труда является психологическая сущность трудовой деятельности, особенности личности работающего (профессиональные способности) и его взаимодействие с производственной средой</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561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4475" y="188640"/>
            <a:ext cx="8856984" cy="5533823"/>
          </a:xfrm>
          <a:prstGeom prst="rect">
            <a:avLst/>
          </a:prstGeom>
        </p:spPr>
        <p:txBody>
          <a:bodyPr wrap="square">
            <a:spAutoFit/>
          </a:bodyPr>
          <a:lstStyle/>
          <a:p>
            <a:pPr indent="355600" algn="just">
              <a:lnSpc>
                <a:spcPct val="130000"/>
              </a:lnSpc>
            </a:pPr>
            <a:r>
              <a:rPr lang="ru-RU" dirty="0">
                <a:latin typeface="Times New Roman" panose="02020603050405020304" pitchFamily="18" charset="0"/>
                <a:cs typeface="Times New Roman" panose="02020603050405020304" pitchFamily="18" charset="0"/>
              </a:rPr>
              <a:t>Психологическая сущность трудовой деятельности заключается в тех требованиях к психическим свойствам, состояниям и процессам, которые предъявляет к работающему его профессия. Для успешного осуществления профессиональной деятельности (профессии и специальности) необходимы различные особенности личности рабочего: </a:t>
            </a:r>
          </a:p>
          <a:p>
            <a:pPr marL="742950" lvl="1" indent="-285750" algn="just">
              <a:lnSpc>
                <a:spcPct val="130000"/>
              </a:lnSpc>
              <a:buFont typeface="Arial" panose="020B0604020202020204" pitchFamily="34" charset="0"/>
              <a:buChar char="•"/>
            </a:pPr>
            <a:r>
              <a:rPr lang="ru-RU" sz="2000" dirty="0">
                <a:latin typeface="Arial" panose="020B0604020202020204" pitchFamily="34" charset="0"/>
                <a:cs typeface="Arial" panose="020B0604020202020204" pitchFamily="34" charset="0"/>
              </a:rPr>
              <a:t>опыт, </a:t>
            </a:r>
          </a:p>
          <a:p>
            <a:pPr marL="742950" lvl="1" indent="-285750" algn="just">
              <a:lnSpc>
                <a:spcPct val="130000"/>
              </a:lnSpc>
              <a:buFont typeface="Arial" panose="020B0604020202020204" pitchFamily="34" charset="0"/>
              <a:buChar char="•"/>
            </a:pPr>
            <a:r>
              <a:rPr lang="ru-RU" sz="2000" dirty="0">
                <a:latin typeface="Arial" panose="020B0604020202020204" pitchFamily="34" charset="0"/>
                <a:cs typeface="Arial" panose="020B0604020202020204" pitchFamily="34" charset="0"/>
              </a:rPr>
              <a:t>характер, </a:t>
            </a:r>
          </a:p>
          <a:p>
            <a:pPr marL="742950" lvl="1" indent="-285750" algn="just">
              <a:lnSpc>
                <a:spcPct val="130000"/>
              </a:lnSpc>
              <a:buFont typeface="Arial" panose="020B0604020202020204" pitchFamily="34" charset="0"/>
              <a:buChar char="•"/>
            </a:pPr>
            <a:r>
              <a:rPr lang="ru-RU" sz="2000" dirty="0">
                <a:latin typeface="Arial" panose="020B0604020202020204" pitchFamily="34" charset="0"/>
                <a:cs typeface="Arial" panose="020B0604020202020204" pitchFamily="34" charset="0"/>
              </a:rPr>
              <a:t>психическое </a:t>
            </a:r>
            <a:r>
              <a:rPr lang="ru-RU" sz="2000" dirty="0" smtClean="0">
                <a:latin typeface="Arial" panose="020B0604020202020204" pitchFamily="34" charset="0"/>
                <a:cs typeface="Arial" panose="020B0604020202020204" pitchFamily="34" charset="0"/>
              </a:rPr>
              <a:t>состояние</a:t>
            </a:r>
            <a:r>
              <a:rPr lang="ru-RU" sz="2000" dirty="0">
                <a:latin typeface="Arial" panose="020B0604020202020204" pitchFamily="34" charset="0"/>
                <a:cs typeface="Arial" panose="020B0604020202020204" pitchFamily="34" charset="0"/>
              </a:rPr>
              <a:t>, </a:t>
            </a:r>
          </a:p>
          <a:p>
            <a:pPr marL="742950" lvl="1" indent="-285750" algn="just">
              <a:lnSpc>
                <a:spcPct val="130000"/>
              </a:lnSpc>
              <a:buFont typeface="Arial" panose="020B0604020202020204" pitchFamily="34" charset="0"/>
              <a:buChar char="•"/>
            </a:pPr>
            <a:r>
              <a:rPr lang="ru-RU" sz="2000" dirty="0">
                <a:latin typeface="Arial" panose="020B0604020202020204" pitchFamily="34" charset="0"/>
                <a:cs typeface="Arial" panose="020B0604020202020204" pitchFamily="34" charset="0"/>
              </a:rPr>
              <a:t>внимательность, </a:t>
            </a:r>
          </a:p>
          <a:p>
            <a:pPr marL="742950" lvl="1" indent="-285750" algn="just">
              <a:lnSpc>
                <a:spcPct val="130000"/>
              </a:lnSpc>
              <a:buFont typeface="Arial" panose="020B0604020202020204" pitchFamily="34" charset="0"/>
              <a:buChar char="•"/>
            </a:pPr>
            <a:r>
              <a:rPr lang="ru-RU" sz="2000" dirty="0">
                <a:latin typeface="Arial" panose="020B0604020202020204" pitchFamily="34" charset="0"/>
                <a:cs typeface="Arial" panose="020B0604020202020204" pitchFamily="34" charset="0"/>
              </a:rPr>
              <a:t>восприятие, </a:t>
            </a:r>
            <a:endParaRPr lang="ru-RU" sz="2000"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sz="2000" dirty="0" smtClean="0">
                <a:latin typeface="Arial" panose="020B0604020202020204" pitchFamily="34" charset="0"/>
                <a:cs typeface="Arial" panose="020B0604020202020204" pitchFamily="34" charset="0"/>
              </a:rPr>
              <a:t>память</a:t>
            </a:r>
            <a:r>
              <a:rPr lang="ru-RU" sz="2000" dirty="0">
                <a:latin typeface="Arial" panose="020B0604020202020204" pitchFamily="34" charset="0"/>
                <a:cs typeface="Arial" panose="020B0604020202020204" pitchFamily="34" charset="0"/>
              </a:rPr>
              <a:t>, </a:t>
            </a:r>
            <a:endParaRPr lang="ru-RU" sz="2000"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sz="2000" dirty="0" smtClean="0">
                <a:latin typeface="Arial" panose="020B0604020202020204" pitchFamily="34" charset="0"/>
                <a:cs typeface="Arial" panose="020B0604020202020204" pitchFamily="34" charset="0"/>
              </a:rPr>
              <a:t>мышление</a:t>
            </a:r>
            <a:r>
              <a:rPr lang="ru-RU" sz="2000" dirty="0">
                <a:latin typeface="Arial" panose="020B0604020202020204" pitchFamily="34" charset="0"/>
                <a:cs typeface="Arial" panose="020B0604020202020204" pitchFamily="34" charset="0"/>
              </a:rPr>
              <a:t>, </a:t>
            </a:r>
            <a:endParaRPr lang="ru-RU" sz="2000"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sz="2000" dirty="0" smtClean="0">
                <a:latin typeface="Arial" panose="020B0604020202020204" pitchFamily="34" charset="0"/>
                <a:cs typeface="Arial" panose="020B0604020202020204" pitchFamily="34" charset="0"/>
              </a:rPr>
              <a:t>эмоциональность</a:t>
            </a:r>
            <a:r>
              <a:rPr lang="ru-RU" sz="2000" dirty="0">
                <a:latin typeface="Arial" panose="020B0604020202020204" pitchFamily="34" charset="0"/>
                <a:cs typeface="Arial" panose="020B0604020202020204" pitchFamily="34" charset="0"/>
              </a:rPr>
              <a:t>, </a:t>
            </a:r>
            <a:endParaRPr lang="ru-RU" sz="2000"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sz="2000" dirty="0" smtClean="0">
                <a:latin typeface="Arial" panose="020B0604020202020204" pitchFamily="34" charset="0"/>
                <a:cs typeface="Arial" panose="020B0604020202020204" pitchFamily="34" charset="0"/>
              </a:rPr>
              <a:t>психомоторика</a:t>
            </a:r>
            <a:r>
              <a:rPr lang="ru-RU" sz="2000" dirty="0">
                <a:latin typeface="Arial" panose="020B0604020202020204" pitchFamily="34" charset="0"/>
                <a:cs typeface="Arial" panose="020B0604020202020204" pitchFamily="34" charset="0"/>
              </a:rPr>
              <a:t>, </a:t>
            </a:r>
            <a:endParaRPr lang="ru-RU" sz="2000" dirty="0" smtClean="0">
              <a:latin typeface="Arial" panose="020B0604020202020204" pitchFamily="34" charset="0"/>
              <a:cs typeface="Arial" panose="020B0604020202020204" pitchFamily="34" charset="0"/>
            </a:endParaRPr>
          </a:p>
          <a:p>
            <a:pPr marL="742950" lvl="1" indent="-285750" algn="just">
              <a:lnSpc>
                <a:spcPct val="130000"/>
              </a:lnSpc>
              <a:buFont typeface="Arial" panose="020B0604020202020204" pitchFamily="34" charset="0"/>
              <a:buChar char="•"/>
            </a:pPr>
            <a:r>
              <a:rPr lang="ru-RU" sz="2000" dirty="0" smtClean="0">
                <a:latin typeface="Arial" panose="020B0604020202020204" pitchFamily="34" charset="0"/>
                <a:cs typeface="Arial" panose="020B0604020202020204" pitchFamily="34" charset="0"/>
              </a:rPr>
              <a:t>определяющие </a:t>
            </a:r>
            <a:r>
              <a:rPr lang="ru-RU" sz="2000" dirty="0">
                <a:latin typeface="Arial" panose="020B0604020202020204" pitchFamily="34" charset="0"/>
                <a:cs typeface="Arial" panose="020B0604020202020204" pitchFamily="34" charset="0"/>
              </a:rPr>
              <a:t>способности к этой деятельности. </a:t>
            </a:r>
          </a:p>
        </p:txBody>
      </p:sp>
    </p:spTree>
    <p:extLst>
      <p:ext uri="{BB962C8B-B14F-4D97-AF65-F5344CB8AC3E}">
        <p14:creationId xmlns:p14="http://schemas.microsoft.com/office/powerpoint/2010/main" val="2001916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707693"/>
            <a:ext cx="8937340" cy="1892826"/>
          </a:xfrm>
          <a:prstGeom prst="rect">
            <a:avLst/>
          </a:prstGeom>
        </p:spPr>
        <p:txBody>
          <a:bodyPr wrap="square">
            <a:spAutoFit/>
          </a:bodyPr>
          <a:lstStyle/>
          <a:p>
            <a:pPr indent="355600" algn="just">
              <a:lnSpc>
                <a:spcPct val="130000"/>
              </a:lnSpc>
            </a:pPr>
            <a:r>
              <a:rPr lang="ru-RU" dirty="0" smtClean="0">
                <a:latin typeface="Times New Roman" panose="02020603050405020304" pitchFamily="18" charset="0"/>
                <a:cs typeface="Times New Roman" panose="02020603050405020304" pitchFamily="18" charset="0"/>
              </a:rPr>
              <a:t>Как </a:t>
            </a:r>
            <a:r>
              <a:rPr lang="ru-RU" dirty="0">
                <a:latin typeface="Times New Roman" panose="02020603050405020304" pitchFamily="18" charset="0"/>
                <a:cs typeface="Times New Roman" panose="02020603050405020304" pitchFamily="18" charset="0"/>
              </a:rPr>
              <a:t>самостоятельная научная дисциплина инже­нерная психология начала формироваться в 40-х годах прошлого века. </a:t>
            </a:r>
            <a:endParaRPr lang="ru-RU" dirty="0" smtClean="0">
              <a:latin typeface="Times New Roman" panose="02020603050405020304" pitchFamily="18" charset="0"/>
              <a:cs typeface="Times New Roman" panose="02020603050405020304" pitchFamily="18" charset="0"/>
            </a:endParaRPr>
          </a:p>
          <a:p>
            <a:pPr indent="355600" algn="just">
              <a:lnSpc>
                <a:spcPct val="130000"/>
              </a:lnSpc>
            </a:pPr>
            <a:endParaRPr lang="ru-RU" dirty="0" smtClean="0">
              <a:latin typeface="Times New Roman" panose="02020603050405020304" pitchFamily="18" charset="0"/>
              <a:cs typeface="Times New Roman" panose="02020603050405020304" pitchFamily="18" charset="0"/>
            </a:endParaRPr>
          </a:p>
          <a:p>
            <a:pPr indent="355600" algn="just">
              <a:lnSpc>
                <a:spcPct val="130000"/>
              </a:lnSpc>
            </a:pPr>
            <a:r>
              <a:rPr lang="ru-RU" dirty="0" smtClean="0">
                <a:latin typeface="Times New Roman" panose="02020603050405020304" pitchFamily="18" charset="0"/>
                <a:cs typeface="Times New Roman" panose="02020603050405020304" pitchFamily="18" charset="0"/>
              </a:rPr>
              <a:t>Однако </a:t>
            </a:r>
            <a:r>
              <a:rPr lang="ru-RU" dirty="0">
                <a:latin typeface="Times New Roman" panose="02020603050405020304" pitchFamily="18" charset="0"/>
                <a:cs typeface="Times New Roman" panose="02020603050405020304" pitchFamily="18" charset="0"/>
              </a:rPr>
              <a:t>идеи о необходимости комплекс­ного изучения человека и технических </a:t>
            </a:r>
            <a:r>
              <a:rPr lang="ru-RU" dirty="0" smtClean="0">
                <a:latin typeface="Times New Roman" panose="02020603050405020304" pitchFamily="18" charset="0"/>
                <a:cs typeface="Times New Roman" panose="02020603050405020304" pitchFamily="18" charset="0"/>
              </a:rPr>
              <a:t>устройств </a:t>
            </a:r>
            <a:r>
              <a:rPr lang="ru-RU" dirty="0">
                <a:latin typeface="Times New Roman" panose="02020603050405020304" pitchFamily="18" charset="0"/>
                <a:cs typeface="Times New Roman" panose="02020603050405020304" pitchFamily="18" charset="0"/>
              </a:rPr>
              <a:t>выс­казывались русскими учеными еще в девятнадцатом столетии. </a:t>
            </a:r>
            <a:endParaRPr lang="ru-RU" dirty="0" smtClean="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25312" y="148570"/>
            <a:ext cx="4843185" cy="461665"/>
          </a:xfrm>
          <a:prstGeom prst="rect">
            <a:avLst/>
          </a:prstGeom>
        </p:spPr>
        <p:txBody>
          <a:bodyPr wrap="none">
            <a:sp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История инженерной психологии</a:t>
            </a:r>
            <a:endParaRPr lang="ru-RU" sz="24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12" y="2832917"/>
            <a:ext cx="1929715" cy="2108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2195736" y="2760252"/>
            <a:ext cx="6768752" cy="2252924"/>
          </a:xfrm>
          <a:prstGeom prst="rect">
            <a:avLst/>
          </a:prstGeom>
        </p:spPr>
        <p:txBody>
          <a:bodyPr wrap="square">
            <a:spAutoFit/>
          </a:bodyPr>
          <a:lstStyle/>
          <a:p>
            <a:pPr indent="355600" algn="just">
              <a:lnSpc>
                <a:spcPct val="130000"/>
              </a:lnSpc>
            </a:pPr>
            <a:r>
              <a:rPr lang="ru-RU" dirty="0">
                <a:latin typeface="Times New Roman" panose="02020603050405020304" pitchFamily="18" charset="0"/>
                <a:cs typeface="Times New Roman" panose="02020603050405020304" pitchFamily="18" charset="0"/>
              </a:rPr>
              <a:t>Так, великий русский </a:t>
            </a:r>
            <a:r>
              <a:rPr lang="ru-RU" dirty="0" smtClean="0">
                <a:latin typeface="Times New Roman" panose="02020603050405020304" pitchFamily="18" charset="0"/>
                <a:cs typeface="Times New Roman" panose="02020603050405020304" pitchFamily="18" charset="0"/>
              </a:rPr>
              <a:t>учёный </a:t>
            </a:r>
            <a:r>
              <a:rPr lang="ru-RU" dirty="0" err="1">
                <a:latin typeface="Times New Roman" panose="02020603050405020304" pitchFamily="18" charset="0"/>
                <a:cs typeface="Times New Roman" panose="02020603050405020304" pitchFamily="18" charset="0"/>
              </a:rPr>
              <a:t>Д.</a:t>
            </a:r>
            <a:r>
              <a:rPr lang="ru-RU" i="1" dirty="0" err="1">
                <a:latin typeface="Times New Roman" panose="02020603050405020304" pitchFamily="18" charset="0"/>
                <a:cs typeface="Times New Roman" panose="02020603050405020304" pitchFamily="18" charset="0"/>
              </a:rPr>
              <a:t>И</a:t>
            </a:r>
            <a:r>
              <a:rPr lang="ru-RU" i="1" dirty="0">
                <a:latin typeface="Times New Roman" panose="02020603050405020304" pitchFamily="18" charset="0"/>
                <a:cs typeface="Times New Roman" panose="02020603050405020304" pitchFamily="18" charset="0"/>
              </a:rPr>
              <a:t>. Менделе­ев </a:t>
            </a:r>
            <a:r>
              <a:rPr lang="ru-RU" dirty="0">
                <a:latin typeface="Times New Roman" panose="02020603050405020304" pitchFamily="18" charset="0"/>
                <a:cs typeface="Times New Roman" panose="02020603050405020304" pitchFamily="18" charset="0"/>
              </a:rPr>
              <a:t>уже в 1880 г. говорил о необходимости при констру­ировании воздухоплавательных аппаратов думать не только о двигателях, но и о человеке и пользоваться данными различных наук. Только тогда будет создан аппарат, «доступный для всех и уютный</a:t>
            </a:r>
            <a:r>
              <a:rPr lang="ru-RU" dirty="0" smtClean="0">
                <a:latin typeface="Times New Roman" panose="02020603050405020304" pitchFamily="18" charset="0"/>
                <a:cs typeface="Times New Roman" panose="02020603050405020304" pitchFamily="18" charset="0"/>
              </a:rPr>
              <a:t>»,—подчёркивал учёный.</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022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03687" y="332656"/>
            <a:ext cx="7276825" cy="3693319"/>
          </a:xfrm>
          <a:prstGeom prst="rect">
            <a:avLst/>
          </a:prstGeom>
        </p:spPr>
        <p:txBody>
          <a:bodyPr wrap="square">
            <a:spAutoFit/>
          </a:bodyPr>
          <a:lstStyle/>
          <a:p>
            <a:pPr indent="355600" algn="just">
              <a:lnSpc>
                <a:spcPct val="130000"/>
              </a:lnSpc>
            </a:pPr>
            <a:r>
              <a:rPr lang="ru-RU" dirty="0">
                <a:latin typeface="Times New Roman" panose="02020603050405020304" pitchFamily="18" charset="0"/>
                <a:cs typeface="Times New Roman" panose="02020603050405020304" pitchFamily="18" charset="0"/>
              </a:rPr>
              <a:t>В 1882 г. русским метеорологом </a:t>
            </a:r>
            <a:r>
              <a:rPr lang="ru-RU" i="1" dirty="0" err="1">
                <a:latin typeface="Times New Roman" panose="02020603050405020304" pitchFamily="18" charset="0"/>
                <a:cs typeface="Times New Roman" panose="02020603050405020304" pitchFamily="18" charset="0"/>
              </a:rPr>
              <a:t>М.А</a:t>
            </a:r>
            <a:r>
              <a:rPr lang="ru-RU" i="1" dirty="0">
                <a:latin typeface="Times New Roman" panose="02020603050405020304" pitchFamily="18" charset="0"/>
                <a:cs typeface="Times New Roman" panose="02020603050405020304" pitchFamily="18" charset="0"/>
              </a:rPr>
              <a:t>. </a:t>
            </a:r>
            <a:r>
              <a:rPr lang="ru-RU" i="1" dirty="0" err="1" smtClean="0">
                <a:latin typeface="Times New Roman" panose="02020603050405020304" pitchFamily="18" charset="0"/>
                <a:cs typeface="Times New Roman" panose="02020603050405020304" pitchFamily="18" charset="0"/>
              </a:rPr>
              <a:t>Рыкачевым</a:t>
            </a:r>
            <a:r>
              <a:rPr lang="ru-RU" i="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был поставлен вопрос о психологической пригодности к </a:t>
            </a:r>
            <a:r>
              <a:rPr lang="ru-RU" dirty="0" err="1">
                <a:latin typeface="Times New Roman" panose="02020603050405020304" pitchFamily="18" charset="0"/>
                <a:cs typeface="Times New Roman" panose="02020603050405020304" pitchFamily="18" charset="0"/>
              </a:rPr>
              <a:t>летному</a:t>
            </a:r>
            <a:r>
              <a:rPr lang="ru-RU" dirty="0">
                <a:latin typeface="Times New Roman" panose="02020603050405020304" pitchFamily="18" charset="0"/>
                <a:cs typeface="Times New Roman" panose="02020603050405020304" pitchFamily="18" charset="0"/>
              </a:rPr>
              <a:t> делу. Он разработал перечень качеств, необ­ходимых воздухоплавателю для управления летатель­ным аппаратом: </a:t>
            </a:r>
            <a:endParaRPr lang="ru-RU" dirty="0" smtClean="0">
              <a:latin typeface="Times New Roman" panose="02020603050405020304" pitchFamily="18" charset="0"/>
              <a:cs typeface="Times New Roman" panose="02020603050405020304" pitchFamily="18" charset="0"/>
            </a:endParaRPr>
          </a:p>
          <a:p>
            <a:pPr marL="742950" lvl="1" indent="-285750" algn="just">
              <a:lnSpc>
                <a:spcPct val="130000"/>
              </a:lnSpc>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быстрота </a:t>
            </a:r>
            <a:r>
              <a:rPr lang="ru-RU" dirty="0">
                <a:latin typeface="Times New Roman" panose="02020603050405020304" pitchFamily="18" charset="0"/>
                <a:cs typeface="Times New Roman" panose="02020603050405020304" pitchFamily="18" charset="0"/>
              </a:rPr>
              <a:t>соображения, </a:t>
            </a:r>
            <a:endParaRPr lang="ru-RU" dirty="0" smtClean="0">
              <a:latin typeface="Times New Roman" panose="02020603050405020304" pitchFamily="18" charset="0"/>
              <a:cs typeface="Times New Roman" panose="02020603050405020304" pitchFamily="18" charset="0"/>
            </a:endParaRPr>
          </a:p>
          <a:p>
            <a:pPr marL="742950" lvl="1" indent="-285750" algn="just">
              <a:lnSpc>
                <a:spcPct val="130000"/>
              </a:lnSpc>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распоряди­тельность</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742950" lvl="1" indent="-285750" algn="just">
              <a:lnSpc>
                <a:spcPct val="130000"/>
              </a:lnSpc>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осмотрительность</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742950" lvl="1" indent="-285750" algn="just">
              <a:lnSpc>
                <a:spcPct val="130000"/>
              </a:lnSpc>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внимательность</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742950" lvl="1" indent="-285750" algn="just">
              <a:lnSpc>
                <a:spcPct val="130000"/>
              </a:lnSpc>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ловкость</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742950" lvl="1" indent="-285750" algn="just">
              <a:lnSpc>
                <a:spcPct val="130000"/>
              </a:lnSpc>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сохранение </a:t>
            </a:r>
            <a:r>
              <a:rPr lang="ru-RU" dirty="0">
                <a:latin typeface="Times New Roman" panose="02020603050405020304" pitchFamily="18" charset="0"/>
                <a:cs typeface="Times New Roman" panose="02020603050405020304" pitchFamily="18" charset="0"/>
              </a:rPr>
              <a:t>присутствия духа. </a:t>
            </a:r>
            <a:endParaRPr lang="ru-RU" dirty="0" smtClean="0">
              <a:latin typeface="Times New Roman" panose="02020603050405020304" pitchFamily="18" charset="0"/>
              <a:cs typeface="Times New Roman" panose="02020603050405020304" pitchFamily="18" charset="0"/>
            </a:endParaRPr>
          </a:p>
        </p:txBody>
      </p:sp>
      <p:pic>
        <p:nvPicPr>
          <p:cNvPr id="2050" name="Picture 2" descr="http://www.meteo.nw.ru/images/userimages/20-01-201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93" y="476672"/>
            <a:ext cx="1642120" cy="252028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17066" y="4128404"/>
            <a:ext cx="8905365" cy="2252924"/>
          </a:xfrm>
          <a:prstGeom prst="rect">
            <a:avLst/>
          </a:prstGeom>
        </p:spPr>
        <p:txBody>
          <a:bodyPr wrap="square">
            <a:spAutoFit/>
          </a:bodyPr>
          <a:lstStyle/>
          <a:p>
            <a:pPr indent="355600" algn="just">
              <a:lnSpc>
                <a:spcPct val="130000"/>
              </a:lnSpc>
            </a:pPr>
            <a:r>
              <a:rPr lang="ru-RU" dirty="0">
                <a:latin typeface="Times New Roman" panose="02020603050405020304" pitchFamily="18" charset="0"/>
                <a:cs typeface="Times New Roman" panose="02020603050405020304" pitchFamily="18" charset="0"/>
              </a:rPr>
              <a:t>Эти положения впоследствии частично использовались при отборе пилотов русской авиации, причём гораздо раньше, чем в других странах. Особенно большое значение профотбор имел для пилотов тяжёлых многомоторных самолётов, которые впервые в мире появились в России. Русские авиаторы поставили вопрос о природе лётных способностей и наметили возможные пути их опреде­ления и использования в лётной практике.</a:t>
            </a:r>
          </a:p>
        </p:txBody>
      </p:sp>
    </p:spTree>
    <p:extLst>
      <p:ext uri="{BB962C8B-B14F-4D97-AF65-F5344CB8AC3E}">
        <p14:creationId xmlns:p14="http://schemas.microsoft.com/office/powerpoint/2010/main" val="279122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76672"/>
            <a:ext cx="8856984" cy="4017510"/>
          </a:xfrm>
          <a:prstGeom prst="rect">
            <a:avLst/>
          </a:prstGeom>
        </p:spPr>
        <p:txBody>
          <a:bodyPr wrap="square">
            <a:spAutoFit/>
          </a:bodyPr>
          <a:lstStyle/>
          <a:p>
            <a:pPr indent="355600" algn="just">
              <a:lnSpc>
                <a:spcPct val="130000"/>
              </a:lnSpc>
            </a:pPr>
            <a:r>
              <a:rPr lang="ru-RU" dirty="0">
                <a:latin typeface="Arial" panose="020B0604020202020204" pitchFamily="34" charset="0"/>
                <a:cs typeface="Arial" panose="020B0604020202020204" pitchFamily="34" charset="0"/>
              </a:rPr>
              <a:t>В 20-х годах на многих крупных предприятиях промышленности и транспорта создаются лаборатории психотехники. Основное внимание в них уделялось работам по профессиональному отбору. Был проведен также ряд работ, явившихся прообразом современных инженерно-психологических разработок. </a:t>
            </a:r>
            <a:endParaRPr lang="ru-RU" dirty="0" smtClean="0">
              <a:latin typeface="Arial" panose="020B0604020202020204" pitchFamily="34" charset="0"/>
              <a:cs typeface="Arial" panose="020B0604020202020204" pitchFamily="34" charset="0"/>
            </a:endParaRPr>
          </a:p>
          <a:p>
            <a:pPr indent="355600" algn="just">
              <a:lnSpc>
                <a:spcPct val="130000"/>
              </a:lnSpc>
            </a:pPr>
            <a:endParaRPr lang="ru-RU" dirty="0">
              <a:latin typeface="Arial" panose="020B0604020202020204" pitchFamily="34" charset="0"/>
              <a:cs typeface="Arial" panose="020B0604020202020204" pitchFamily="34" charset="0"/>
            </a:endParaRPr>
          </a:p>
          <a:p>
            <a:pPr indent="355600" algn="just">
              <a:lnSpc>
                <a:spcPct val="130000"/>
              </a:lnSpc>
            </a:pPr>
            <a:r>
              <a:rPr lang="ru-RU" dirty="0" smtClean="0">
                <a:latin typeface="Arial" panose="020B0604020202020204" pitchFamily="34" charset="0"/>
                <a:cs typeface="Arial" panose="020B0604020202020204" pitchFamily="34" charset="0"/>
              </a:rPr>
              <a:t>К </a:t>
            </a:r>
            <a:r>
              <a:rPr lang="ru-RU" dirty="0">
                <a:latin typeface="Arial" panose="020B0604020202020204" pitchFamily="34" charset="0"/>
                <a:cs typeface="Arial" panose="020B0604020202020204" pitchFamily="34" charset="0"/>
              </a:rPr>
              <a:t>их числу можно отнести работу по выбору наиболее рациональ­ного расположения букв на клавиатуре пишущей ма­шинки с учетом времени двигательной реакции, рабо­ты по рационализации шкал авиационных приборов и кабины самолета, работы по организации рабочего места вагоновожатого и т. п. Эти работы проводились под руководством </a:t>
            </a:r>
            <a:r>
              <a:rPr lang="ru-RU" i="1" dirty="0">
                <a:latin typeface="Arial" panose="020B0604020202020204" pitchFamily="34" charset="0"/>
                <a:cs typeface="Arial" panose="020B0604020202020204" pitchFamily="34" charset="0"/>
              </a:rPr>
              <a:t>С.Г. </a:t>
            </a:r>
            <a:r>
              <a:rPr lang="ru-RU" i="1" dirty="0" err="1">
                <a:latin typeface="Arial" panose="020B0604020202020204" pitchFamily="34" charset="0"/>
                <a:cs typeface="Arial" panose="020B0604020202020204" pitchFamily="34" charset="0"/>
              </a:rPr>
              <a:t>Геллерштейна</a:t>
            </a:r>
            <a:r>
              <a:rPr lang="ru-RU" i="1" dirty="0">
                <a:latin typeface="Arial" panose="020B0604020202020204" pitchFamily="34" charset="0"/>
                <a:cs typeface="Arial" panose="020B0604020202020204" pitchFamily="34" charset="0"/>
              </a:rPr>
              <a:t>, И.Н. </a:t>
            </a:r>
            <a:r>
              <a:rPr lang="ru-RU" i="1" dirty="0" err="1" smtClean="0">
                <a:latin typeface="Arial" panose="020B0604020202020204" pitchFamily="34" charset="0"/>
                <a:cs typeface="Arial" panose="020B0604020202020204" pitchFamily="34" charset="0"/>
              </a:rPr>
              <a:t>Шпильрейна</a:t>
            </a:r>
            <a:r>
              <a:rPr lang="ru-RU" i="1" dirty="0">
                <a:latin typeface="Arial" panose="020B0604020202020204" pitchFamily="34" charset="0"/>
                <a:cs typeface="Arial" panose="020B0604020202020204" pitchFamily="34" charset="0"/>
              </a:rPr>
              <a:t>, Н.В. </a:t>
            </a:r>
            <a:r>
              <a:rPr lang="ru-RU" i="1" dirty="0" err="1">
                <a:latin typeface="Arial" panose="020B0604020202020204" pitchFamily="34" charset="0"/>
                <a:cs typeface="Arial" panose="020B0604020202020204" pitchFamily="34" charset="0"/>
              </a:rPr>
              <a:t>Зимкина</a:t>
            </a:r>
            <a:r>
              <a:rPr lang="ru-RU" i="1"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и многих других ученых.</a:t>
            </a:r>
          </a:p>
        </p:txBody>
      </p:sp>
    </p:spTree>
    <p:extLst>
      <p:ext uri="{BB962C8B-B14F-4D97-AF65-F5344CB8AC3E}">
        <p14:creationId xmlns:p14="http://schemas.microsoft.com/office/powerpoint/2010/main" val="702243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635919"/>
            <a:ext cx="9001000" cy="2252924"/>
          </a:xfrm>
          <a:prstGeom prst="rect">
            <a:avLst/>
          </a:prstGeom>
        </p:spPr>
        <p:txBody>
          <a:bodyPr wrap="square">
            <a:spAutoFit/>
          </a:bodyPr>
          <a:lstStyle/>
          <a:p>
            <a:pPr indent="355600" algn="just">
              <a:lnSpc>
                <a:spcPct val="130000"/>
              </a:lnSpc>
            </a:pPr>
            <a:r>
              <a:rPr lang="ru-RU" dirty="0">
                <a:latin typeface="Times New Roman" panose="02020603050405020304" pitchFamily="18" charset="0"/>
                <a:cs typeface="Times New Roman" panose="02020603050405020304" pitchFamily="18" charset="0"/>
              </a:rPr>
              <a:t>Изучение прикладной сферы наших ментальных способностей называется </a:t>
            </a:r>
            <a:r>
              <a:rPr lang="ru-RU" b="1" dirty="0">
                <a:latin typeface="Times New Roman" panose="02020603050405020304" pitchFamily="18" charset="0"/>
                <a:cs typeface="Times New Roman" panose="02020603050405020304" pitchFamily="18" charset="0"/>
              </a:rPr>
              <a:t>когнитивным проектированием</a:t>
            </a:r>
            <a:r>
              <a:rPr lang="ru-RU" dirty="0">
                <a:latin typeface="Times New Roman" panose="02020603050405020304" pitchFamily="18" charset="0"/>
                <a:cs typeface="Times New Roman" panose="02020603050405020304" pitchFamily="18" charset="0"/>
              </a:rPr>
              <a:t>, или </a:t>
            </a:r>
            <a:r>
              <a:rPr lang="ru-RU" b="1" dirty="0" err="1">
                <a:latin typeface="Times New Roman" panose="02020603050405020304" pitchFamily="18" charset="0"/>
                <a:cs typeface="Times New Roman" panose="02020603050405020304" pitchFamily="18" charset="0"/>
              </a:rPr>
              <a:t>когнетикой</a:t>
            </a:r>
            <a:r>
              <a:rPr lang="ru-RU" dirty="0">
                <a:latin typeface="Times New Roman" panose="02020603050405020304" pitchFamily="18" charset="0"/>
                <a:cs typeface="Times New Roman" panose="02020603050405020304" pitchFamily="18" charset="0"/>
              </a:rPr>
              <a:t>. Некоторые когнитивные ограничения очевидны: </a:t>
            </a:r>
            <a:endParaRPr lang="ru-RU" dirty="0" smtClean="0">
              <a:latin typeface="Times New Roman" panose="02020603050405020304" pitchFamily="18" charset="0"/>
              <a:cs typeface="Times New Roman" panose="02020603050405020304" pitchFamily="18" charset="0"/>
            </a:endParaRPr>
          </a:p>
          <a:p>
            <a:pPr indent="355600" algn="just">
              <a:lnSpc>
                <a:spcPct val="130000"/>
              </a:lnSpc>
            </a:pPr>
            <a:r>
              <a:rPr lang="ru-RU" dirty="0" smtClean="0">
                <a:latin typeface="Times New Roman" panose="02020603050405020304" pitchFamily="18" charset="0"/>
                <a:cs typeface="Times New Roman" panose="02020603050405020304" pitchFamily="18" charset="0"/>
              </a:rPr>
              <a:t>например</a:t>
            </a:r>
            <a:r>
              <a:rPr lang="ru-RU" dirty="0">
                <a:latin typeface="Times New Roman" panose="02020603050405020304" pitchFamily="18" charset="0"/>
                <a:cs typeface="Times New Roman" panose="02020603050405020304" pitchFamily="18" charset="0"/>
              </a:rPr>
              <a:t>, нельзя ожидать от обычного пользователя способности перемножать в уме 30-</a:t>
            </a:r>
            <a:r>
              <a:rPr lang="ru-RU" dirty="0" err="1">
                <a:latin typeface="Times New Roman" panose="02020603050405020304" pitchFamily="18" charset="0"/>
                <a:cs typeface="Times New Roman" panose="02020603050405020304" pitchFamily="18" charset="0"/>
              </a:rPr>
              <a:t>значные</a:t>
            </a:r>
            <a:r>
              <a:rPr lang="ru-RU" dirty="0">
                <a:latin typeface="Times New Roman" panose="02020603050405020304" pitchFamily="18" charset="0"/>
                <a:cs typeface="Times New Roman" panose="02020603050405020304" pitchFamily="18" charset="0"/>
              </a:rPr>
              <a:t> числа за 5 секунд, поэтому нет смысла разрабатывать интерфейс, который требовал бы от пользователя такой способности. </a:t>
            </a:r>
          </a:p>
        </p:txBody>
      </p:sp>
      <p:sp>
        <p:nvSpPr>
          <p:cNvPr id="4" name="TextBox 3"/>
          <p:cNvSpPr txBox="1"/>
          <p:nvPr/>
        </p:nvSpPr>
        <p:spPr>
          <a:xfrm>
            <a:off x="179512" y="2905041"/>
            <a:ext cx="8928992" cy="812530"/>
          </a:xfrm>
          <a:prstGeom prst="rect">
            <a:avLst/>
          </a:prstGeom>
          <a:noFill/>
        </p:spPr>
        <p:txBody>
          <a:bodyPr wrap="square" rtlCol="0">
            <a:spAutoFit/>
          </a:bodyPr>
          <a:lstStyle/>
          <a:p>
            <a:pPr indent="354013" algn="just">
              <a:lnSpc>
                <a:spcPct val="130000"/>
              </a:lnSpc>
            </a:pPr>
            <a:r>
              <a:rPr lang="ru-RU" dirty="0" smtClean="0">
                <a:latin typeface="Times New Roman" panose="02020603050405020304" pitchFamily="18" charset="0"/>
                <a:cs typeface="Times New Roman" panose="02020603050405020304" pitchFamily="18" charset="0"/>
              </a:rPr>
              <a:t>Ментальные конструкции могут перемещаться из области бессознательного в область сознательного и обратно</a:t>
            </a:r>
            <a:endParaRPr lang="ru-RU"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251520" y="3948287"/>
            <a:ext cx="8712968" cy="2252924"/>
          </a:xfrm>
          <a:prstGeom prst="rect">
            <a:avLst/>
          </a:prstGeom>
        </p:spPr>
        <p:txBody>
          <a:bodyPr wrap="square">
            <a:spAutoFit/>
          </a:bodyPr>
          <a:lstStyle/>
          <a:p>
            <a:pPr indent="354013" algn="just">
              <a:lnSpc>
                <a:spcPct val="130000"/>
              </a:lnSpc>
            </a:pPr>
            <a:r>
              <a:rPr lang="ru-RU" dirty="0">
                <a:latin typeface="Times New Roman" panose="02020603050405020304" pitchFamily="18" charset="0"/>
                <a:cs typeface="Times New Roman" panose="02020603050405020304" pitchFamily="18" charset="0"/>
              </a:rPr>
              <a:t>Внезапный звук или другое неожиданное событие может отвлечь ваше внимание от того, чем вы были заняты в этот момент </a:t>
            </a:r>
            <a:r>
              <a:rPr lang="ru-RU" dirty="0" smtClean="0">
                <a:latin typeface="Times New Roman" panose="02020603050405020304" pitchFamily="18" charset="0"/>
                <a:cs typeface="Times New Roman" panose="02020603050405020304" pitchFamily="18" charset="0"/>
              </a:rPr>
              <a:t>– например, </a:t>
            </a:r>
            <a:r>
              <a:rPr lang="ru-RU" dirty="0">
                <a:latin typeface="Times New Roman" panose="02020603050405020304" pitchFamily="18" charset="0"/>
                <a:cs typeface="Times New Roman" panose="02020603050405020304" pitchFamily="18" charset="0"/>
              </a:rPr>
              <a:t>от чтения книги,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a:t>
            </a:r>
            <a:r>
              <a:rPr lang="ru-RU" dirty="0">
                <a:latin typeface="Times New Roman" panose="02020603050405020304" pitchFamily="18" charset="0"/>
                <a:cs typeface="Times New Roman" panose="02020603050405020304" pitchFamily="18" charset="0"/>
              </a:rPr>
              <a:t>вопросу о причине этого звука. Скажем, услышав звук падающей с полки лампы, вы подумаете: наверное, это кот туда забрался. После того как вы возвратитесь к чтению, знание о происшедшем событии переместится из вашего когнитивного сознательного в когнитивное бессознательное.</a:t>
            </a:r>
          </a:p>
        </p:txBody>
      </p:sp>
      <p:sp>
        <p:nvSpPr>
          <p:cNvPr id="5" name="Прямоугольник 4"/>
          <p:cNvSpPr/>
          <p:nvPr/>
        </p:nvSpPr>
        <p:spPr>
          <a:xfrm>
            <a:off x="179512" y="215924"/>
            <a:ext cx="3707425" cy="461665"/>
          </a:xfrm>
          <a:prstGeom prst="rect">
            <a:avLst/>
          </a:prstGeom>
        </p:spPr>
        <p:txBody>
          <a:bodyPr wrap="none">
            <a:sp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Когнитивная психология</a:t>
            </a:r>
            <a:endParaRPr lang="ru-RU"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857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372720"/>
            <a:ext cx="8712968" cy="5818003"/>
          </a:xfrm>
          <a:prstGeom prst="rect">
            <a:avLst/>
          </a:prstGeom>
        </p:spPr>
        <p:txBody>
          <a:bodyPr wrap="square">
            <a:spAutoFit/>
          </a:bodyPr>
          <a:lstStyle/>
          <a:p>
            <a:pPr indent="355600" algn="just">
              <a:lnSpc>
                <a:spcPct val="130000"/>
              </a:lnSpc>
            </a:pPr>
            <a:r>
              <a:rPr lang="ru-RU" dirty="0">
                <a:latin typeface="Times New Roman" panose="02020603050405020304" pitchFamily="18" charset="0"/>
                <a:cs typeface="Times New Roman" panose="02020603050405020304" pitchFamily="18" charset="0"/>
              </a:rPr>
              <a:t>На языке когнитивной психологии любая задача, которую вы научились выполнять без участия сознания, становится автоматичной. </a:t>
            </a:r>
            <a:endParaRPr lang="en-US" dirty="0" smtClean="0">
              <a:latin typeface="Times New Roman" panose="02020603050405020304" pitchFamily="18" charset="0"/>
              <a:cs typeface="Times New Roman" panose="02020603050405020304" pitchFamily="18" charset="0"/>
            </a:endParaRPr>
          </a:p>
          <a:p>
            <a:pPr indent="355600" algn="just">
              <a:lnSpc>
                <a:spcPct val="130000"/>
              </a:lnSpc>
            </a:pPr>
            <a:endParaRPr lang="en-US" dirty="0">
              <a:latin typeface="Times New Roman" panose="02020603050405020304" pitchFamily="18" charset="0"/>
              <a:cs typeface="Times New Roman" panose="02020603050405020304" pitchFamily="18" charset="0"/>
            </a:endParaRPr>
          </a:p>
          <a:p>
            <a:pPr indent="355600" algn="just">
              <a:lnSpc>
                <a:spcPct val="130000"/>
              </a:lnSpc>
            </a:pPr>
            <a:r>
              <a:rPr lang="ru-RU" dirty="0" smtClean="0">
                <a:latin typeface="Times New Roman" panose="02020603050405020304" pitchFamily="18" charset="0"/>
                <a:cs typeface="Times New Roman" panose="02020603050405020304" pitchFamily="18" charset="0"/>
              </a:rPr>
              <a:t>Автоматизм </a:t>
            </a:r>
            <a:r>
              <a:rPr lang="ru-RU" dirty="0">
                <a:latin typeface="Times New Roman" panose="02020603050405020304" pitchFamily="18" charset="0"/>
                <a:cs typeface="Times New Roman" panose="02020603050405020304" pitchFamily="18" charset="0"/>
              </a:rPr>
              <a:t>позволяет выполнять сразу несколько действий одновременно. Все одновременно выполняемые задачи, за исключением не более чем одной, являются автоматичными. </a:t>
            </a:r>
            <a:endParaRPr lang="ru-RU" dirty="0" smtClean="0">
              <a:latin typeface="Times New Roman" panose="02020603050405020304" pitchFamily="18" charset="0"/>
              <a:cs typeface="Times New Roman" panose="02020603050405020304" pitchFamily="18" charset="0"/>
            </a:endParaRPr>
          </a:p>
          <a:p>
            <a:pPr indent="355600" algn="just">
              <a:lnSpc>
                <a:spcPct val="130000"/>
              </a:lnSpc>
            </a:pPr>
            <a:endParaRPr lang="ru-RU" dirty="0">
              <a:latin typeface="Times New Roman" panose="02020603050405020304" pitchFamily="18" charset="0"/>
              <a:cs typeface="Times New Roman" panose="02020603050405020304" pitchFamily="18" charset="0"/>
            </a:endParaRPr>
          </a:p>
          <a:p>
            <a:pPr indent="355600" algn="just">
              <a:lnSpc>
                <a:spcPct val="130000"/>
              </a:lnSpc>
            </a:pPr>
            <a:r>
              <a:rPr lang="ru-RU" dirty="0" smtClean="0">
                <a:latin typeface="Times New Roman" panose="02020603050405020304" pitchFamily="18" charset="0"/>
                <a:cs typeface="Times New Roman" panose="02020603050405020304" pitchFamily="18" charset="0"/>
              </a:rPr>
              <a:t>Та </a:t>
            </a:r>
            <a:r>
              <a:rPr lang="ru-RU" dirty="0">
                <a:latin typeface="Times New Roman" panose="02020603050405020304" pitchFamily="18" charset="0"/>
                <a:cs typeface="Times New Roman" panose="02020603050405020304" pitchFamily="18" charset="0"/>
              </a:rPr>
              <a:t>задача, которая не является автоматичной, естественно, находится непосредственно в </a:t>
            </a:r>
            <a:r>
              <a:rPr lang="ru-RU" b="1" dirty="0">
                <a:latin typeface="Times New Roman" panose="02020603050405020304" pitchFamily="18" charset="0"/>
                <a:cs typeface="Times New Roman" panose="02020603050405020304" pitchFamily="18" charset="0"/>
              </a:rPr>
              <a:t>локусе вашего </a:t>
            </a:r>
            <a:r>
              <a:rPr lang="ru-RU" dirty="0">
                <a:latin typeface="Times New Roman" panose="02020603050405020304" pitchFamily="18" charset="0"/>
                <a:cs typeface="Times New Roman" panose="02020603050405020304" pitchFamily="18" charset="0"/>
              </a:rPr>
              <a:t>внимания. Когда вы выполняете одновременно две задачи, ни одна из которых не является автоматичной, эффективность выполнения каждой из них снижается в результате конкуренции за область внимания. </a:t>
            </a:r>
            <a:endParaRPr lang="ru-RU" dirty="0" smtClean="0">
              <a:latin typeface="Times New Roman" panose="02020603050405020304" pitchFamily="18" charset="0"/>
              <a:cs typeface="Times New Roman" panose="02020603050405020304" pitchFamily="18" charset="0"/>
            </a:endParaRPr>
          </a:p>
          <a:p>
            <a:pPr indent="355600" algn="just">
              <a:lnSpc>
                <a:spcPct val="130000"/>
              </a:lnSpc>
            </a:pPr>
            <a:endParaRPr lang="ru-RU" dirty="0" smtClean="0">
              <a:latin typeface="Times New Roman" panose="02020603050405020304" pitchFamily="18" charset="0"/>
              <a:cs typeface="Times New Roman" panose="02020603050405020304" pitchFamily="18" charset="0"/>
            </a:endParaRPr>
          </a:p>
          <a:p>
            <a:pPr indent="355600" algn="just">
              <a:lnSpc>
                <a:spcPct val="130000"/>
              </a:lnSpc>
            </a:pPr>
            <a:r>
              <a:rPr lang="ru-RU" dirty="0" smtClean="0">
                <a:latin typeface="Times New Roman" panose="02020603050405020304" pitchFamily="18" charset="0"/>
                <a:cs typeface="Times New Roman" panose="02020603050405020304" pitchFamily="18" charset="0"/>
              </a:rPr>
              <a:t>Этот </a:t>
            </a:r>
            <a:r>
              <a:rPr lang="ru-RU" dirty="0">
                <a:latin typeface="Times New Roman" panose="02020603050405020304" pitchFamily="18" charset="0"/>
                <a:cs typeface="Times New Roman" panose="02020603050405020304" pitchFamily="18" charset="0"/>
              </a:rPr>
              <a:t>феномен психологи называют </a:t>
            </a:r>
            <a:r>
              <a:rPr lang="ru-RU" b="1" dirty="0">
                <a:latin typeface="Times New Roman" panose="02020603050405020304" pitchFamily="18" charset="0"/>
                <a:cs typeface="Times New Roman" panose="02020603050405020304" pitchFamily="18" charset="0"/>
              </a:rPr>
              <a:t>интерференцией</a:t>
            </a:r>
            <a:r>
              <a:rPr lang="ru-RU" dirty="0">
                <a:latin typeface="Times New Roman" panose="02020603050405020304" pitchFamily="18" charset="0"/>
                <a:cs typeface="Times New Roman" panose="02020603050405020304" pitchFamily="18" charset="0"/>
              </a:rPr>
              <a:t>. Чем более предсказуемой, автоматичной и бессознательной становится задача, тем больше становится эффективность </a:t>
            </a:r>
            <a:r>
              <a:rPr lang="ru-RU" dirty="0" smtClean="0">
                <a:latin typeface="Times New Roman" panose="02020603050405020304" pitchFamily="18" charset="0"/>
                <a:cs typeface="Times New Roman" panose="02020603050405020304" pitchFamily="18" charset="0"/>
              </a:rPr>
              <a:t>её </a:t>
            </a:r>
            <a:r>
              <a:rPr lang="ru-RU" dirty="0">
                <a:latin typeface="Times New Roman" panose="02020603050405020304" pitchFamily="18" charset="0"/>
                <a:cs typeface="Times New Roman" panose="02020603050405020304" pitchFamily="18" charset="0"/>
              </a:rPr>
              <a:t>выполнения одновременно с другими задачами, и, тем менее, она конкурирует с </a:t>
            </a:r>
            <a:r>
              <a:rPr lang="ru-RU" dirty="0" smtClean="0">
                <a:latin typeface="Times New Roman" panose="02020603050405020304" pitchFamily="18" charset="0"/>
                <a:cs typeface="Times New Roman" panose="02020603050405020304" pitchFamily="18" charset="0"/>
              </a:rPr>
              <a:t>ними.</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60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3" y="620688"/>
            <a:ext cx="8908101" cy="923330"/>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Узкое </a:t>
            </a:r>
            <a:r>
              <a:rPr lang="ru-RU" dirty="0">
                <a:latin typeface="Times New Roman" panose="02020603050405020304" pitchFamily="18" charset="0"/>
                <a:cs typeface="Times New Roman" panose="02020603050405020304" pitchFamily="18" charset="0"/>
              </a:rPr>
              <a:t>применение понятия «интерфейс» — графический интерфейс пользователя (</a:t>
            </a:r>
            <a:r>
              <a:rPr lang="en-US" dirty="0">
                <a:latin typeface="Times New Roman" panose="02020603050405020304" pitchFamily="18" charset="0"/>
                <a:cs typeface="Times New Roman" panose="02020603050405020304" pitchFamily="18" charset="0"/>
              </a:rPr>
              <a:t>GUI</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-приложений, к которым относятся </a:t>
            </a:r>
            <a:r>
              <a:rPr lang="en-US" dirty="0">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-сайты, Интернет-магазины, поисковые порталы, корпора­тивные автоматизированные системы и т.д</a:t>
            </a:r>
            <a:r>
              <a:rPr lang="ru-RU" dirty="0" smtClean="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467544" y="107788"/>
            <a:ext cx="3007426" cy="461665"/>
          </a:xfrm>
          <a:prstGeom prst="rect">
            <a:avLst/>
          </a:prstGeom>
          <a:noFill/>
        </p:spPr>
        <p:txBody>
          <a:bodyPr wrap="none" rtlCol="0">
            <a:sp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GUI &amp; Web interface</a:t>
            </a:r>
            <a:endParaRPr lang="ru-RU" sz="2400" b="1" dirty="0">
              <a:solidFill>
                <a:srgbClr val="FF0000"/>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87386" y="1834946"/>
            <a:ext cx="8856984" cy="3970318"/>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Поскольку </a:t>
            </a:r>
            <a:r>
              <a:rPr lang="en-US" dirty="0">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-интерфейс ограничен в возможностях и облада­ет рядом особенностей, то он постоянно требует пристального внимания разработчика</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dirty="0" smtClean="0">
                <a:latin typeface="Times New Roman" panose="02020603050405020304" pitchFamily="18" charset="0"/>
                <a:cs typeface="Times New Roman" panose="02020603050405020304" pitchFamily="18" charset="0"/>
              </a:rPr>
              <a:t>простота</a:t>
            </a:r>
            <a:r>
              <a:rPr lang="ru-RU" dirty="0">
                <a:latin typeface="Times New Roman" panose="02020603050405020304" pitchFamily="18" charset="0"/>
                <a:cs typeface="Times New Roman" panose="02020603050405020304" pitchFamily="18" charset="0"/>
              </a:rPr>
              <a:t>, а порой и скудность </a:t>
            </a:r>
            <a:r>
              <a:rPr lang="en-US" dirty="0">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-интерфейса диктуется спецификацией языка разметки НТМ</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 Компонент, который не обеспечивается стандартным кодом НТМ</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 может быть создан только искусственным образом. </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dirty="0" smtClean="0">
                <a:latin typeface="Times New Roman" panose="02020603050405020304" pitchFamily="18" charset="0"/>
                <a:cs typeface="Times New Roman" panose="02020603050405020304" pitchFamily="18" charset="0"/>
              </a:rPr>
              <a:t>способы </a:t>
            </a:r>
            <a:r>
              <a:rPr lang="ru-RU" dirty="0">
                <a:latin typeface="Times New Roman" panose="02020603050405020304" pitchFamily="18" charset="0"/>
                <a:cs typeface="Times New Roman" panose="02020603050405020304" pitchFamily="18" charset="0"/>
              </a:rPr>
              <a:t>обмена информацией с пользователем строятся зачастую по общепринятым правилам, а не с учетом особенностей взаимодействия человек — система</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Конечно </a:t>
            </a:r>
            <a:r>
              <a:rPr lang="ru-RU" dirty="0">
                <a:latin typeface="Times New Roman" panose="02020603050405020304" pitchFamily="18" charset="0"/>
                <a:cs typeface="Times New Roman" panose="02020603050405020304" pitchFamily="18" charset="0"/>
              </a:rPr>
              <a:t>же, проблемы в пользовательском интерфейсе </a:t>
            </a:r>
            <a:r>
              <a:rPr lang="en-US" dirty="0">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-сайта не приведут к таким катастрофическим последствиям, как недо­работки в системе управления автомобилем, но они создадут ус­талость, напряженность и недовольство вашего посетителя, что может сказаться на вашем рейтинге и популярности вашего ре­сурса</a:t>
            </a:r>
            <a:r>
              <a:rPr lang="ru-RU" dirty="0"/>
              <a:t>.</a:t>
            </a:r>
          </a:p>
        </p:txBody>
      </p:sp>
    </p:spTree>
    <p:extLst>
      <p:ext uri="{BB962C8B-B14F-4D97-AF65-F5344CB8AC3E}">
        <p14:creationId xmlns:p14="http://schemas.microsoft.com/office/powerpoint/2010/main" val="6571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32656"/>
            <a:ext cx="8928992" cy="5909310"/>
          </a:xfrm>
          <a:prstGeom prst="rect">
            <a:avLst/>
          </a:prstGeom>
        </p:spPr>
        <p:txBody>
          <a:bodyPr wrap="square">
            <a:spAutoFit/>
          </a:bodyPr>
          <a:lstStyle/>
          <a:p>
            <a:r>
              <a:rPr lang="ru-RU" dirty="0" smtClean="0">
                <a:latin typeface="Times New Roman" panose="02020603050405020304" pitchFamily="18" charset="0"/>
                <a:cs typeface="Times New Roman" panose="02020603050405020304" pitchFamily="18" charset="0"/>
              </a:rPr>
              <a:t>В ряде источников все интерфейсы делятся на следующие виды:</a:t>
            </a:r>
          </a:p>
          <a:p>
            <a:endParaRPr lang="ru-RU"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ru-RU" b="1" dirty="0" smtClean="0">
                <a:latin typeface="Times New Roman" panose="02020603050405020304" pitchFamily="18" charset="0"/>
                <a:cs typeface="Times New Roman" panose="02020603050405020304" pitchFamily="18" charset="0"/>
              </a:rPr>
              <a:t>командный интерфейс </a:t>
            </a:r>
            <a:r>
              <a:rPr lang="ru-RU" dirty="0" smtClean="0">
                <a:latin typeface="Times New Roman" panose="02020603050405020304" pitchFamily="18" charset="0"/>
                <a:cs typeface="Times New Roman" panose="02020603050405020304" pitchFamily="18" charset="0"/>
              </a:rPr>
              <a:t>- в </a:t>
            </a:r>
            <a:r>
              <a:rPr lang="ru-RU" dirty="0">
                <a:latin typeface="Times New Roman" panose="02020603050405020304" pitchFamily="18" charset="0"/>
                <a:cs typeface="Times New Roman" panose="02020603050405020304" pitchFamily="18" charset="0"/>
              </a:rPr>
              <a:t>этом виде интерфейса человек </a:t>
            </a:r>
            <a:r>
              <a:rPr lang="ru-RU" dirty="0" smtClean="0">
                <a:latin typeface="Times New Roman" panose="02020603050405020304" pitchFamily="18" charset="0"/>
                <a:cs typeface="Times New Roman" panose="02020603050405020304" pitchFamily="18" charset="0"/>
              </a:rPr>
              <a:t>подаёт </a:t>
            </a:r>
            <a:r>
              <a:rPr lang="ru-RU" dirty="0">
                <a:latin typeface="Times New Roman" panose="02020603050405020304" pitchFamily="18" charset="0"/>
                <a:cs typeface="Times New Roman" panose="02020603050405020304" pitchFamily="18" charset="0"/>
              </a:rPr>
              <a:t>«команды» компьютеру, который их выполняет и </a:t>
            </a:r>
            <a:r>
              <a:rPr lang="ru-RU" dirty="0" smtClean="0">
                <a:latin typeface="Times New Roman" panose="02020603050405020304" pitchFamily="18" charset="0"/>
                <a:cs typeface="Times New Roman" panose="02020603050405020304" pitchFamily="18" charset="0"/>
              </a:rPr>
              <a:t>выдаёт </a:t>
            </a:r>
            <a:r>
              <a:rPr lang="ru-RU" dirty="0">
                <a:latin typeface="Times New Roman" panose="02020603050405020304" pitchFamily="18" charset="0"/>
                <a:cs typeface="Times New Roman" panose="02020603050405020304" pitchFamily="18" charset="0"/>
              </a:rPr>
              <a:t>результат человеку. Командный интерфейс реализован в виде пакетной технологии и технологии командной строки; </a:t>
            </a:r>
            <a:endParaRPr lang="ru-RU"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ru-RU" b="1" dirty="0" err="1" smtClean="0">
                <a:latin typeface="Times New Roman" panose="02020603050405020304" pitchFamily="18" charset="0"/>
                <a:cs typeface="Times New Roman" panose="02020603050405020304" pitchFamily="18" charset="0"/>
              </a:rPr>
              <a:t>WIMP</a:t>
            </a:r>
            <a:r>
              <a:rPr lang="ru-RU" b="1" dirty="0" smtClean="0">
                <a:latin typeface="Times New Roman" panose="02020603050405020304" pitchFamily="18" charset="0"/>
                <a:cs typeface="Times New Roman" panose="02020603050405020304" pitchFamily="18" charset="0"/>
              </a:rPr>
              <a:t>-интерфейс</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window</a:t>
            </a:r>
            <a:r>
              <a:rPr lang="ru-RU" dirty="0">
                <a:latin typeface="Times New Roman" panose="02020603050405020304" pitchFamily="18" charset="0"/>
                <a:cs typeface="Times New Roman" panose="02020603050405020304" pitchFamily="18" charset="0"/>
              </a:rPr>
              <a:t> – окно, </a:t>
            </a:r>
            <a:r>
              <a:rPr lang="ru-RU" b="1" dirty="0" err="1">
                <a:latin typeface="Times New Roman" panose="02020603050405020304" pitchFamily="18" charset="0"/>
                <a:cs typeface="Times New Roman" panose="02020603050405020304" pitchFamily="18" charset="0"/>
              </a:rPr>
              <a:t>image</a:t>
            </a:r>
            <a:r>
              <a:rPr lang="ru-RU" dirty="0">
                <a:latin typeface="Times New Roman" panose="02020603050405020304" pitchFamily="18" charset="0"/>
                <a:cs typeface="Times New Roman" panose="02020603050405020304" pitchFamily="18" charset="0"/>
              </a:rPr>
              <a:t> – образ, </a:t>
            </a:r>
            <a:r>
              <a:rPr lang="ru-RU" b="1" dirty="0" err="1">
                <a:latin typeface="Times New Roman" panose="02020603050405020304" pitchFamily="18" charset="0"/>
                <a:cs typeface="Times New Roman" panose="02020603050405020304" pitchFamily="18" charset="0"/>
              </a:rPr>
              <a:t>menu</a:t>
            </a:r>
            <a:r>
              <a:rPr lang="ru-RU" dirty="0">
                <a:latin typeface="Times New Roman" panose="02020603050405020304" pitchFamily="18" charset="0"/>
                <a:cs typeface="Times New Roman" panose="02020603050405020304" pitchFamily="18" charset="0"/>
              </a:rPr>
              <a:t> – меню, </a:t>
            </a:r>
            <a:r>
              <a:rPr lang="ru-RU" b="1" dirty="0" err="1">
                <a:latin typeface="Times New Roman" panose="02020603050405020304" pitchFamily="18" charset="0"/>
                <a:cs typeface="Times New Roman" panose="02020603050405020304" pitchFamily="18" charset="0"/>
              </a:rPr>
              <a:t>pointer</a:t>
            </a:r>
            <a:r>
              <a:rPr lang="ru-RU" dirty="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указатель) – диалог с </a:t>
            </a:r>
            <a:r>
              <a:rPr lang="ru-RU" dirty="0">
                <a:latin typeface="Times New Roman" panose="02020603050405020304" pitchFamily="18" charset="0"/>
                <a:cs typeface="Times New Roman" panose="02020603050405020304" pitchFamily="18" charset="0"/>
              </a:rPr>
              <a:t>пользователем </a:t>
            </a:r>
            <a:r>
              <a:rPr lang="ru-RU" dirty="0" smtClean="0">
                <a:latin typeface="Times New Roman" panose="02020603050405020304" pitchFamily="18" charset="0"/>
                <a:cs typeface="Times New Roman" panose="02020603050405020304" pitchFamily="18" charset="0"/>
              </a:rPr>
              <a:t>ведётся </a:t>
            </a:r>
            <a:r>
              <a:rPr lang="ru-RU" dirty="0">
                <a:latin typeface="Times New Roman" panose="02020603050405020304" pitchFamily="18" charset="0"/>
                <a:cs typeface="Times New Roman" panose="02020603050405020304" pitchFamily="18" charset="0"/>
              </a:rPr>
              <a:t>с помощью графических образов – меню, окон, других </a:t>
            </a:r>
            <a:r>
              <a:rPr lang="ru-RU" dirty="0" smtClean="0">
                <a:latin typeface="Times New Roman" panose="02020603050405020304" pitchFamily="18" charset="0"/>
                <a:cs typeface="Times New Roman" panose="02020603050405020304" pitchFamily="18" charset="0"/>
              </a:rPr>
              <a:t>элементов; </a:t>
            </a:r>
          </a:p>
          <a:p>
            <a:pPr marL="742950" lvl="1" indent="-285750">
              <a:buFont typeface="Arial" panose="020B0604020202020204" pitchFamily="34" charset="0"/>
              <a:buChar char="•"/>
            </a:pPr>
            <a:r>
              <a:rPr lang="ru-RU" b="1" dirty="0" err="1" smtClean="0">
                <a:latin typeface="Times New Roman" panose="02020603050405020304" pitchFamily="18" charset="0"/>
                <a:cs typeface="Times New Roman" panose="02020603050405020304" pitchFamily="18" charset="0"/>
              </a:rPr>
              <a:t>SILK</a:t>
            </a:r>
            <a:r>
              <a:rPr lang="ru-RU" b="1" dirty="0" smtClean="0">
                <a:latin typeface="Times New Roman" panose="02020603050405020304" pitchFamily="18" charset="0"/>
                <a:cs typeface="Times New Roman" panose="02020603050405020304" pitchFamily="18" charset="0"/>
              </a:rPr>
              <a:t>-интерфейс</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speech</a:t>
            </a:r>
            <a:r>
              <a:rPr lang="ru-RU" dirty="0">
                <a:latin typeface="Times New Roman" panose="02020603050405020304" pitchFamily="18" charset="0"/>
                <a:cs typeface="Times New Roman" panose="02020603050405020304" pitchFamily="18" charset="0"/>
              </a:rPr>
              <a:t> – речь, </a:t>
            </a:r>
            <a:r>
              <a:rPr lang="ru-RU" b="1" dirty="0" err="1">
                <a:latin typeface="Times New Roman" panose="02020603050405020304" pitchFamily="18" charset="0"/>
                <a:cs typeface="Times New Roman" panose="02020603050405020304" pitchFamily="18" charset="0"/>
              </a:rPr>
              <a:t>image</a:t>
            </a:r>
            <a:r>
              <a:rPr lang="ru-RU" dirty="0">
                <a:latin typeface="Times New Roman" panose="02020603050405020304" pitchFamily="18" charset="0"/>
                <a:cs typeface="Times New Roman" panose="02020603050405020304" pitchFamily="18" charset="0"/>
              </a:rPr>
              <a:t> – образ, </a:t>
            </a:r>
            <a:r>
              <a:rPr lang="ru-RU" b="1" dirty="0" err="1">
                <a:latin typeface="Times New Roman" panose="02020603050405020304" pitchFamily="18" charset="0"/>
                <a:cs typeface="Times New Roman" panose="02020603050405020304" pitchFamily="18" charset="0"/>
              </a:rPr>
              <a:t>language</a:t>
            </a:r>
            <a:r>
              <a:rPr lang="ru-RU" dirty="0">
                <a:latin typeface="Times New Roman" panose="02020603050405020304" pitchFamily="18" charset="0"/>
                <a:cs typeface="Times New Roman" panose="02020603050405020304" pitchFamily="18" charset="0"/>
              </a:rPr>
              <a:t> – язык, </a:t>
            </a:r>
            <a:r>
              <a:rPr lang="ru-RU" b="1" dirty="0" err="1">
                <a:latin typeface="Times New Roman" panose="02020603050405020304" pitchFamily="18" charset="0"/>
                <a:cs typeface="Times New Roman" panose="02020603050405020304" pitchFamily="18" charset="0"/>
              </a:rPr>
              <a:t>knowlege</a:t>
            </a:r>
            <a:r>
              <a:rPr lang="ru-RU" dirty="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знание) – наиболее приближен </a:t>
            </a:r>
            <a:r>
              <a:rPr lang="ru-RU" dirty="0">
                <a:latin typeface="Times New Roman" panose="02020603050405020304" pitchFamily="18" charset="0"/>
                <a:cs typeface="Times New Roman" panose="02020603050405020304" pitchFamily="18" charset="0"/>
              </a:rPr>
              <a:t>к обычной, человеческой форме общения. В рамках этого интерфейса </a:t>
            </a:r>
            <a:r>
              <a:rPr lang="ru-RU" dirty="0" smtClean="0">
                <a:latin typeface="Times New Roman" panose="02020603050405020304" pitchFamily="18" charset="0"/>
                <a:cs typeface="Times New Roman" panose="02020603050405020304" pitchFamily="18" charset="0"/>
              </a:rPr>
              <a:t>идёт </a:t>
            </a:r>
            <a:r>
              <a:rPr lang="ru-RU" dirty="0">
                <a:latin typeface="Times New Roman" panose="02020603050405020304" pitchFamily="18" charset="0"/>
                <a:cs typeface="Times New Roman" panose="02020603050405020304" pitchFamily="18" charset="0"/>
              </a:rPr>
              <a:t>обычный «разговор» человека и компьютера. При этом компьютер формирует для себя команды, анализируя ключевые слова и выражения человеческой речи. Результат выполнения команд также преобразуется в понятную человеку форму; </a:t>
            </a:r>
            <a:endParaRPr lang="ru-RU"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ru-RU" b="1" dirty="0" smtClean="0">
                <a:latin typeface="Times New Roman" panose="02020603050405020304" pitchFamily="18" charset="0"/>
                <a:cs typeface="Times New Roman" panose="02020603050405020304" pitchFamily="18" charset="0"/>
              </a:rPr>
              <a:t>веб-интерфейс</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это совокупность средств, при помощи которых пользователь взаимодействует с веб-сайтом через веб-приложение. </a:t>
            </a:r>
            <a:r>
              <a:rPr lang="ru-RU" dirty="0" smtClean="0">
                <a:latin typeface="Times New Roman" panose="02020603050405020304" pitchFamily="18" charset="0"/>
                <a:cs typeface="Times New Roman" panose="02020603050405020304" pitchFamily="18" charset="0"/>
              </a:rPr>
              <a:t>Веб-интерфейсы </a:t>
            </a:r>
            <a:r>
              <a:rPr lang="ru-RU" dirty="0">
                <a:latin typeface="Times New Roman" panose="02020603050405020304" pitchFamily="18" charset="0"/>
                <a:cs typeface="Times New Roman" panose="02020603050405020304" pitchFamily="18" charset="0"/>
              </a:rPr>
              <a:t>удобны тем, что дают возможность вести совместную работу сотрудникам, не находящимся в одном офисе (например, веб-интерфейсы часто используются для заполнения различных форм и баз данных или публикации материалов в интернете и средствах массовой информации).</a:t>
            </a:r>
          </a:p>
        </p:txBody>
      </p:sp>
      <p:sp>
        <p:nvSpPr>
          <p:cNvPr id="3" name="TextBox 2"/>
          <p:cNvSpPr txBox="1"/>
          <p:nvPr/>
        </p:nvSpPr>
        <p:spPr>
          <a:xfrm>
            <a:off x="107504" y="-27384"/>
            <a:ext cx="4290598" cy="461665"/>
          </a:xfrm>
          <a:prstGeom prst="rect">
            <a:avLst/>
          </a:prstGeom>
          <a:noFill/>
        </p:spPr>
        <p:txBody>
          <a:bodyPr wrap="none" rtlCol="0">
            <a:sp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Основные виды интерфейсов</a:t>
            </a:r>
            <a:endParaRPr lang="ru-RU" sz="2400" b="1" dirty="0">
              <a:solidFill>
                <a:srgbClr val="FF0000"/>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07504" y="6156593"/>
            <a:ext cx="8928992" cy="584775"/>
          </a:xfrm>
          <a:prstGeom prst="rect">
            <a:avLst/>
          </a:prstGeom>
        </p:spPr>
        <p:txBody>
          <a:bodyPr wrap="square">
            <a:spAutoFit/>
          </a:bodyPr>
          <a:lstStyle/>
          <a:p>
            <a:pPr algn="ctr"/>
            <a:r>
              <a:rPr lang="ru-RU" sz="1600" dirty="0" smtClean="0">
                <a:latin typeface="Times New Roman" panose="02020603050405020304" pitchFamily="18" charset="0"/>
                <a:cs typeface="Times New Roman" panose="02020603050405020304" pitchFamily="18" charset="0"/>
              </a:rPr>
              <a:t>Иные известные виды интерфейсов используют биометрические </a:t>
            </a:r>
            <a:r>
              <a:rPr lang="ru-RU" sz="1600" dirty="0">
                <a:latin typeface="Times New Roman" panose="02020603050405020304" pitchFamily="18" charset="0"/>
                <a:cs typeface="Times New Roman" panose="02020603050405020304" pitchFamily="18" charset="0"/>
              </a:rPr>
              <a:t>показатели и поведенческие невербальные каналы </a:t>
            </a:r>
            <a:r>
              <a:rPr lang="ru-RU" sz="1600" dirty="0" smtClean="0">
                <a:latin typeface="Times New Roman" panose="02020603050405020304" pitchFamily="18" charset="0"/>
                <a:cs typeface="Times New Roman" panose="02020603050405020304" pitchFamily="18" charset="0"/>
              </a:rPr>
              <a:t>коммуникации</a:t>
            </a: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(жесты, мимика). </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75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93851"/>
            <a:ext cx="8856984" cy="4985980"/>
          </a:xfrm>
          <a:prstGeom prst="rect">
            <a:avLst/>
          </a:prstGeom>
        </p:spPr>
        <p:txBody>
          <a:bodyPr wrap="square">
            <a:spAutoFit/>
          </a:bodyPr>
          <a:lstStyle/>
          <a:p>
            <a:pPr indent="355600" algn="just"/>
            <a:r>
              <a:rPr lang="ru-RU" b="1" dirty="0" smtClean="0">
                <a:latin typeface="Times New Roman" panose="02020603050405020304" pitchFamily="18" charset="0"/>
                <a:cs typeface="Times New Roman" panose="02020603050405020304" pitchFamily="18" charset="0"/>
              </a:rPr>
              <a:t>Пользовательский интерфейс</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совокупность информационной модели предметной области, средств и способов взаимодействия пользователя с информационной мо­делью, а также компонентов, обеспечивающих формирование информа­ционной модели в процессе работы программной системы. </a:t>
            </a:r>
            <a:endParaRPr lang="ru-RU" dirty="0" smtClean="0">
              <a:latin typeface="Times New Roman" panose="02020603050405020304" pitchFamily="18" charset="0"/>
              <a:cs typeface="Times New Roman" panose="02020603050405020304" pitchFamily="18" charset="0"/>
            </a:endParaRPr>
          </a:p>
          <a:p>
            <a:pPr indent="355600" algn="just"/>
            <a:endParaRPr lang="ru-RU" b="1" dirty="0" smtClean="0">
              <a:latin typeface="Times New Roman" panose="02020603050405020304" pitchFamily="18" charset="0"/>
              <a:cs typeface="Times New Roman" panose="02020603050405020304" pitchFamily="18" charset="0"/>
            </a:endParaRPr>
          </a:p>
          <a:p>
            <a:pPr indent="355600" algn="just"/>
            <a:r>
              <a:rPr lang="ru-RU" b="1" dirty="0" smtClean="0">
                <a:latin typeface="Times New Roman" panose="02020603050405020304" pitchFamily="18" charset="0"/>
                <a:cs typeface="Times New Roman" panose="02020603050405020304" pitchFamily="18" charset="0"/>
              </a:rPr>
              <a:t>Информаци­онная </a:t>
            </a:r>
            <a:r>
              <a:rPr lang="ru-RU" b="1" dirty="0">
                <a:latin typeface="Times New Roman" panose="02020603050405020304" pitchFamily="18" charset="0"/>
                <a:cs typeface="Times New Roman" panose="02020603050405020304" pitchFamily="18" charset="0"/>
              </a:rPr>
              <a:t>модель</a:t>
            </a:r>
            <a:r>
              <a:rPr lang="ru-RU" dirty="0">
                <a:latin typeface="Times New Roman" panose="02020603050405020304" pitchFamily="18" charset="0"/>
                <a:cs typeface="Times New Roman" panose="02020603050405020304" pitchFamily="18" charset="0"/>
              </a:rPr>
              <a:t> — условное представление предметной области, формируе­мое с помощью визуальных и звуковых компьютерных объектов, отражающих состав и взаимодействие реальных компонентов предметной области. </a:t>
            </a:r>
          </a:p>
          <a:p>
            <a:pPr indent="355600" algn="just"/>
            <a:endParaRPr lang="ru-RU" sz="1600" dirty="0" smtClean="0">
              <a:latin typeface="Times New Roman" panose="02020603050405020304" pitchFamily="18" charset="0"/>
              <a:cs typeface="Times New Roman" panose="02020603050405020304" pitchFamily="18" charset="0"/>
            </a:endParaRPr>
          </a:p>
          <a:p>
            <a:pPr indent="355600" algn="just"/>
            <a:r>
              <a:rPr lang="ru-RU" sz="1600" dirty="0" smtClean="0">
                <a:latin typeface="Times New Roman" panose="02020603050405020304" pitchFamily="18" charset="0"/>
                <a:cs typeface="Times New Roman" panose="02020603050405020304" pitchFamily="18" charset="0"/>
              </a:rPr>
              <a:t>Интерфейс </a:t>
            </a:r>
            <a:r>
              <a:rPr lang="ru-RU" sz="1600" dirty="0">
                <a:latin typeface="Times New Roman" panose="02020603050405020304" pitchFamily="18" charset="0"/>
                <a:cs typeface="Times New Roman" panose="02020603050405020304" pitchFamily="18" charset="0"/>
              </a:rPr>
              <a:t>пользователя, возможно является самой важной частью приложения, - это то, что видит пользователь.  Для него интерфейс и есть само приложение. </a:t>
            </a:r>
            <a:endParaRPr lang="en-US" sz="1600" dirty="0" smtClean="0">
              <a:latin typeface="Times New Roman" panose="02020603050405020304" pitchFamily="18" charset="0"/>
              <a:cs typeface="Times New Roman" panose="02020603050405020304" pitchFamily="18" charset="0"/>
            </a:endParaRPr>
          </a:p>
          <a:p>
            <a:pPr indent="355600" algn="just"/>
            <a:endParaRPr lang="ru-RU" b="1" dirty="0" smtClean="0">
              <a:latin typeface="Times New Roman" panose="02020603050405020304" pitchFamily="18" charset="0"/>
              <a:cs typeface="Times New Roman" panose="02020603050405020304" pitchFamily="18" charset="0"/>
            </a:endParaRPr>
          </a:p>
          <a:p>
            <a:pPr indent="355600" algn="just"/>
            <a:r>
              <a:rPr lang="ru-RU" b="1" dirty="0" smtClean="0">
                <a:latin typeface="Times New Roman" panose="02020603050405020304" pitchFamily="18" charset="0"/>
                <a:cs typeface="Times New Roman" panose="02020603050405020304" pitchFamily="18" charset="0"/>
              </a:rPr>
              <a:t>Интерфейс</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это способ, которым выполняется какая-либо задача с помощью какого-либо продукта. </a:t>
            </a:r>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Можно </a:t>
            </a:r>
            <a:r>
              <a:rPr lang="ru-RU" dirty="0">
                <a:latin typeface="Times New Roman" panose="02020603050405020304" pitchFamily="18" charset="0"/>
                <a:cs typeface="Times New Roman" panose="02020603050405020304" pitchFamily="18" charset="0"/>
              </a:rPr>
              <a:t>расширить эти определения тем, что интерфейс содержит полный спектр взаимодействия между пользователем и компьютером. В этот термин включается аппаратное и программное обеспечение компьютера, дающее информацию пользователю и позволяющему ему работать с компьютером. </a:t>
            </a:r>
          </a:p>
        </p:txBody>
      </p:sp>
      <p:sp>
        <p:nvSpPr>
          <p:cNvPr id="3" name="TextBox 2"/>
          <p:cNvSpPr txBox="1"/>
          <p:nvPr/>
        </p:nvSpPr>
        <p:spPr>
          <a:xfrm>
            <a:off x="251520" y="147334"/>
            <a:ext cx="8838958" cy="461665"/>
          </a:xfrm>
          <a:prstGeom prst="rect">
            <a:avLst/>
          </a:prstGeom>
          <a:noFill/>
        </p:spPr>
        <p:txBody>
          <a:bodyPr wrap="none" rtlCol="0">
            <a:spAutoFit/>
          </a:bodyPr>
          <a:lstStyle/>
          <a:p>
            <a:r>
              <a:rPr lang="ru-RU" sz="2400" b="1" dirty="0" smtClean="0">
                <a:solidFill>
                  <a:srgbClr val="FF0000"/>
                </a:solidFill>
                <a:latin typeface="Times New Roman" panose="02020603050405020304" pitchFamily="18" charset="0"/>
                <a:cs typeface="Times New Roman" panose="02020603050405020304" pitchFamily="18" charset="0"/>
              </a:rPr>
              <a:t>Пользовательский интерфейс. Система «человек-компьютер»</a:t>
            </a:r>
            <a:endParaRPr lang="ru-RU" sz="2400" b="1" dirty="0">
              <a:solidFill>
                <a:srgbClr val="FF0000"/>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228272" y="5734997"/>
            <a:ext cx="8808223" cy="646331"/>
          </a:xfrm>
          <a:prstGeom prst="rect">
            <a:avLst/>
          </a:prstGeom>
        </p:spPr>
        <p:txBody>
          <a:bodyPr wrap="square">
            <a:spAutoFit/>
          </a:bodyPr>
          <a:lstStyle/>
          <a:p>
            <a:pPr indent="355600" algn="just"/>
            <a:r>
              <a:rPr lang="ru-RU" b="1" dirty="0">
                <a:latin typeface="Times New Roman" panose="02020603050405020304" pitchFamily="18" charset="0"/>
                <a:cs typeface="Times New Roman" panose="02020603050405020304" pitchFamily="18" charset="0"/>
              </a:rPr>
              <a:t>Ч</a:t>
            </a:r>
            <a:r>
              <a:rPr lang="ru-RU" b="1" dirty="0" smtClean="0">
                <a:latin typeface="Times New Roman" panose="02020603050405020304" pitchFamily="18" charset="0"/>
                <a:cs typeface="Times New Roman" panose="02020603050405020304" pitchFamily="18" charset="0"/>
              </a:rPr>
              <a:t>еловеко- компьютерное взаимодействие</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обмен действиями и реакциями на эти действия между компьютером и пользователем.</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84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593968"/>
            <a:ext cx="8712968" cy="5355312"/>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Имеется</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ряд способов, которыми пользова­тель мог бы связываться с компьютером</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b="1" dirty="0">
                <a:latin typeface="Times New Roman" panose="02020603050405020304" pitchFamily="18" charset="0"/>
                <a:cs typeface="Times New Roman" panose="02020603050405020304" pitchFamily="18" charset="0"/>
              </a:rPr>
              <a:t>Языки команд </a:t>
            </a:r>
            <a:r>
              <a:rPr lang="ru-RU" dirty="0">
                <a:latin typeface="Times New Roman" panose="02020603050405020304" pitchFamily="18" charset="0"/>
                <a:cs typeface="Times New Roman" panose="02020603050405020304" pitchFamily="18" charset="0"/>
              </a:rPr>
              <a:t>— пользователь управляет системой, вводя соответ­ствующие команды в тестовом режиме</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b="1" dirty="0">
                <a:latin typeface="Times New Roman" panose="02020603050405020304" pitchFamily="18" charset="0"/>
                <a:cs typeface="Times New Roman" panose="02020603050405020304" pitchFamily="18" charset="0"/>
              </a:rPr>
              <a:t>Вопрос и ответ </a:t>
            </a:r>
            <a:r>
              <a:rPr lang="ru-RU" dirty="0">
                <a:latin typeface="Times New Roman" panose="02020603050405020304" pitchFamily="18" charset="0"/>
                <a:cs typeface="Times New Roman" panose="02020603050405020304" pitchFamily="18" charset="0"/>
              </a:rPr>
              <a:t>— диалог, где компьютер задает вопросы, а пользо­ватель отвечает ему (или наоборот</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b="1" dirty="0">
                <a:latin typeface="Times New Roman" panose="02020603050405020304" pitchFamily="18" charset="0"/>
                <a:cs typeface="Times New Roman" panose="02020603050405020304" pitchFamily="18" charset="0"/>
              </a:rPr>
              <a:t>Формы</a:t>
            </a:r>
            <a:r>
              <a:rPr lang="ru-RU" dirty="0">
                <a:latin typeface="Times New Roman" panose="02020603050405020304" pitchFamily="18" charset="0"/>
                <a:cs typeface="Times New Roman" panose="02020603050405020304" pitchFamily="18" charset="0"/>
              </a:rPr>
              <a:t> — пользователь заполняет формы или поля диалога, вводя данные в необходимые поля. </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b="1" dirty="0">
                <a:latin typeface="Times New Roman" panose="02020603050405020304" pitchFamily="18" charset="0"/>
                <a:cs typeface="Times New Roman" panose="02020603050405020304" pitchFamily="18" charset="0"/>
              </a:rPr>
              <a:t>Меню </a:t>
            </a:r>
            <a:r>
              <a:rPr lang="ru-RU" dirty="0">
                <a:latin typeface="Times New Roman" panose="02020603050405020304" pitchFamily="18" charset="0"/>
                <a:cs typeface="Times New Roman" panose="02020603050405020304" pitchFamily="18" charset="0"/>
              </a:rPr>
              <a:t>— пользователь обеспечен рядом опций и управляет </a:t>
            </a:r>
            <a:r>
              <a:rPr lang="ru-RU" dirty="0" smtClean="0">
                <a:latin typeface="Times New Roman" panose="02020603050405020304" pitchFamily="18" charset="0"/>
                <a:cs typeface="Times New Roman" panose="02020603050405020304" pitchFamily="18" charset="0"/>
              </a:rPr>
              <a:t>системой</a:t>
            </a:r>
            <a:r>
              <a:rPr lang="ru-RU" dirty="0">
                <a:latin typeface="Times New Roman" panose="02020603050405020304" pitchFamily="18" charset="0"/>
                <a:cs typeface="Times New Roman" panose="02020603050405020304" pitchFamily="18" charset="0"/>
              </a:rPr>
              <a:t>, выбирая необходимые пункты</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b="1" dirty="0">
                <a:latin typeface="Times New Roman" panose="02020603050405020304" pitchFamily="18" charset="0"/>
                <a:cs typeface="Times New Roman" panose="02020603050405020304" pitchFamily="18" charset="0"/>
              </a:rPr>
              <a:t>Прямое манипулирование </a:t>
            </a:r>
            <a:r>
              <a:rPr lang="ru-RU" dirty="0">
                <a:latin typeface="Times New Roman" panose="02020603050405020304" pitchFamily="18" charset="0"/>
                <a:cs typeface="Times New Roman" panose="02020603050405020304" pitchFamily="18" charset="0"/>
              </a:rPr>
              <a:t>— пользователь управляет объектами на экране посредством устройства манипулирования, типа мыши. </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ГПИ </a:t>
            </a:r>
            <a:r>
              <a:rPr lang="ru-RU" dirty="0">
                <a:latin typeface="Times New Roman" panose="02020603050405020304" pitchFamily="18" charset="0"/>
                <a:cs typeface="Times New Roman" panose="02020603050405020304" pitchFamily="18" charset="0"/>
              </a:rPr>
              <a:t>— Графический Интерфейс Пользователя (</a:t>
            </a:r>
            <a:r>
              <a:rPr lang="en-US" dirty="0">
                <a:latin typeface="Times New Roman" panose="02020603050405020304" pitchFamily="18" charset="0"/>
                <a:cs typeface="Times New Roman" panose="02020603050405020304" pitchFamily="18" charset="0"/>
              </a:rPr>
              <a:t>GUI</a:t>
            </a:r>
            <a:r>
              <a:rPr lang="ru-RU" dirty="0">
                <a:latin typeface="Times New Roman" panose="02020603050405020304" pitchFamily="18" charset="0"/>
                <a:cs typeface="Times New Roman" panose="02020603050405020304" pitchFamily="18" charset="0"/>
              </a:rPr>
              <a:t>) — другой термин, используемый для интерфейса прямого манипулирования.</a:t>
            </a:r>
          </a:p>
        </p:txBody>
      </p:sp>
      <p:sp>
        <p:nvSpPr>
          <p:cNvPr id="3" name="TextBox 2"/>
          <p:cNvSpPr txBox="1"/>
          <p:nvPr/>
        </p:nvSpPr>
        <p:spPr>
          <a:xfrm>
            <a:off x="107504" y="100089"/>
            <a:ext cx="6265754" cy="400110"/>
          </a:xfrm>
          <a:prstGeom prst="rect">
            <a:avLst/>
          </a:prstGeom>
          <a:noFill/>
        </p:spPr>
        <p:txBody>
          <a:bodyPr wrap="none" rtlCol="0">
            <a:spAutoFit/>
          </a:bodyPr>
          <a:lstStyle/>
          <a:p>
            <a:r>
              <a:rPr lang="ru-RU" sz="2000" b="1" dirty="0" smtClean="0">
                <a:solidFill>
                  <a:srgbClr val="FF0000"/>
                </a:solidFill>
                <a:latin typeface="Times New Roman" panose="02020603050405020304" pitchFamily="18" charset="0"/>
                <a:cs typeface="Times New Roman" panose="02020603050405020304" pitchFamily="18" charset="0"/>
              </a:rPr>
              <a:t>Программные средства реализации взаимодействия</a:t>
            </a:r>
            <a:endParaRPr lang="ru-RU"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20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856984" cy="6186309"/>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Формы — основной элемент интерфейса. Назначение форм — удоб­ный ввод и просмотр данных, состояния, сообщений автоматизированной системы. Основные принципы проектирования форм</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Форма проектируется </a:t>
            </a:r>
            <a:r>
              <a:rPr lang="ru-RU" dirty="0">
                <a:latin typeface="Times New Roman" panose="02020603050405020304" pitchFamily="18" charset="0"/>
                <a:cs typeface="Times New Roman" panose="02020603050405020304" pitchFamily="18" charset="0"/>
              </a:rPr>
              <a:t>для более удобного, более понятного и ско­рейшего достижения решения поставленной задачи. Если форма переносится из бумажной формы, то передвижение по смежным полям не должно вызывать затруднений у пользователя</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Размещение информационных единиц </a:t>
            </a:r>
            <a:r>
              <a:rPr lang="ru-RU" dirty="0">
                <a:latin typeface="Times New Roman" panose="02020603050405020304" pitchFamily="18" charset="0"/>
                <a:cs typeface="Times New Roman" panose="02020603050405020304" pitchFamily="18" charset="0"/>
              </a:rPr>
              <a:t>на пространстве формы дол­жно соответствовать логике ее будущего использования: это зависит от необходимой последовательности доступа к информационным единицам, частотой их использования, а также от относительной важности элементов</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dirty="0">
                <a:latin typeface="Times New Roman" panose="02020603050405020304" pitchFamily="18" charset="0"/>
                <a:cs typeface="Times New Roman" panose="02020603050405020304" pitchFamily="18" charset="0"/>
              </a:rPr>
              <a:t>Важно использовать </a:t>
            </a:r>
            <a:r>
              <a:rPr lang="ru-RU" b="1" dirty="0">
                <a:latin typeface="Times New Roman" panose="02020603050405020304" pitchFamily="18" charset="0"/>
                <a:cs typeface="Times New Roman" panose="02020603050405020304" pitchFamily="18" charset="0"/>
              </a:rPr>
              <a:t>незаполненное</a:t>
            </a:r>
            <a:r>
              <a:rPr lang="ru-RU" dirty="0">
                <a:latin typeface="Times New Roman" panose="02020603050405020304" pitchFamily="18" charset="0"/>
                <a:cs typeface="Times New Roman" panose="02020603050405020304" pitchFamily="18" charset="0"/>
              </a:rPr>
              <a:t> пространство, чтобы создать равновесие и симметрию среди информационных элементов фор­мы, для фиксации внимания пользователя в нужном направлении</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Логические группы элементов </a:t>
            </a:r>
            <a:r>
              <a:rPr lang="ru-RU" dirty="0">
                <a:latin typeface="Times New Roman" panose="02020603050405020304" pitchFamily="18" charset="0"/>
                <a:cs typeface="Times New Roman" panose="02020603050405020304" pitchFamily="18" charset="0"/>
              </a:rPr>
              <a:t>необходимо отделять пробелами, строками, цветовыми или другими визуальными средствами</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0" indent="-3429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Взаимозависимые или связанные </a:t>
            </a:r>
            <a:r>
              <a:rPr lang="ru-RU" dirty="0">
                <a:latin typeface="Times New Roman" panose="02020603050405020304" pitchFamily="18" charset="0"/>
                <a:cs typeface="Times New Roman" panose="02020603050405020304" pitchFamily="18" charset="0"/>
              </a:rPr>
              <a:t>элементы должны отображаться в одной форме.</a:t>
            </a:r>
          </a:p>
        </p:txBody>
      </p:sp>
    </p:spTree>
    <p:extLst>
      <p:ext uri="{BB962C8B-B14F-4D97-AF65-F5344CB8AC3E}">
        <p14:creationId xmlns:p14="http://schemas.microsoft.com/office/powerpoint/2010/main" val="36172401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2464</TotalTime>
  <Words>5689</Words>
  <Application>Microsoft Office PowerPoint</Application>
  <PresentationFormat>Экран (4:3)</PresentationFormat>
  <Paragraphs>434</Paragraphs>
  <Slides>49</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49</vt:i4>
      </vt:variant>
    </vt:vector>
  </HeadingPairs>
  <TitlesOfParts>
    <vt:vector size="50"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veronika</dc:creator>
  <cp:lastModifiedBy>RePack by Diakov</cp:lastModifiedBy>
  <cp:revision>99</cp:revision>
  <dcterms:created xsi:type="dcterms:W3CDTF">2017-02-20T05:00:13Z</dcterms:created>
  <dcterms:modified xsi:type="dcterms:W3CDTF">2022-02-17T09:43:24Z</dcterms:modified>
</cp:coreProperties>
</file>