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9" r:id="rId2"/>
    <p:sldId id="260" r:id="rId3"/>
    <p:sldId id="261" r:id="rId4"/>
    <p:sldId id="262" r:id="rId5"/>
    <p:sldId id="263"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8C3E1-333C-4AFD-BF62-363011A6B140}" v="15" dt="2023-11-12T23:06:45.379"/>
    <p1510:client id="{1FFC45A7-D3D3-4D5A-ABD4-E61ADF0E49D6}" v="1" dt="2023-11-12T21:17:26.995"/>
    <p1510:client id="{5272A5BA-BA4B-436E-9E76-383FB7FDAE60}" v="222" dt="2023-11-12T22:32:02.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601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26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1547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05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232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951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72258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05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508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09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20323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87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909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952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20018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289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327665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cpkd4EYYQ8o?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web-development-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4vLxWqE94l4?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2F24-BC2A-AF0D-C8BC-4873F032911A}"/>
              </a:ext>
            </a:extLst>
          </p:cNvPr>
          <p:cNvSpPr>
            <a:spLocks noGrp="1"/>
          </p:cNvSpPr>
          <p:nvPr>
            <p:ph type="title"/>
          </p:nvPr>
        </p:nvSpPr>
        <p:spPr>
          <a:xfrm>
            <a:off x="677334" y="609600"/>
            <a:ext cx="8596668" cy="5409842"/>
          </a:xfrm>
        </p:spPr>
        <p:txBody>
          <a:bodyPr vert="horz" lIns="91440" tIns="45720" rIns="91440" bIns="45720" rtlCol="0" anchor="t">
            <a:normAutofit fontScale="90000"/>
          </a:bodyPr>
          <a:lstStyle/>
          <a:p>
            <a:pPr algn="just"/>
            <a:r>
              <a:rPr lang="en-GB" sz="4400" b="1" i="1" dirty="0">
                <a:solidFill>
                  <a:srgbClr val="90C226"/>
                </a:solidFill>
                <a:latin typeface="Franklin Gothic Heavy"/>
              </a:rPr>
              <a:t>How does the web work?</a:t>
            </a:r>
            <a:br>
              <a:rPr lang="en-GB" sz="4400" b="1" i="1" dirty="0">
                <a:solidFill>
                  <a:srgbClr val="90C226"/>
                </a:solidFill>
                <a:latin typeface="Franklin Gothic Heavy"/>
              </a:rPr>
            </a:br>
            <a:r>
              <a:rPr lang="en-GB" sz="4000" u="sng" dirty="0">
                <a:solidFill>
                  <a:srgbClr val="90C226"/>
                </a:solidFill>
                <a:latin typeface="The Serif Hand Black"/>
              </a:rPr>
              <a:t>Definition:</a:t>
            </a:r>
            <a:br>
              <a:rPr lang="en-GB" sz="4000" u="sng" dirty="0">
                <a:solidFill>
                  <a:srgbClr val="90C226"/>
                </a:solidFill>
                <a:latin typeface="The Serif Hand Black"/>
              </a:rPr>
            </a:br>
            <a:br>
              <a:rPr lang="en-US" dirty="0">
                <a:solidFill>
                  <a:srgbClr val="90C226"/>
                </a:solidFill>
              </a:rPr>
            </a:br>
            <a:r>
              <a:rPr lang="en-GB" sz="3200" b="1" i="1" dirty="0">
                <a:solidFill>
                  <a:srgbClr val="90C226"/>
                </a:solidFill>
                <a:ea typeface="+mj-lt"/>
                <a:cs typeface="+mj-lt"/>
              </a:rPr>
              <a:t>The web is a global network of interconnected computers, accessed through web browsers.</a:t>
            </a:r>
            <a:br>
              <a:rPr lang="en-GB" sz="3200" b="1" i="1" dirty="0">
                <a:solidFill>
                  <a:srgbClr val="90C226"/>
                </a:solidFill>
                <a:ea typeface="+mj-lt"/>
                <a:cs typeface="+mj-lt"/>
              </a:rPr>
            </a:br>
            <a:r>
              <a:rPr lang="en-GB" sz="3200" b="1" i="1" dirty="0">
                <a:solidFill>
                  <a:srgbClr val="90C226"/>
                </a:solidFill>
                <a:ea typeface="+mj-lt"/>
                <a:cs typeface="+mj-lt"/>
              </a:rPr>
              <a:t>It enables the sharing of information, services, and multimedia content, fostering global communication and collaboration. Standardized protocols like HTTP facilitate data transfer on the web.</a:t>
            </a:r>
            <a:endParaRPr lang="en-GB" sz="3200" b="1" i="1">
              <a:solidFill>
                <a:srgbClr val="90C226"/>
              </a:solidFill>
              <a:latin typeface="Trebuchet MS"/>
            </a:endParaRPr>
          </a:p>
          <a:p>
            <a:pPr algn="just"/>
            <a:br>
              <a:rPr lang="en-US" dirty="0">
                <a:solidFill>
                  <a:srgbClr val="90C226"/>
                </a:solidFill>
              </a:rPr>
            </a:br>
            <a:br>
              <a:rPr lang="en-GB" sz="4000" u="sng" dirty="0">
                <a:solidFill>
                  <a:srgbClr val="90C226"/>
                </a:solidFill>
                <a:latin typeface="The Serif Hand Black"/>
              </a:rPr>
            </a:br>
            <a:br>
              <a:rPr lang="en-GB" sz="4000" u="sng" dirty="0">
                <a:solidFill>
                  <a:srgbClr val="90C226"/>
                </a:solidFill>
                <a:latin typeface="The Serif Hand Black"/>
              </a:rPr>
            </a:br>
            <a:br>
              <a:rPr lang="en-GB" sz="4000" u="sng" dirty="0">
                <a:solidFill>
                  <a:srgbClr val="90C226"/>
                </a:solidFill>
                <a:latin typeface="The Serif Hand Black"/>
              </a:rPr>
            </a:br>
            <a:br>
              <a:rPr lang="en-GB" sz="4000" b="1" i="1" dirty="0">
                <a:solidFill>
                  <a:srgbClr val="90C226"/>
                </a:solidFill>
                <a:latin typeface="Franklin Gothic Heavy"/>
              </a:rPr>
            </a:br>
            <a:br>
              <a:rPr lang="en-GB" sz="4000" b="1" i="1" dirty="0">
                <a:solidFill>
                  <a:srgbClr val="90C226"/>
                </a:solidFill>
                <a:latin typeface="Franklin Gothic Heavy"/>
              </a:rPr>
            </a:br>
            <a:endParaRPr lang="en-GB" sz="4000" b="1" i="1">
              <a:solidFill>
                <a:srgbClr val="90C226"/>
              </a:solidFill>
              <a:latin typeface="Franklin Gothic Heavy"/>
            </a:endParaRPr>
          </a:p>
        </p:txBody>
      </p:sp>
    </p:spTree>
    <p:extLst>
      <p:ext uri="{BB962C8B-B14F-4D97-AF65-F5344CB8AC3E}">
        <p14:creationId xmlns:p14="http://schemas.microsoft.com/office/powerpoint/2010/main" val="156756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How the Web Works">
            <a:hlinkClick r:id="" action="ppaction://media"/>
            <a:extLst>
              <a:ext uri="{FF2B5EF4-FFF2-40B4-BE49-F238E27FC236}">
                <a16:creationId xmlns:a16="http://schemas.microsoft.com/office/drawing/2014/main" id="{D165C39B-5A6F-3C2B-71AB-40DCAAE2E733}"/>
              </a:ext>
            </a:extLst>
          </p:cNvPr>
          <p:cNvPicPr>
            <a:picLocks noRot="1" noChangeAspect="1"/>
          </p:cNvPicPr>
          <p:nvPr>
            <a:videoFile r:link="rId1"/>
          </p:nvPr>
        </p:nvPicPr>
        <p:blipFill>
          <a:blip r:embed="rId3"/>
          <a:stretch>
            <a:fillRect/>
          </a:stretch>
        </p:blipFill>
        <p:spPr>
          <a:xfrm>
            <a:off x="1126310" y="1448681"/>
            <a:ext cx="7003562" cy="3957012"/>
          </a:xfrm>
          <a:prstGeom prst="rect">
            <a:avLst/>
          </a:prstGeom>
        </p:spPr>
      </p:pic>
    </p:spTree>
    <p:extLst>
      <p:ext uri="{BB962C8B-B14F-4D97-AF65-F5344CB8AC3E}">
        <p14:creationId xmlns:p14="http://schemas.microsoft.com/office/powerpoint/2010/main" val="336396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C7A3-7FF3-54D8-B642-2B0E4487F0A6}"/>
              </a:ext>
            </a:extLst>
          </p:cNvPr>
          <p:cNvSpPr>
            <a:spLocks noGrp="1"/>
          </p:cNvSpPr>
          <p:nvPr>
            <p:ph type="title"/>
          </p:nvPr>
        </p:nvSpPr>
        <p:spPr>
          <a:xfrm>
            <a:off x="677334" y="609600"/>
            <a:ext cx="8596668" cy="5592292"/>
          </a:xfrm>
        </p:spPr>
        <p:txBody>
          <a:bodyPr>
            <a:normAutofit fontScale="90000"/>
          </a:bodyPr>
          <a:lstStyle/>
          <a:p>
            <a:r>
              <a:rPr lang="en-GB" sz="4000" b="1" i="1" dirty="0">
                <a:solidFill>
                  <a:srgbClr val="90C226"/>
                </a:solidFill>
                <a:latin typeface="Franklin Gothic Heavy"/>
                <a:ea typeface="+mj-lt"/>
                <a:cs typeface="+mj-lt"/>
              </a:rPr>
              <a:t>What do you need to be a web developer?</a:t>
            </a:r>
            <a:br>
              <a:rPr lang="en-GB" sz="4000" b="1" i="1" dirty="0">
                <a:solidFill>
                  <a:srgbClr val="90C226"/>
                </a:solidFill>
                <a:latin typeface="Franklin Gothic Heavy"/>
                <a:ea typeface="+mj-lt"/>
                <a:cs typeface="+mj-lt"/>
              </a:rPr>
            </a:br>
            <a:r>
              <a:rPr lang="en-GB" sz="3200" i="1" u="sng" dirty="0">
                <a:solidFill>
                  <a:schemeClr val="tx1"/>
                </a:solidFill>
                <a:ea typeface="+mj-lt"/>
                <a:cs typeface="+mj-lt"/>
              </a:rPr>
              <a:t>To become a web developer, you typically </a:t>
            </a:r>
            <a:r>
              <a:rPr lang="en-GB" sz="3200" i="1" u="sng">
                <a:solidFill>
                  <a:schemeClr val="tx1"/>
                </a:solidFill>
                <a:ea typeface="+mj-lt"/>
                <a:cs typeface="+mj-lt"/>
              </a:rPr>
              <a:t>need the following:</a:t>
            </a:r>
            <a:br>
              <a:rPr lang="en-GB" sz="3200" i="1" u="sng" dirty="0">
                <a:solidFill>
                  <a:schemeClr val="tx1"/>
                </a:solidFill>
                <a:ea typeface="+mj-lt"/>
                <a:cs typeface="+mj-lt"/>
              </a:rPr>
            </a:br>
            <a:endParaRPr lang="en-US" sz="3200" i="1" u="sng">
              <a:solidFill>
                <a:schemeClr val="tx1"/>
              </a:solidFill>
            </a:endParaRPr>
          </a:p>
          <a:p>
            <a:pPr marL="285750" lvl="1" indent="-285750">
              <a:buFont typeface="Wingdings"/>
              <a:buChar char="ü"/>
            </a:pPr>
            <a:r>
              <a:rPr lang="en-GB" sz="2800" b="1" dirty="0">
                <a:solidFill>
                  <a:schemeClr val="accent3">
                    <a:lumMod val="75000"/>
                  </a:schemeClr>
                </a:solidFill>
                <a:latin typeface="Sitka Subheading"/>
                <a:ea typeface="+mj-lt"/>
                <a:cs typeface="+mj-lt"/>
              </a:rPr>
              <a:t>A strong foundation in programming languages such as HTML, CSS, and JavaScript.</a:t>
            </a:r>
            <a:endParaRPr lang="en-GB" sz="2800" b="1">
              <a:solidFill>
                <a:schemeClr val="accent3">
                  <a:lumMod val="75000"/>
                </a:schemeClr>
              </a:solidFill>
              <a:latin typeface="Sitka Subheading"/>
            </a:endParaRPr>
          </a:p>
          <a:p>
            <a:pPr marL="285750" lvl="1" indent="-285750">
              <a:buFont typeface="Wingdings"/>
              <a:buChar char="ü"/>
            </a:pPr>
            <a:r>
              <a:rPr lang="en-GB" sz="2800" b="1" dirty="0">
                <a:solidFill>
                  <a:schemeClr val="accent3">
                    <a:lumMod val="75000"/>
                  </a:schemeClr>
                </a:solidFill>
                <a:latin typeface="Sitka Subheading"/>
                <a:ea typeface="+mj-lt"/>
                <a:cs typeface="+mj-lt"/>
              </a:rPr>
              <a:t>Knowledge of web development frameworks and libraries (e.g., React, Angular, Vue.js).</a:t>
            </a:r>
            <a:endParaRPr lang="en-GB" sz="2800" b="1">
              <a:solidFill>
                <a:schemeClr val="accent3">
                  <a:lumMod val="75000"/>
                </a:schemeClr>
              </a:solidFill>
              <a:latin typeface="Sitka Subheading"/>
            </a:endParaRPr>
          </a:p>
          <a:p>
            <a:pPr marL="285750" lvl="1" indent="-285750">
              <a:buFont typeface="Wingdings"/>
              <a:buChar char="ü"/>
            </a:pPr>
            <a:r>
              <a:rPr lang="en-GB" sz="2800" b="1" dirty="0">
                <a:solidFill>
                  <a:schemeClr val="accent3">
                    <a:lumMod val="75000"/>
                  </a:schemeClr>
                </a:solidFill>
                <a:latin typeface="Sitka Subheading"/>
                <a:ea typeface="+mj-lt"/>
                <a:cs typeface="+mj-lt"/>
              </a:rPr>
              <a:t>Understanding of server-side languages like Node.js, Python, Ruby, or PHP.</a:t>
            </a:r>
            <a:endParaRPr lang="en-GB" sz="2800" b="1">
              <a:solidFill>
                <a:schemeClr val="accent3">
                  <a:lumMod val="75000"/>
                </a:schemeClr>
              </a:solidFill>
              <a:latin typeface="Sitka Subheading"/>
            </a:endParaRPr>
          </a:p>
          <a:p>
            <a:pPr marL="285750" lvl="1" indent="-285750">
              <a:buFont typeface="Wingdings"/>
              <a:buChar char="ü"/>
            </a:pPr>
            <a:r>
              <a:rPr lang="en-GB" sz="2800" b="1" dirty="0">
                <a:solidFill>
                  <a:schemeClr val="accent3">
                    <a:lumMod val="75000"/>
                  </a:schemeClr>
                </a:solidFill>
                <a:latin typeface="Sitka Subheading"/>
                <a:ea typeface="+mj-lt"/>
                <a:cs typeface="+mj-lt"/>
              </a:rPr>
              <a:t>Familiarity with databases (e.g., MySQL, MongoDB) and version control systems (e.g., Git).</a:t>
            </a:r>
            <a:endParaRPr lang="en-GB" sz="2800" b="1" dirty="0">
              <a:solidFill>
                <a:schemeClr val="accent3">
                  <a:lumMod val="75000"/>
                </a:schemeClr>
              </a:solidFill>
              <a:latin typeface="Sitka Subheading"/>
            </a:endParaRPr>
          </a:p>
        </p:txBody>
      </p:sp>
    </p:spTree>
    <p:extLst>
      <p:ext uri="{BB962C8B-B14F-4D97-AF65-F5344CB8AC3E}">
        <p14:creationId xmlns:p14="http://schemas.microsoft.com/office/powerpoint/2010/main" val="21865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A097D7-BF83-67A1-06E8-846CC6D97F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41" y="-44001"/>
            <a:ext cx="11904908" cy="6774285"/>
          </a:xfrm>
          <a:prstGeom prst="rect">
            <a:avLst/>
          </a:prstGeom>
        </p:spPr>
      </p:pic>
      <p:sp>
        <p:nvSpPr>
          <p:cNvPr id="5" name="TextBox 4">
            <a:extLst>
              <a:ext uri="{FF2B5EF4-FFF2-40B4-BE49-F238E27FC236}">
                <a16:creationId xmlns:a16="http://schemas.microsoft.com/office/drawing/2014/main" id="{2687E578-C313-C744-2E32-D635CB452969}"/>
              </a:ext>
            </a:extLst>
          </p:cNvPr>
          <p:cNvSpPr txBox="1"/>
          <p:nvPr/>
        </p:nvSpPr>
        <p:spPr>
          <a:xfrm>
            <a:off x="4667250" y="4369158"/>
            <a:ext cx="2857500" cy="864851"/>
          </a:xfrm>
          <a:prstGeom prst="rect">
            <a:avLst/>
          </a:prstGeom>
        </p:spPr>
        <p:txBody>
          <a:bodyPr lIns="91440" tIns="45720" rIns="91440" bIns="45720" anchor="t">
            <a:normAutofit/>
          </a:bodyPr>
          <a:lstStyle/>
          <a:p>
            <a:endParaRPr lang="en-US" dirty="0"/>
          </a:p>
        </p:txBody>
      </p:sp>
    </p:spTree>
    <p:extLst>
      <p:ext uri="{BB962C8B-B14F-4D97-AF65-F5344CB8AC3E}">
        <p14:creationId xmlns:p14="http://schemas.microsoft.com/office/powerpoint/2010/main" val="20170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nline Media 3" title="Top 6 Most Popular API Architecture Styles">
            <a:hlinkClick r:id="" action="ppaction://media"/>
            <a:extLst>
              <a:ext uri="{FF2B5EF4-FFF2-40B4-BE49-F238E27FC236}">
                <a16:creationId xmlns:a16="http://schemas.microsoft.com/office/drawing/2014/main" id="{A6E0BD35-F2B3-2B55-F41F-01F718A1EEBF}"/>
              </a:ext>
            </a:extLst>
          </p:cNvPr>
          <p:cNvPicPr>
            <a:picLocks noRot="1" noChangeAspect="1"/>
          </p:cNvPicPr>
          <p:nvPr>
            <a:videoFile r:link="rId1"/>
          </p:nvPr>
        </p:nvPicPr>
        <p:blipFill>
          <a:blip r:embed="rId3"/>
          <a:stretch>
            <a:fillRect/>
          </a:stretch>
        </p:blipFill>
        <p:spPr>
          <a:xfrm>
            <a:off x="447227" y="342363"/>
            <a:ext cx="8852147" cy="5486400"/>
          </a:xfrm>
          <a:prstGeom prst="rect">
            <a:avLst/>
          </a:prstGeom>
        </p:spPr>
      </p:pic>
    </p:spTree>
    <p:extLst>
      <p:ext uri="{BB962C8B-B14F-4D97-AF65-F5344CB8AC3E}">
        <p14:creationId xmlns:p14="http://schemas.microsoft.com/office/powerpoint/2010/main" val="33183773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How does the web work? Definition:  The web is a global network of interconnected computers, accessed through web browsers. It enables the sharing of information, services, and multimedia content, fostering global communication and collaboration. Standardized protocols like HTTP facilitate data transfer on the web.       </vt:lpstr>
      <vt:lpstr>PowerPoint Presentation</vt:lpstr>
      <vt:lpstr>What do you need to be a web developer? To become a web developer, you typically need the following:  A strong foundation in programming languages such as HTML, CSS, and JavaScript. Knowledge of web development frameworks and libraries (e.g., React, Angular, Vue.js). Understanding of server-side languages like Node.js, Python, Ruby, or PHP. Familiarity with databases (e.g., MySQL, MongoDB) and version control systems (e.g., Git).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cp:revision>
  <dcterms:created xsi:type="dcterms:W3CDTF">2023-11-12T21:17:19Z</dcterms:created>
  <dcterms:modified xsi:type="dcterms:W3CDTF">2023-11-12T23:06:50Z</dcterms:modified>
</cp:coreProperties>
</file>