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68" r:id="rId4"/>
    <p:sldId id="267" r:id="rId5"/>
    <p:sldId id="264" r:id="rId6"/>
    <p:sldId id="265" r:id="rId7"/>
    <p:sldId id="266" r:id="rId8"/>
  </p:sldIdLst>
  <p:sldSz cx="7213600" cy="10553700"/>
  <p:notesSz cx="7023100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24">
          <p15:clr>
            <a:srgbClr val="A4A3A4"/>
          </p15:clr>
        </p15:guide>
        <p15:guide id="2" pos="2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22359"/>
    <a:srgbClr val="E00047"/>
    <a:srgbClr val="D20047"/>
    <a:srgbClr val="FF0039"/>
    <a:srgbClr val="F39221"/>
    <a:srgbClr val="0B64A5"/>
    <a:srgbClr val="D6DCE4"/>
    <a:srgbClr val="D7DEE4"/>
    <a:srgbClr val="FF9F00"/>
    <a:srgbClr val="FF8E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B0CAE0C-8AD8-45AC-9BED-C68C3A89491B}">
  <a:tblStyle styleId="{7B0CAE0C-8AD8-45AC-9BED-C68C3A89491B}" styleName="Table_0"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 b="off" i="of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3"/>
    <p:restoredTop sz="99556" autoAdjust="0"/>
  </p:normalViewPr>
  <p:slideViewPr>
    <p:cSldViewPr>
      <p:cViewPr>
        <p:scale>
          <a:sx n="125" d="100"/>
          <a:sy n="125" d="100"/>
        </p:scale>
        <p:origin x="-1218" y="-78"/>
      </p:cViewPr>
      <p:guideLst>
        <p:guide orient="horz" pos="3324"/>
        <p:guide pos="22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autoTitleDeleted val="1"/>
    <c:plotArea>
      <c:layout/>
      <c:radarChart>
        <c:radarStyle val="filled"/>
        <c:ser>
          <c:idx val="0"/>
          <c:order val="0"/>
          <c:tx>
            <c:strRef>
              <c:f>Feuil1!$B$1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B64A5"/>
            </a:solidFill>
            <a:ln>
              <a:noFill/>
            </a:ln>
          </c:spPr>
          <c:cat>
            <c:strRef>
              <c:f>Feuil1!$A$2:$A$9</c:f>
              <c:strCache>
                <c:ptCount val="8"/>
                <c:pt idx="0">
                  <c:v>Analyse et conception</c:v>
                </c:pt>
                <c:pt idx="1">
                  <c:v>Architecture technique</c:v>
                </c:pt>
                <c:pt idx="2">
                  <c:v>Dév. et tests</c:v>
                </c:pt>
                <c:pt idx="3">
                  <c:v>Audit et recom. tech.</c:v>
                </c:pt>
                <c:pt idx="4">
                  <c:v>Veille et innov. technique</c:v>
                </c:pt>
                <c:pt idx="5">
                  <c:v>Pilotage projet</c:v>
                </c:pt>
                <c:pt idx="6">
                  <c:v>Maquettage</c:v>
                </c:pt>
                <c:pt idx="7">
                  <c:v>Animation et communication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F87-47F2-AB67-FBEBB39666C0}"/>
            </c:ext>
          </c:extLst>
        </c:ser>
        <c:dLbls/>
        <c:axId val="103592704"/>
        <c:axId val="103594240"/>
      </c:radarChart>
      <c:catAx>
        <c:axId val="103592704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lang="en-US" sz="900" b="1">
                <a:solidFill>
                  <a:schemeClr val="tx1">
                    <a:lumMod val="65000"/>
                    <a:lumOff val="35000"/>
                  </a:schemeClr>
                </a:solidFill>
                <a:latin typeface="Lato" charset="0"/>
                <a:ea typeface="Lato" charset="0"/>
                <a:cs typeface="Lato" charset="0"/>
              </a:defRPr>
            </a:pPr>
            <a:endParaRPr lang="fr-FR"/>
          </a:p>
        </c:txPr>
        <c:crossAx val="103594240"/>
        <c:crosses val="autoZero"/>
        <c:auto val="1"/>
        <c:lblAlgn val="ctr"/>
        <c:lblOffset val="100"/>
      </c:catAx>
      <c:valAx>
        <c:axId val="103594240"/>
        <c:scaling>
          <c:orientation val="minMax"/>
          <c:min val="0"/>
        </c:scaling>
        <c:axPos val="l"/>
        <c:minorGridlines>
          <c:spPr>
            <a:ln>
              <a:solidFill>
                <a:srgbClr val="522359"/>
              </a:solidFill>
            </a:ln>
          </c:spPr>
        </c:minorGridlines>
        <c:numFmt formatCode="General" sourceLinked="1"/>
        <c:majorTickMark val="none"/>
        <c:tickLblPos val="none"/>
        <c:spPr>
          <a:solidFill>
            <a:srgbClr val="EF8922"/>
          </a:solidFill>
          <a:ln>
            <a:solidFill>
              <a:srgbClr val="0B64A5"/>
            </a:solidFill>
          </a:ln>
        </c:spPr>
        <c:txPr>
          <a:bodyPr/>
          <a:lstStyle/>
          <a:p>
            <a:pPr>
              <a:defRPr lang="en-US"/>
            </a:pPr>
            <a:endParaRPr lang="fr-FR"/>
          </a:p>
        </c:txPr>
        <c:crossAx val="10359270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fr-F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698500"/>
            <a:ext cx="238760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36414" y="4421822"/>
            <a:ext cx="5150273" cy="4189095"/>
          </a:xfrm>
          <a:prstGeom prst="rect">
            <a:avLst/>
          </a:prstGeom>
          <a:noFill/>
          <a:ln>
            <a:noFill/>
          </a:ln>
        </p:spPr>
        <p:txBody>
          <a:bodyPr lIns="86141" tIns="86141" rIns="86141" bIns="86141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968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6414" y="4421822"/>
            <a:ext cx="5150273" cy="4189095"/>
          </a:xfrm>
          <a:prstGeom prst="rect">
            <a:avLst/>
          </a:prstGeom>
          <a:noFill/>
          <a:ln>
            <a:noFill/>
          </a:ln>
        </p:spPr>
        <p:txBody>
          <a:bodyPr lIns="86141" tIns="86141" rIns="86141" bIns="86141" anchor="t" anchorCtr="0">
            <a:noAutofit/>
          </a:bodyPr>
          <a:lstStyle/>
          <a:p>
            <a:pPr>
              <a:buSzPct val="25000"/>
            </a:pPr>
            <a:endParaRPr sz="2100" dirty="0"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698500"/>
            <a:ext cx="238760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410793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36414" y="4421822"/>
            <a:ext cx="5150273" cy="4189095"/>
          </a:xfrm>
          <a:prstGeom prst="rect">
            <a:avLst/>
          </a:prstGeom>
          <a:noFill/>
          <a:ln>
            <a:noFill/>
          </a:ln>
        </p:spPr>
        <p:txBody>
          <a:bodyPr lIns="86141" tIns="86141" rIns="86141" bIns="86141" anchor="t" anchorCtr="0">
            <a:noAutofit/>
          </a:bodyPr>
          <a:lstStyle/>
          <a:p>
            <a:pPr>
              <a:buSzPct val="25000"/>
            </a:pPr>
            <a:endParaRPr sz="2100"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698500"/>
            <a:ext cx="238760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26718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36414" y="4421822"/>
            <a:ext cx="5150273" cy="4189095"/>
          </a:xfrm>
          <a:prstGeom prst="rect">
            <a:avLst/>
          </a:prstGeom>
          <a:noFill/>
          <a:ln>
            <a:noFill/>
          </a:ln>
        </p:spPr>
        <p:txBody>
          <a:bodyPr lIns="86141" tIns="86141" rIns="86141" bIns="86141" anchor="t" anchorCtr="0">
            <a:noAutofit/>
          </a:bodyPr>
          <a:lstStyle/>
          <a:p>
            <a:pPr>
              <a:buSzPct val="25000"/>
            </a:pPr>
            <a:endParaRPr sz="2100"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698500"/>
            <a:ext cx="238760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5761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36414" y="4421822"/>
            <a:ext cx="5150273" cy="4189095"/>
          </a:xfrm>
          <a:prstGeom prst="rect">
            <a:avLst/>
          </a:prstGeom>
          <a:noFill/>
          <a:ln>
            <a:noFill/>
          </a:ln>
        </p:spPr>
        <p:txBody>
          <a:bodyPr lIns="86141" tIns="86141" rIns="86141" bIns="86141" anchor="t" anchorCtr="0">
            <a:noAutofit/>
          </a:bodyPr>
          <a:lstStyle/>
          <a:p>
            <a:pPr>
              <a:buSzPct val="25000"/>
            </a:pPr>
            <a:endParaRPr sz="2100"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698500"/>
            <a:ext cx="238760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162405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36414" y="4421822"/>
            <a:ext cx="5150273" cy="4189095"/>
          </a:xfrm>
          <a:prstGeom prst="rect">
            <a:avLst/>
          </a:prstGeom>
          <a:noFill/>
          <a:ln>
            <a:noFill/>
          </a:ln>
        </p:spPr>
        <p:txBody>
          <a:bodyPr lIns="86141" tIns="86141" rIns="86141" bIns="86141" anchor="t" anchorCtr="0">
            <a:noAutofit/>
          </a:bodyPr>
          <a:lstStyle/>
          <a:p>
            <a:pPr>
              <a:buSzPct val="25000"/>
            </a:pPr>
            <a:endParaRPr sz="2100"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698500"/>
            <a:ext cx="238760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163560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36414" y="4421822"/>
            <a:ext cx="5150273" cy="4189095"/>
          </a:xfrm>
          <a:prstGeom prst="rect">
            <a:avLst/>
          </a:prstGeom>
          <a:noFill/>
          <a:ln>
            <a:noFill/>
          </a:ln>
        </p:spPr>
        <p:txBody>
          <a:bodyPr lIns="86141" tIns="86141" rIns="86141" bIns="86141" anchor="t" anchorCtr="0">
            <a:noAutofit/>
          </a:bodyPr>
          <a:lstStyle/>
          <a:p>
            <a:pPr>
              <a:buSzPct val="25000"/>
            </a:pPr>
            <a:endParaRPr sz="2100"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698500"/>
            <a:ext cx="238760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150893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36414" y="4421822"/>
            <a:ext cx="5150273" cy="4189095"/>
          </a:xfrm>
          <a:prstGeom prst="rect">
            <a:avLst/>
          </a:prstGeom>
          <a:noFill/>
          <a:ln>
            <a:noFill/>
          </a:ln>
        </p:spPr>
        <p:txBody>
          <a:bodyPr lIns="86141" tIns="86141" rIns="86141" bIns="86141" anchor="t" anchorCtr="0">
            <a:noAutofit/>
          </a:bodyPr>
          <a:lstStyle/>
          <a:p>
            <a:pPr>
              <a:buSzPct val="25000"/>
            </a:pPr>
            <a:endParaRPr sz="2100"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698500"/>
            <a:ext cx="238760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199962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61157" y="141796"/>
            <a:ext cx="6500814" cy="2322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61157" y="2464384"/>
            <a:ext cx="6500814" cy="8089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6120" marR="0" lvl="0" indent="5662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525" marR="0" lvl="1" indent="701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6094" marR="0" lvl="2" indent="7645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6208" marR="0" lvl="3" indent="1894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1035" marR="0" lvl="4" indent="1401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65860" marR="0" lvl="5" indent="908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40687" marR="0" lvl="6" indent="168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15513" marR="0" lvl="7" indent="119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90339" marR="0" lvl="8" indent="197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5176573" y="9933846"/>
            <a:ext cx="1685396" cy="27276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vertical et tex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5236764" y="0"/>
            <a:ext cx="1625204" cy="9857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61157" y="422958"/>
            <a:ext cx="4755225" cy="10130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6120" marR="0" lvl="0" indent="5662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525" marR="0" lvl="1" indent="701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6094" marR="0" lvl="2" indent="7645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6208" marR="0" lvl="3" indent="1894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1035" marR="0" lvl="4" indent="1401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65860" marR="0" lvl="5" indent="908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40687" marR="0" lvl="6" indent="168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15513" marR="0" lvl="7" indent="119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90339" marR="0" lvl="8" indent="197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5176573" y="9933846"/>
            <a:ext cx="1685396" cy="27276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-tête de sec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70577" y="6786832"/>
            <a:ext cx="6139655" cy="2097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70577" y="4476476"/>
            <a:ext cx="6139655" cy="23103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39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42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92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65860" marR="0" lvl="5" indent="908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40687" marR="0" lvl="6" indent="168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15513" marR="0" lvl="7" indent="119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90339" marR="0" lvl="8" indent="197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176573" y="9933846"/>
            <a:ext cx="1685396" cy="27276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61157" y="141796"/>
            <a:ext cx="6500814" cy="2322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61157" y="2464384"/>
            <a:ext cx="3190214" cy="8089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6120" marR="0" lvl="0" indent="58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33418" marR="0" lvl="1" indent="-156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93900" marR="0" lvl="2" indent="7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06976" marR="0" lvl="3" indent="-226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1802" marR="0" lvl="4" indent="-2755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65860" marR="0" lvl="5" indent="908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40687" marR="0" lvl="6" indent="168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15513" marR="0" lvl="7" indent="119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90339" marR="0" lvl="8" indent="197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176573" y="9933846"/>
            <a:ext cx="1685396" cy="27276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1157" y="395500"/>
            <a:ext cx="6500814" cy="1815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61157" y="2210683"/>
            <a:ext cx="3191467" cy="1138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69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39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42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923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65860" marR="0" lvl="5" indent="908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40687" marR="0" lvl="6" indent="168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15513" marR="0" lvl="7" indent="119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90339" marR="0" lvl="8" indent="197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5176573" y="9933846"/>
            <a:ext cx="1685396" cy="27276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61157" y="143655"/>
            <a:ext cx="6500814" cy="231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176573" y="9933846"/>
            <a:ext cx="1685396" cy="27276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5176573" y="9933846"/>
            <a:ext cx="1685396" cy="27276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avec légen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61160" y="0"/>
            <a:ext cx="2376361" cy="2210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824043" y="420508"/>
            <a:ext cx="4037929" cy="10133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6120" marR="0" lvl="0" indent="5662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525" marR="0" lvl="1" indent="701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6094" marR="0" lvl="2" indent="7645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6208" marR="0" lvl="3" indent="1894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1035" marR="0" lvl="4" indent="1401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65860" marR="0" lvl="5" indent="908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40687" marR="0" lvl="6" indent="168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15513" marR="0" lvl="7" indent="119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90339" marR="0" lvl="8" indent="197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176573" y="9933846"/>
            <a:ext cx="1685396" cy="27276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avec légen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415783" y="7393146"/>
            <a:ext cx="4333876" cy="8728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415783" y="8265952"/>
            <a:ext cx="4333876" cy="1239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69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39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42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92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65860" marR="0" lvl="5" indent="908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40687" marR="0" lvl="6" indent="168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15513" marR="0" lvl="7" indent="119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90339" marR="0" lvl="8" indent="197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5176573" y="9933846"/>
            <a:ext cx="1685396" cy="27276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vertical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1157" y="141796"/>
            <a:ext cx="6500814" cy="2322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61157" y="2464384"/>
            <a:ext cx="6500814" cy="8089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6120" marR="0" lvl="0" indent="5662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525" marR="0" lvl="1" indent="701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6094" marR="0" lvl="2" indent="7645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6208" marR="0" lvl="3" indent="1894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1035" marR="0" lvl="4" indent="1401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65860" marR="0" lvl="5" indent="908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40687" marR="0" lvl="6" indent="168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15513" marR="0" lvl="7" indent="119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90339" marR="0" lvl="8" indent="197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5176573" y="9933846"/>
            <a:ext cx="1685396" cy="27276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61157" y="141796"/>
            <a:ext cx="6500814" cy="2322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Font typeface="Calibri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61157" y="2464384"/>
            <a:ext cx="6500814" cy="8089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6120" marR="0" lvl="0" indent="5662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525" marR="0" lvl="1" indent="701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6094" marR="0" lvl="2" indent="7645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6208" marR="0" lvl="3" indent="1894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1035" marR="0" lvl="4" indent="1401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65860" marR="0" lvl="5" indent="908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40687" marR="0" lvl="6" indent="168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15513" marR="0" lvl="7" indent="119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90339" marR="0" lvl="8" indent="197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176573" y="9933846"/>
            <a:ext cx="1685396" cy="27276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23" t="14408" b="2628"/>
          <a:stretch/>
        </p:blipFill>
        <p:spPr>
          <a:xfrm>
            <a:off x="-13930" y="0"/>
            <a:ext cx="7227530" cy="892899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22424" y="9092257"/>
            <a:ext cx="24912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Wingdings" charset="2"/>
              <a:buChar char="§"/>
            </a:pPr>
            <a:r>
              <a:rPr lang="fr-FR" sz="1050" dirty="0" smtClean="0">
                <a:latin typeface="Lato" charset="0"/>
                <a:ea typeface="Lato" charset="0"/>
                <a:cs typeface="Lato" charset="0"/>
              </a:rPr>
              <a:t>Veille technologique</a:t>
            </a:r>
          </a:p>
          <a:p>
            <a:pPr marL="171450" indent="-171450">
              <a:buFont typeface="Wingdings" charset="2"/>
              <a:buChar char="§"/>
            </a:pPr>
            <a:r>
              <a:rPr lang="fr-FR" sz="1050" dirty="0" smtClean="0">
                <a:latin typeface="Lato" charset="0"/>
                <a:ea typeface="Lato" charset="0"/>
                <a:cs typeface="Lato" charset="0"/>
              </a:rPr>
              <a:t>Lecture </a:t>
            </a:r>
          </a:p>
          <a:p>
            <a:pPr marL="171450" lvl="0" indent="-171450">
              <a:buFont typeface="Wingdings" charset="2"/>
              <a:buChar char="§"/>
            </a:pPr>
            <a:r>
              <a:rPr lang="fr-FR" sz="1050" dirty="0" smtClean="0">
                <a:latin typeface="Lato" charset="0"/>
                <a:ea typeface="Lato" charset="0"/>
                <a:cs typeface="Lato" charset="0"/>
              </a:rPr>
              <a:t>Cinéma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2424" y="5308539"/>
            <a:ext cx="2422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0000"/>
              </a:buClr>
              <a:buSzPct val="25000"/>
            </a:pPr>
            <a:r>
              <a:rPr lang="fr-FR" sz="1200" b="1" cap="small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FORMATIONS</a:t>
            </a:r>
            <a:endParaRPr lang="fr-FR" sz="1200" b="1" cap="small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7784" y="2053613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FF0000"/>
              </a:buClr>
              <a:buSzPct val="25000"/>
            </a:pPr>
            <a:r>
              <a:rPr lang="fr-FR" sz="1200" b="1" cap="small" dirty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COMPÉTENCES </a:t>
            </a:r>
            <a:r>
              <a:rPr lang="fr-FR" sz="1200" b="1" cap="small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CLÉS </a:t>
            </a:r>
            <a:endParaRPr lang="fr-FR" sz="1200" b="1" cap="small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432" y="8174287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latin typeface="Lato" charset="0"/>
                <a:ea typeface="Lato" charset="0"/>
                <a:cs typeface="Lato" charset="0"/>
              </a:rPr>
              <a:t>Anglais</a:t>
            </a:r>
            <a:endParaRPr lang="fr-FR" sz="1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2424" y="7378997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0000"/>
              </a:buClr>
              <a:buSzPct val="25000"/>
            </a:pPr>
            <a:r>
              <a:rPr lang="fr-FR" sz="1200" b="1" cap="small" dirty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LANGUES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2424" y="8819157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0000"/>
              </a:buClr>
              <a:buSzPct val="25000"/>
            </a:pPr>
            <a:r>
              <a:rPr lang="fr-FR" sz="1200" b="1" cap="small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LOISIRS</a:t>
            </a:r>
            <a:endParaRPr lang="fr-FR" sz="1200" b="1" cap="small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6941" y="2053151"/>
            <a:ext cx="235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0000"/>
              </a:buClr>
              <a:buSzPct val="25000"/>
            </a:pPr>
            <a:r>
              <a:rPr lang="fr-FR" sz="1200" b="1" cap="small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A PROPOS DE OUSSAMA</a:t>
            </a:r>
            <a:r>
              <a:rPr lang="is-IS" sz="1200" b="1" cap="small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…</a:t>
            </a:r>
            <a:endParaRPr lang="fr-FR" sz="1200" b="1" cap="small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5" name="Shape 57"/>
          <p:cNvSpPr/>
          <p:nvPr/>
        </p:nvSpPr>
        <p:spPr>
          <a:xfrm>
            <a:off x="-7459" y="812354"/>
            <a:ext cx="7234989" cy="10283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u="none" strike="noStrike" cap="none">
              <a:solidFill>
                <a:srgbClr val="000000"/>
              </a:solidFill>
              <a:latin typeface="Lato" charset="0"/>
              <a:ea typeface="Lato" charset="0"/>
              <a:cs typeface="Lato" charset="0"/>
              <a:sym typeface="Calibri"/>
            </a:endParaRPr>
          </a:p>
        </p:txBody>
      </p:sp>
      <p:graphicFrame>
        <p:nvGraphicFramePr>
          <p:cNvPr id="31" name="Graphique 34"/>
          <p:cNvGraphicFramePr/>
          <p:nvPr>
            <p:extLst>
              <p:ext uri="{D42A27DB-BD31-4B8C-83A1-F6EECF244321}">
                <p14:modId xmlns:p14="http://schemas.microsoft.com/office/powerpoint/2010/main" xmlns="" val="1647548621"/>
              </p:ext>
            </p:extLst>
          </p:nvPr>
        </p:nvGraphicFramePr>
        <p:xfrm>
          <a:off x="-33217" y="2481016"/>
          <a:ext cx="3496001" cy="2407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2424" y="5637750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charset="0"/>
              <a:buChar char="•"/>
            </a:pPr>
            <a:r>
              <a:rPr lang="fr-FR" sz="1050" b="1" dirty="0" smtClean="0">
                <a:solidFill>
                  <a:srgbClr val="F39221"/>
                </a:solidFill>
                <a:latin typeface="Lato" charset="0"/>
                <a:ea typeface="Lato" charset="0"/>
                <a:cs typeface="Lato" charset="0"/>
              </a:rPr>
              <a:t>2012-2015 </a:t>
            </a:r>
            <a:r>
              <a:rPr lang="fr-FR" sz="1050" b="1" dirty="0" smtClean="0">
                <a:latin typeface="Lato" charset="0"/>
                <a:ea typeface="Lato" charset="0"/>
                <a:cs typeface="Lato" charset="0"/>
              </a:rPr>
              <a:t>– </a:t>
            </a:r>
            <a:r>
              <a:rPr lang="fr-FR" sz="1050" dirty="0" smtClean="0">
                <a:latin typeface="Lato" charset="0"/>
                <a:ea typeface="Lato" charset="0"/>
                <a:cs typeface="Lato" charset="0"/>
              </a:rPr>
              <a:t>Diplôme Nationale d’ingénieur en génie Télécommunication  – ENET’COM</a:t>
            </a:r>
          </a:p>
          <a:p>
            <a:pPr marL="171450" lvl="0" indent="-171450">
              <a:buFont typeface="Arial" charset="0"/>
              <a:buChar char="•"/>
            </a:pPr>
            <a:endParaRPr lang="fr-FR" sz="1050" b="1" dirty="0" smtClean="0">
              <a:latin typeface="Lato" charset="0"/>
              <a:ea typeface="Lato" charset="0"/>
              <a:cs typeface="Lato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fr-FR" sz="1050" b="1" dirty="0" smtClean="0">
                <a:solidFill>
                  <a:srgbClr val="F39221"/>
                </a:solidFill>
                <a:latin typeface="Lato" charset="0"/>
                <a:ea typeface="Lato" charset="0"/>
                <a:cs typeface="Lato" charset="0"/>
              </a:rPr>
              <a:t>2008-2012 </a:t>
            </a:r>
            <a:r>
              <a:rPr lang="fr-FR" sz="1050" b="1" dirty="0" smtClean="0">
                <a:latin typeface="Lato" charset="0"/>
                <a:ea typeface="Lato" charset="0"/>
                <a:cs typeface="Lato" charset="0"/>
              </a:rPr>
              <a:t>– </a:t>
            </a:r>
            <a:r>
              <a:rPr lang="fr-FR" sz="1050" dirty="0" smtClean="0">
                <a:latin typeface="Lato" charset="0"/>
                <a:ea typeface="Lato" charset="0"/>
                <a:cs typeface="Lato" charset="0"/>
              </a:rPr>
              <a:t>Cycle Préparatoire IPEI Manar</a:t>
            </a:r>
          </a:p>
          <a:p>
            <a:pPr marL="171450" indent="-171450">
              <a:buFont typeface="Arial" charset="0"/>
              <a:buChar char="•"/>
            </a:pPr>
            <a:endParaRPr lang="fr-FR" sz="1050" dirty="0">
              <a:latin typeface="Lato" charset="0"/>
              <a:ea typeface="Lato" charset="0"/>
              <a:cs typeface="Lato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fr-FR" sz="1050" b="1" dirty="0" smtClean="0">
                <a:solidFill>
                  <a:srgbClr val="F39221"/>
                </a:solidFill>
                <a:latin typeface="Lato" charset="0"/>
                <a:ea typeface="Lato" charset="0"/>
                <a:cs typeface="Lato" charset="0"/>
              </a:rPr>
              <a:t>2008</a:t>
            </a:r>
            <a:r>
              <a:rPr lang="fr-FR" sz="1050" b="1" dirty="0" smtClean="0">
                <a:solidFill>
                  <a:srgbClr val="FF9F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1050" b="1" dirty="0">
                <a:latin typeface="Lato" charset="0"/>
                <a:ea typeface="Lato" charset="0"/>
                <a:cs typeface="Lato" charset="0"/>
              </a:rPr>
              <a:t>– </a:t>
            </a:r>
            <a:r>
              <a:rPr lang="fr-FR" sz="1050" dirty="0">
                <a:latin typeface="Lato" charset="0"/>
                <a:ea typeface="Lato" charset="0"/>
                <a:cs typeface="Lato" charset="0"/>
              </a:rPr>
              <a:t>Baccalauréat </a:t>
            </a:r>
            <a:r>
              <a:rPr lang="fr-FR" sz="1050" dirty="0" smtClean="0">
                <a:latin typeface="Lato" charset="0"/>
                <a:ea typeface="Lato" charset="0"/>
                <a:cs typeface="Lato" charset="0"/>
              </a:rPr>
              <a:t>Mathématique  </a:t>
            </a:r>
            <a:endParaRPr lang="fr-FR" sz="105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62784" y="2380848"/>
            <a:ext cx="34563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Lato" charset="0"/>
                <a:ea typeface="Lato" charset="0"/>
                <a:cs typeface="Lato" charset="0"/>
              </a:rPr>
              <a:t>Développeur </a:t>
            </a:r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front-end, </a:t>
            </a:r>
            <a:r>
              <a:rPr lang="fr-FR" sz="1000" dirty="0">
                <a:latin typeface="Lato" charset="0"/>
                <a:ea typeface="Lato" charset="0"/>
                <a:cs typeface="Lato" charset="0"/>
              </a:rPr>
              <a:t>j'ai travaillé sur des sujets passionnants et challengeant autour des technologies </a:t>
            </a:r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Front-end dans les </a:t>
            </a:r>
            <a:r>
              <a:rPr lang="fr-FR" sz="1000" dirty="0">
                <a:latin typeface="Lato" charset="0"/>
                <a:ea typeface="Lato" charset="0"/>
                <a:cs typeface="Lato" charset="0"/>
              </a:rPr>
              <a:t>domaine de </a:t>
            </a:r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bancaire, service RH et Télécommunication et les application mobile d’entreprise.</a:t>
            </a:r>
            <a:endParaRPr lang="fr-FR" sz="1000" dirty="0">
              <a:latin typeface="Lato" charset="0"/>
              <a:ea typeface="Lato" charset="0"/>
              <a:cs typeface="Lato" charset="0"/>
            </a:endParaRPr>
          </a:p>
          <a:p>
            <a:endParaRPr lang="fr-FR" sz="1000" dirty="0">
              <a:latin typeface="Lato" charset="0"/>
              <a:ea typeface="Lato" charset="0"/>
              <a:cs typeface="Lato" charset="0"/>
            </a:endParaRPr>
          </a:p>
          <a:p>
            <a:r>
              <a:rPr lang="fr-FR" sz="1000" dirty="0">
                <a:latin typeface="Lato" charset="0"/>
                <a:ea typeface="Lato" charset="0"/>
                <a:cs typeface="Lato" charset="0"/>
              </a:rPr>
              <a:t>Cela fait </a:t>
            </a:r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5 ans </a:t>
            </a:r>
            <a:r>
              <a:rPr lang="fr-FR" sz="1000" dirty="0">
                <a:latin typeface="Lato" charset="0"/>
                <a:ea typeface="Lato" charset="0"/>
                <a:cs typeface="Lato" charset="0"/>
              </a:rPr>
              <a:t>que j’interviens sur des projets en tant que Solution </a:t>
            </a:r>
            <a:r>
              <a:rPr lang="fr-FR" sz="1000" dirty="0" err="1" smtClean="0">
                <a:latin typeface="Lato" charset="0"/>
                <a:ea typeface="Lato" charset="0"/>
                <a:cs typeface="Lato" charset="0"/>
              </a:rPr>
              <a:t>Builder</a:t>
            </a:r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1000" dirty="0">
                <a:latin typeface="Lato" charset="0"/>
                <a:ea typeface="Lato" charset="0"/>
                <a:cs typeface="Lato" charset="0"/>
              </a:rPr>
              <a:t>ce qui m'a permis d'acquérir de bonnes compétences dans la conception, </a:t>
            </a:r>
            <a:r>
              <a:rPr lang="fr-FR" sz="10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l'architecture</a:t>
            </a:r>
            <a:r>
              <a:rPr lang="fr-FR" sz="1000" dirty="0">
                <a:latin typeface="Lato" charset="0"/>
                <a:ea typeface="Lato" charset="0"/>
                <a:cs typeface="Lato" charset="0"/>
              </a:rPr>
              <a:t>, le développement en équipe, ainsi que savoir être à l’écoute du client durant les différentes étape des </a:t>
            </a:r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projets, s’appuyant </a:t>
            </a:r>
            <a:r>
              <a:rPr lang="fr-FR" sz="1000" dirty="0">
                <a:latin typeface="Lato" charset="0"/>
                <a:ea typeface="Lato" charset="0"/>
                <a:cs typeface="Lato" charset="0"/>
              </a:rPr>
              <a:t>souvent sur la méthodologie Agile</a:t>
            </a:r>
          </a:p>
          <a:p>
            <a:endParaRPr lang="fr-FR" sz="1000" dirty="0">
              <a:latin typeface="Lato" charset="0"/>
              <a:ea typeface="Lato" charset="0"/>
              <a:cs typeface="Lato" charset="0"/>
            </a:endParaRPr>
          </a:p>
          <a:p>
            <a:r>
              <a:rPr lang="fr-FR" sz="1000" dirty="0">
                <a:latin typeface="Lato" charset="0"/>
                <a:ea typeface="Lato" charset="0"/>
                <a:cs typeface="Lato" charset="0"/>
              </a:rPr>
              <a:t>Aujourd’hui mon rôle de lead développeur me permet de continuer de m’épanouir au travers de nouveaux défis humains et technique</a:t>
            </a:r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94" name="Rounded Rectangle 7"/>
          <p:cNvSpPr>
            <a:spLocks/>
          </p:cNvSpPr>
          <p:nvPr/>
        </p:nvSpPr>
        <p:spPr>
          <a:xfrm>
            <a:off x="3534792" y="5304659"/>
            <a:ext cx="1343274" cy="432000"/>
          </a:xfrm>
          <a:prstGeom prst="roundRect">
            <a:avLst/>
          </a:prstGeom>
          <a:solidFill>
            <a:srgbClr val="0B64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50" b="1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Méthodes</a:t>
            </a:r>
            <a:endParaRPr lang="fr-FR" sz="1050" b="1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Rounded Rectangle 74"/>
          <p:cNvSpPr>
            <a:spLocks/>
          </p:cNvSpPr>
          <p:nvPr/>
        </p:nvSpPr>
        <p:spPr>
          <a:xfrm>
            <a:off x="3534792" y="6428978"/>
            <a:ext cx="1342760" cy="461920"/>
          </a:xfrm>
          <a:prstGeom prst="roundRect">
            <a:avLst/>
          </a:prstGeom>
          <a:solidFill>
            <a:srgbClr val="F392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50" b="1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Développement</a:t>
            </a:r>
            <a:endParaRPr lang="fr-FR" sz="1050" b="1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0" name="Rounded Rectangle 76"/>
          <p:cNvSpPr>
            <a:spLocks/>
          </p:cNvSpPr>
          <p:nvPr/>
        </p:nvSpPr>
        <p:spPr>
          <a:xfrm>
            <a:off x="3534792" y="7077050"/>
            <a:ext cx="1342760" cy="432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50" b="1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Méthodes</a:t>
            </a:r>
            <a:endParaRPr lang="fr-FR" sz="1050" b="1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3" name="TextBox 35"/>
          <p:cNvSpPr txBox="1"/>
          <p:nvPr/>
        </p:nvSpPr>
        <p:spPr>
          <a:xfrm>
            <a:off x="4902944" y="5276850"/>
            <a:ext cx="1997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Lato" charset="0"/>
                <a:ea typeface="Lato" charset="0"/>
                <a:cs typeface="Lato" charset="0"/>
              </a:rPr>
              <a:t>UML, Merise, Design Patterns, Workflow pattern design 	</a:t>
            </a:r>
          </a:p>
        </p:txBody>
      </p:sp>
      <p:sp>
        <p:nvSpPr>
          <p:cNvPr id="106" name="TextBox 38"/>
          <p:cNvSpPr txBox="1"/>
          <p:nvPr/>
        </p:nvSpPr>
        <p:spPr>
          <a:xfrm>
            <a:off x="4974952" y="9309298"/>
            <a:ext cx="2105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Lato" charset="0"/>
                <a:ea typeface="Lato" charset="0"/>
                <a:cs typeface="Lato" charset="0"/>
              </a:rPr>
              <a:t>Linux, </a:t>
            </a:r>
            <a:r>
              <a:rPr lang="en-US" sz="1000" dirty="0">
                <a:latin typeface="Lato" charset="0"/>
                <a:ea typeface="Lato" charset="0"/>
                <a:cs typeface="Lato" charset="0"/>
              </a:rPr>
              <a:t>Windows </a:t>
            </a:r>
          </a:p>
        </p:txBody>
      </p:sp>
      <p:sp>
        <p:nvSpPr>
          <p:cNvPr id="107" name="TextBox 39"/>
          <p:cNvSpPr txBox="1"/>
          <p:nvPr/>
        </p:nvSpPr>
        <p:spPr>
          <a:xfrm>
            <a:off x="4902944" y="7077050"/>
            <a:ext cx="2132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Lato" charset="0"/>
                <a:ea typeface="Lato" charset="0"/>
                <a:cs typeface="Lato" charset="0"/>
              </a:rPr>
              <a:t>Agile (Scrum )</a:t>
            </a:r>
            <a:endParaRPr lang="en-US" sz="10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8" name="TextBox 41"/>
          <p:cNvSpPr txBox="1"/>
          <p:nvPr/>
        </p:nvSpPr>
        <p:spPr>
          <a:xfrm>
            <a:off x="4902944" y="6284962"/>
            <a:ext cx="2191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ato" charset="0"/>
                <a:ea typeface="Lato" charset="0"/>
                <a:cs typeface="Lato" charset="0"/>
              </a:rPr>
              <a:t>HTML5/CSS3/JavaScript, Angular, AngularJS, </a:t>
            </a:r>
            <a:r>
              <a:rPr lang="en-US" sz="1000" dirty="0" err="1">
                <a:latin typeface="Lato" charset="0"/>
                <a:ea typeface="Lato" charset="0"/>
                <a:cs typeface="Lato" charset="0"/>
              </a:rPr>
              <a:t>BackboneJS</a:t>
            </a:r>
            <a:r>
              <a:rPr lang="en-US" sz="1000" dirty="0">
                <a:latin typeface="Lato" charset="0"/>
                <a:ea typeface="Lato" charset="0"/>
                <a:cs typeface="Lato" charset="0"/>
              </a:rPr>
              <a:t>, jQuery, </a:t>
            </a:r>
            <a:r>
              <a:rPr lang="en-US" sz="1000" dirty="0" smtClean="0">
                <a:latin typeface="Lato" charset="0"/>
                <a:ea typeface="Lato" charset="0"/>
                <a:cs typeface="Lato" charset="0"/>
              </a:rPr>
              <a:t>jQuery-Mobile, </a:t>
            </a:r>
            <a:r>
              <a:rPr lang="en-US" sz="1000" dirty="0">
                <a:latin typeface="Lato" charset="0"/>
                <a:ea typeface="Lato" charset="0"/>
                <a:cs typeface="Lato" charset="0"/>
              </a:rPr>
              <a:t>Apache </a:t>
            </a:r>
            <a:r>
              <a:rPr lang="en-US" sz="1000" dirty="0" smtClean="0">
                <a:latin typeface="Lato" charset="0"/>
                <a:ea typeface="Lato" charset="0"/>
                <a:cs typeface="Lato" charset="0"/>
              </a:rPr>
              <a:t>Cordova, </a:t>
            </a:r>
            <a:r>
              <a:rPr lang="en-US" sz="1000" dirty="0">
                <a:latin typeface="Lato" charset="0"/>
                <a:ea typeface="Lato" charset="0"/>
                <a:cs typeface="Lato" charset="0"/>
              </a:rPr>
              <a:t>IBM </a:t>
            </a:r>
            <a:r>
              <a:rPr lang="en-US" sz="1000" dirty="0" err="1">
                <a:latin typeface="Lato" charset="0"/>
                <a:ea typeface="Lato" charset="0"/>
                <a:cs typeface="Lato" charset="0"/>
              </a:rPr>
              <a:t>Worklight</a:t>
            </a:r>
            <a:r>
              <a:rPr lang="en-US" sz="1000" dirty="0">
                <a:latin typeface="Lato" charset="0"/>
                <a:ea typeface="Lato" charset="0"/>
                <a:cs typeface="Lato" charset="0"/>
              </a:rPr>
              <a:t>/</a:t>
            </a:r>
            <a:r>
              <a:rPr lang="en-US" sz="1000" dirty="0" err="1">
                <a:latin typeface="Lato" charset="0"/>
                <a:ea typeface="Lato" charset="0"/>
                <a:cs typeface="Lato" charset="0"/>
              </a:rPr>
              <a:t>Mobilefirst</a:t>
            </a:r>
            <a:r>
              <a:rPr lang="en-US" sz="1000" dirty="0"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1000" dirty="0" smtClean="0">
                <a:latin typeface="Lato" charset="0"/>
                <a:ea typeface="Lato" charset="0"/>
                <a:cs typeface="Lato" charset="0"/>
              </a:rPr>
              <a:t>JAVA.</a:t>
            </a:r>
            <a:endParaRPr lang="fr-FR" sz="10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9" name="Rounded Rectangle 43"/>
          <p:cNvSpPr>
            <a:spLocks/>
          </p:cNvSpPr>
          <p:nvPr/>
        </p:nvSpPr>
        <p:spPr>
          <a:xfrm>
            <a:off x="3534792" y="8805290"/>
            <a:ext cx="1368537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Serveurs d’application 	</a:t>
            </a:r>
          </a:p>
        </p:txBody>
      </p:sp>
      <p:sp>
        <p:nvSpPr>
          <p:cNvPr id="110" name="Rounded Rectangle 44"/>
          <p:cNvSpPr>
            <a:spLocks/>
          </p:cNvSpPr>
          <p:nvPr/>
        </p:nvSpPr>
        <p:spPr>
          <a:xfrm>
            <a:off x="3534792" y="9309346"/>
            <a:ext cx="1342760" cy="432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Systèmes</a:t>
            </a:r>
          </a:p>
        </p:txBody>
      </p:sp>
      <p:sp>
        <p:nvSpPr>
          <p:cNvPr id="111" name="TextBox 49"/>
          <p:cNvSpPr txBox="1"/>
          <p:nvPr/>
        </p:nvSpPr>
        <p:spPr>
          <a:xfrm>
            <a:off x="4902944" y="8805242"/>
            <a:ext cx="2105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WebSphere, </a:t>
            </a:r>
            <a:r>
              <a:rPr lang="fr-FR" sz="1000" dirty="0">
                <a:latin typeface="Lato" charset="0"/>
                <a:ea typeface="Lato" charset="0"/>
                <a:cs typeface="Lato" charset="0"/>
              </a:rPr>
              <a:t>Apache </a:t>
            </a:r>
            <a:r>
              <a:rPr lang="fr-FR" sz="1000" dirty="0" err="1" smtClean="0">
                <a:latin typeface="Lato" charset="0"/>
                <a:ea typeface="Lato" charset="0"/>
                <a:cs typeface="Lato" charset="0"/>
              </a:rPr>
              <a:t>Tomcat</a:t>
            </a:r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1000" dirty="0">
                <a:latin typeface="Lato" charset="0"/>
                <a:ea typeface="Lato" charset="0"/>
                <a:cs typeface="Lato" charset="0"/>
              </a:rPr>
              <a:t>	</a:t>
            </a:r>
          </a:p>
          <a:p>
            <a:endParaRPr lang="en-US" sz="1000" dirty="0" smtClean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2" name="Rounded Rectangle 56"/>
          <p:cNvSpPr>
            <a:spLocks/>
          </p:cNvSpPr>
          <p:nvPr/>
        </p:nvSpPr>
        <p:spPr>
          <a:xfrm>
            <a:off x="3534792" y="5852914"/>
            <a:ext cx="1342760" cy="432000"/>
          </a:xfrm>
          <a:prstGeom prst="roundRect">
            <a:avLst/>
          </a:prstGeom>
          <a:solidFill>
            <a:srgbClr val="522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50" b="1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BDD et cache</a:t>
            </a:r>
            <a:endParaRPr lang="fr-FR" sz="1050" b="1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3" name="TextBox 57"/>
          <p:cNvSpPr txBox="1"/>
          <p:nvPr/>
        </p:nvSpPr>
        <p:spPr>
          <a:xfrm>
            <a:off x="4902944" y="5780906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Lato" charset="0"/>
                <a:ea typeface="Lato" charset="0"/>
                <a:cs typeface="Lato" charset="0"/>
              </a:rPr>
              <a:t>MySQL, Oracle, SQL Server</a:t>
            </a:r>
            <a:endParaRPr lang="fr-FR" sz="1000" dirty="0" smtClean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" name="Rounded Rectangle 58"/>
          <p:cNvSpPr>
            <a:spLocks/>
          </p:cNvSpPr>
          <p:nvPr/>
        </p:nvSpPr>
        <p:spPr>
          <a:xfrm>
            <a:off x="3534792" y="8187602"/>
            <a:ext cx="1342760" cy="53422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Intégration continue et versionning</a:t>
            </a:r>
          </a:p>
        </p:txBody>
      </p:sp>
      <p:sp>
        <p:nvSpPr>
          <p:cNvPr id="115" name="TextBox 59"/>
          <p:cNvSpPr txBox="1"/>
          <p:nvPr/>
        </p:nvSpPr>
        <p:spPr>
          <a:xfrm>
            <a:off x="4902944" y="815717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 GIT, </a:t>
            </a:r>
            <a:r>
              <a:rPr lang="fr-FR" sz="1000" dirty="0" err="1" smtClean="0">
                <a:latin typeface="Lato" charset="0"/>
                <a:ea typeface="Lato" charset="0"/>
                <a:cs typeface="Lato" charset="0"/>
              </a:rPr>
              <a:t>GitLab</a:t>
            </a:r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, Sonar, </a:t>
            </a:r>
            <a:r>
              <a:rPr lang="fr-FR" sz="1000" dirty="0" err="1" smtClean="0">
                <a:latin typeface="Lato" charset="0"/>
                <a:ea typeface="Lato" charset="0"/>
                <a:cs typeface="Lato" charset="0"/>
              </a:rPr>
              <a:t>Maven</a:t>
            </a:r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1000" dirty="0">
                <a:latin typeface="Lato" charset="0"/>
                <a:ea typeface="Lato" charset="0"/>
                <a:cs typeface="Lato" charset="0"/>
              </a:rPr>
              <a:t>	</a:t>
            </a:r>
          </a:p>
          <a:p>
            <a:r>
              <a:rPr lang="fr-FR" sz="1000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1000" dirty="0">
                <a:latin typeface="Lato" charset="0"/>
                <a:ea typeface="Lato" charset="0"/>
                <a:cs typeface="Lato" charset="0"/>
              </a:rPr>
              <a:t>	</a:t>
            </a:r>
          </a:p>
        </p:txBody>
      </p:sp>
      <p:sp>
        <p:nvSpPr>
          <p:cNvPr id="116" name="Rounded Rectangle 61"/>
          <p:cNvSpPr>
            <a:spLocks/>
          </p:cNvSpPr>
          <p:nvPr/>
        </p:nvSpPr>
        <p:spPr>
          <a:xfrm>
            <a:off x="3534792" y="7653210"/>
            <a:ext cx="1342760" cy="432000"/>
          </a:xfrm>
          <a:prstGeom prst="roundRect">
            <a:avLst/>
          </a:prstGeom>
          <a:solidFill>
            <a:srgbClr val="E00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50" b="1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Outils de développement</a:t>
            </a:r>
            <a:endParaRPr lang="fr-FR" sz="1050" b="1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7" name="TextBox 62"/>
          <p:cNvSpPr txBox="1"/>
          <p:nvPr/>
        </p:nvSpPr>
        <p:spPr>
          <a:xfrm>
            <a:off x="5933720" y="15456071"/>
            <a:ext cx="730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Lato" charset="0"/>
                <a:ea typeface="Lato" charset="0"/>
                <a:cs typeface="Lato" charset="0"/>
              </a:rPr>
              <a:t>Eclipse, </a:t>
            </a:r>
            <a:r>
              <a:rPr lang="en-US" sz="1000" dirty="0" err="1" smtClean="0">
                <a:latin typeface="Lato" charset="0"/>
                <a:ea typeface="Lato" charset="0"/>
                <a:cs typeface="Lato" charset="0"/>
              </a:rPr>
              <a:t>Intellij</a:t>
            </a:r>
            <a:endParaRPr lang="en-US" sz="10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" name="Shape 61"/>
          <p:cNvSpPr txBox="1">
            <a:spLocks noGrp="1"/>
          </p:cNvSpPr>
          <p:nvPr>
            <p:ph type="sldNum" idx="12"/>
          </p:nvPr>
        </p:nvSpPr>
        <p:spPr>
          <a:xfrm>
            <a:off x="1635093" y="10346356"/>
            <a:ext cx="5472608" cy="1870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>
              <a:buClr>
                <a:srgbClr val="888888"/>
              </a:buClr>
              <a:buSzPct val="25000"/>
            </a:pP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Contact </a:t>
            </a:r>
            <a:r>
              <a:rPr lang="fr-FR" sz="800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Proxym</a:t>
            </a: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 – Adel NAILI</a:t>
            </a:r>
            <a:r>
              <a:rPr lang="fr-FR" sz="8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– 06 35 46 84 26</a:t>
            </a:r>
            <a:endParaRPr lang="fr-FR" sz="800" u="none" strike="noStrike" cap="none" dirty="0">
              <a:solidFill>
                <a:schemeClr val="tx1"/>
              </a:solidFill>
              <a:latin typeface="Lato" charset="0"/>
              <a:ea typeface="Lato" charset="0"/>
              <a:cs typeface="Lato" charset="0"/>
              <a:sym typeface="Calibri"/>
            </a:endParaRPr>
          </a:p>
        </p:txBody>
      </p:sp>
      <p:cxnSp>
        <p:nvCxnSpPr>
          <p:cNvPr id="51" name="Straight Connector 52"/>
          <p:cNvCxnSpPr/>
          <p:nvPr/>
        </p:nvCxnSpPr>
        <p:spPr>
          <a:xfrm>
            <a:off x="3068784" y="10317410"/>
            <a:ext cx="403244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"/>
          <p:cNvSpPr txBox="1"/>
          <p:nvPr/>
        </p:nvSpPr>
        <p:spPr>
          <a:xfrm>
            <a:off x="942504" y="817910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latin typeface="Lato" charset="0"/>
                <a:ea typeface="Lato" charset="0"/>
                <a:cs typeface="Lato" charset="0"/>
              </a:rPr>
              <a:t>Français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904" y="8549174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 smtClean="0">
                <a:latin typeface="Lato" charset="0"/>
                <a:ea typeface="Lato" charset="0"/>
                <a:cs typeface="Lato" charset="0"/>
              </a:rPr>
              <a:t>6/10</a:t>
            </a:r>
            <a:endParaRPr lang="fr-FR" sz="800" dirty="0"/>
          </a:p>
        </p:txBody>
      </p:sp>
      <p:sp>
        <p:nvSpPr>
          <p:cNvPr id="47" name="Rectangle 46"/>
          <p:cNvSpPr/>
          <p:nvPr/>
        </p:nvSpPr>
        <p:spPr>
          <a:xfrm>
            <a:off x="1064572" y="8544410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>
                <a:latin typeface="Lato" charset="0"/>
                <a:ea typeface="Lato" charset="0"/>
                <a:cs typeface="Lato" charset="0"/>
              </a:rPr>
              <a:t>9</a:t>
            </a:r>
            <a:r>
              <a:rPr lang="fr-FR" sz="800" dirty="0" smtClean="0">
                <a:latin typeface="Lato" charset="0"/>
                <a:ea typeface="Lato" charset="0"/>
                <a:cs typeface="Lato" charset="0"/>
              </a:rPr>
              <a:t>/10</a:t>
            </a:r>
            <a:endParaRPr lang="fr-FR" sz="800" dirty="0"/>
          </a:p>
        </p:txBody>
      </p:sp>
      <p:sp>
        <p:nvSpPr>
          <p:cNvPr id="48" name="Ellipse 47"/>
          <p:cNvSpPr/>
          <p:nvPr/>
        </p:nvSpPr>
        <p:spPr>
          <a:xfrm>
            <a:off x="726480" y="309888"/>
            <a:ext cx="1294554" cy="1294554"/>
          </a:xfrm>
          <a:prstGeom prst="ellipse">
            <a:avLst/>
          </a:prstGeom>
          <a:solidFill>
            <a:schemeClr val="bg1"/>
          </a:solidFill>
          <a:ln>
            <a:solidFill>
              <a:srgbClr val="522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OL</a:t>
            </a:r>
            <a:endParaRPr lang="fr-FR" sz="32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" name="Shape 59"/>
          <p:cNvSpPr/>
          <p:nvPr/>
        </p:nvSpPr>
        <p:spPr>
          <a:xfrm>
            <a:off x="2321916" y="704977"/>
            <a:ext cx="3666534" cy="670856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600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5</a:t>
            </a:r>
            <a:r>
              <a:rPr lang="fr-FR" sz="1600" b="0" u="none" strike="noStrike" cap="none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 </a:t>
            </a:r>
            <a:r>
              <a:rPr lang="fr-FR" sz="1600" b="0" u="none" strike="noStrike" cap="none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ans d’expérience</a:t>
            </a:r>
          </a:p>
        </p:txBody>
      </p:sp>
      <p:sp>
        <p:nvSpPr>
          <p:cNvPr id="56" name="Shape 60"/>
          <p:cNvSpPr/>
          <p:nvPr/>
        </p:nvSpPr>
        <p:spPr>
          <a:xfrm>
            <a:off x="2321916" y="452314"/>
            <a:ext cx="4991257" cy="37875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fr-FR" sz="1600" b="1" u="none" strike="noStrike" cap="none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Arial"/>
              </a:rPr>
              <a:t>INGÉNIEUR DÉVELOPPEMENT </a:t>
            </a:r>
            <a:r>
              <a:rPr lang="fr-FR" sz="16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FRONT-END</a:t>
            </a:r>
            <a:endParaRPr lang="fr-FR" sz="1600" b="1" u="none" strike="noStrike" cap="none" dirty="0">
              <a:solidFill>
                <a:schemeClr val="bg1"/>
              </a:solidFill>
              <a:latin typeface="Lato" charset="0"/>
              <a:ea typeface="Lato" charset="0"/>
              <a:cs typeface="Lato" charset="0"/>
              <a:sym typeface="Arial"/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1096" y="151189"/>
            <a:ext cx="784151" cy="229117"/>
          </a:xfrm>
          <a:prstGeom prst="rect">
            <a:avLst/>
          </a:prstGeom>
        </p:spPr>
      </p:pic>
      <p:sp>
        <p:nvSpPr>
          <p:cNvPr id="52" name="TextBox 39"/>
          <p:cNvSpPr txBox="1"/>
          <p:nvPr/>
        </p:nvSpPr>
        <p:spPr>
          <a:xfrm>
            <a:off x="4902944" y="7653114"/>
            <a:ext cx="2132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Lato" charset="0"/>
                <a:ea typeface="Lato" charset="0"/>
                <a:cs typeface="Lato" charset="0"/>
              </a:rPr>
              <a:t>Agile (Scrum )</a:t>
            </a:r>
            <a:endParaRPr lang="en-US" sz="1000" dirty="0">
              <a:latin typeface="Lato" charset="0"/>
              <a:ea typeface="Lato" charset="0"/>
              <a:cs typeface="Lato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23" t="14408" b="2628"/>
          <a:stretch/>
        </p:blipFill>
        <p:spPr>
          <a:xfrm>
            <a:off x="-13930" y="0"/>
            <a:ext cx="7227530" cy="8928992"/>
          </a:xfrm>
          <a:prstGeom prst="rect">
            <a:avLst/>
          </a:prstGeom>
        </p:spPr>
      </p:pic>
      <p:graphicFrame>
        <p:nvGraphicFramePr>
          <p:cNvPr id="41" name="Shape 91"/>
          <p:cNvGraphicFramePr/>
          <p:nvPr>
            <p:extLst>
              <p:ext uri="{D42A27DB-BD31-4B8C-83A1-F6EECF244321}">
                <p14:modId xmlns:p14="http://schemas.microsoft.com/office/powerpoint/2010/main" xmlns="" val="2599328862"/>
              </p:ext>
            </p:extLst>
          </p:nvPr>
        </p:nvGraphicFramePr>
        <p:xfrm>
          <a:off x="-13931" y="1244402"/>
          <a:ext cx="7247117" cy="9289032"/>
        </p:xfrm>
        <a:graphic>
          <a:graphicData uri="http://schemas.openxmlformats.org/drawingml/2006/table">
            <a:tbl>
              <a:tblPr>
                <a:noFill/>
                <a:tableStyleId>{7B0CAE0C-8AD8-45AC-9BED-C68C3A89491B}</a:tableStyleId>
              </a:tblPr>
              <a:tblGrid>
                <a:gridCol w="1707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523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543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000" i="0" u="none" strike="noStrike" cap="none" dirty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i="0" u="none" strike="noStrike" cap="non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marL="36000" marR="36000" marT="36000" marB="36000"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600" b="1" i="0" u="none" strike="noStrike" cap="small" dirty="0" smtClean="0">
                          <a:solidFill>
                            <a:srgbClr val="0B64A5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PARCOURS PROFESSIONNEL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000" b="1" i="0" u="none" strike="noStrike" cap="none" noProof="0" dirty="0" smtClean="0">
                        <a:solidFill>
                          <a:srgbClr val="58585A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Team leader –  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  <a:endParaRPr lang="fr-FR" sz="1400" b="0" i="0" u="none" strike="noStrike" cap="none" dirty="0" smtClean="0">
                        <a:solidFill>
                          <a:srgbClr val="F3922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cap="none" baseline="0" dirty="0" err="1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Eronde</a:t>
                      </a: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–  Air Liquide – Paris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i="0" u="none" strike="noStrike" cap="none" baseline="0" dirty="0" smtClean="0">
                        <a:solidFill>
                          <a:srgbClr val="522359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Migration de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Backend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d’une application java vers AWS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serverless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avec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nodejs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en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typescript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.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Participation à la mise en place de l’architecture technique et le choix des services AWS.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Conception de la base de donné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DynamoDB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du module authentification pour servir comme un module SSO pour plusieurs applications air liquide.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Participation au développement des fonctionnalités l’application.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Assuré la migration des donné de la base de donné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mySql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vers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DynamoDB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baseline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Nodejs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Typescript, AWS,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serverless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(Lambda, API Gateway),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CloudFormation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DynamoDB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AWS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Cognito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GitLab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. </a:t>
                      </a:r>
                      <a:endParaRPr lang="fr-FR" sz="1000" b="0" i="0" u="none" strike="noStrike" cap="none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000" b="1" i="0" u="none" strike="noStrike" cap="none" noProof="0" dirty="0" smtClean="0">
                        <a:solidFill>
                          <a:srgbClr val="58585A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Team Leader</a:t>
                      </a:r>
                      <a:r>
                        <a:rPr lang="fr-FR" sz="1400" b="0" i="0" u="none" strike="noStrike" cap="none" baseline="0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400" b="0" i="0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– </a:t>
                      </a:r>
                      <a:r>
                        <a:rPr lang="fr-FR" sz="1400" b="0" i="0" u="none" strike="noStrike" cap="none" noProof="0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  <a:endParaRPr lang="fr-FR" sz="1400" b="0" i="0" u="none" strike="noStrike" cap="none" noProof="0" dirty="0" smtClean="0">
                        <a:solidFill>
                          <a:srgbClr val="F39221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cap="none" baseline="0" dirty="0" err="1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Banckerise</a:t>
                      </a: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– </a:t>
                      </a:r>
                      <a:r>
                        <a:rPr lang="fr-FR" sz="1400" b="1" i="0" u="none" strike="noStrike" cap="none" baseline="0" dirty="0" err="1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Proxym-it</a:t>
                      </a: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1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d’un produit bancaire.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L’application est une application générique qui sert comme produit bancaire.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L’application Permet 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• L’installation des modules fonctionnelles selon le besoin de client (Gestion des comptes, Virement, Gestion Rôle….)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• L’activation des « Challenge » de sécurité à partir de Backoffice pour sécuriser les services (OTP, Security Question …)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•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Génération de module authentification selon le besoin de client et à travers le CLI customisé.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Participation aux réunions de spécification fonctionnelles.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des modules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core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de l’application.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d’un module configurable pour l’authentification qui supporte l’Oauth2,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passeword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flow.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de module configurable pour la sécurité qui permet d’activé plusieurs mesure de sécurité pour les services de l’application (modules) : OTP, Multi facteur authentification, question de sécurité.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Customisation d’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CLI en utilisant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Schematics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pour développer un générateur personnalisé des modules.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noProof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  <a:endParaRPr lang="fr-FR" sz="1100" i="0" noProof="0" dirty="0" smtClean="0">
                        <a:solidFill>
                          <a:srgbClr val="0B64A5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 6, Angular Schematics, Angular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Librairie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Architecture Onion.</a:t>
                      </a:r>
                      <a:endParaRPr lang="fr-FR" sz="1000" b="1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u="none" strike="noStrike" cap="none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47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25000"/>
                        <a:buFont typeface="Arial"/>
                        <a:buNone/>
                      </a:pPr>
                      <a:endParaRPr lang="fr-FR" sz="1000" i="0" dirty="0">
                        <a:solidFill>
                          <a:srgbClr val="80808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2" name="Shape 97"/>
          <p:cNvCxnSpPr/>
          <p:nvPr/>
        </p:nvCxnSpPr>
        <p:spPr>
          <a:xfrm>
            <a:off x="1367888" y="1613730"/>
            <a:ext cx="6664" cy="8939970"/>
          </a:xfrm>
          <a:prstGeom prst="straightConnector1">
            <a:avLst/>
          </a:prstGeom>
          <a:noFill/>
          <a:ln w="38100" cap="flat" cmpd="sng">
            <a:solidFill>
              <a:srgbClr val="5223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TextBox 48"/>
          <p:cNvSpPr txBox="1"/>
          <p:nvPr/>
        </p:nvSpPr>
        <p:spPr>
          <a:xfrm>
            <a:off x="-201292" y="5060826"/>
            <a:ext cx="15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Janvier 2019 à 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Février 2019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Conception et   Développement</a:t>
            </a:r>
          </a:p>
        </p:txBody>
      </p:sp>
      <p:sp>
        <p:nvSpPr>
          <p:cNvPr id="18" name="Shape 59"/>
          <p:cNvSpPr/>
          <p:nvPr/>
        </p:nvSpPr>
        <p:spPr>
          <a:xfrm>
            <a:off x="2321916" y="632969"/>
            <a:ext cx="3666534" cy="670856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600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5</a:t>
            </a:r>
            <a:r>
              <a:rPr lang="fr-FR" sz="1600" b="0" u="none" strike="noStrike" cap="none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 </a:t>
            </a:r>
            <a:r>
              <a:rPr lang="fr-FR" sz="1600" b="0" u="none" strike="noStrike" cap="none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ans d’expérience</a:t>
            </a:r>
          </a:p>
        </p:txBody>
      </p:sp>
      <p:sp>
        <p:nvSpPr>
          <p:cNvPr id="24" name="Shape 60"/>
          <p:cNvSpPr/>
          <p:nvPr/>
        </p:nvSpPr>
        <p:spPr>
          <a:xfrm>
            <a:off x="2321916" y="380306"/>
            <a:ext cx="4991257" cy="37875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fr-FR" sz="1600" b="1" u="none" strike="noStrike" cap="none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Arial"/>
              </a:rPr>
              <a:t>INGÉNIEUR DÉVELOPPEMENT </a:t>
            </a:r>
            <a:r>
              <a:rPr lang="fr-FR" sz="16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FRONT-END</a:t>
            </a:r>
            <a:endParaRPr lang="fr-FR" sz="1600" b="1" u="none" strike="noStrike" cap="none" dirty="0">
              <a:solidFill>
                <a:schemeClr val="bg1"/>
              </a:solidFill>
              <a:latin typeface="Lato" charset="0"/>
              <a:ea typeface="Lato" charset="0"/>
              <a:cs typeface="Lato" charset="0"/>
              <a:sym typeface="Arial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726480" y="309888"/>
            <a:ext cx="1294554" cy="1294554"/>
          </a:xfrm>
          <a:prstGeom prst="ellipse">
            <a:avLst/>
          </a:prstGeom>
          <a:solidFill>
            <a:schemeClr val="bg1"/>
          </a:solidFill>
          <a:ln>
            <a:solidFill>
              <a:srgbClr val="522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OL</a:t>
            </a:r>
            <a:endParaRPr lang="fr-FR" sz="32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-201292" y="1946479"/>
            <a:ext cx="15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Mars 2019 à 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Juin 2019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Conception et   Développement</a:t>
            </a:r>
          </a:p>
        </p:txBody>
      </p:sp>
      <p:sp>
        <p:nvSpPr>
          <p:cNvPr id="33" name="Shape 61"/>
          <p:cNvSpPr txBox="1">
            <a:spLocks noGrp="1"/>
          </p:cNvSpPr>
          <p:nvPr>
            <p:ph type="sldNum" idx="12"/>
          </p:nvPr>
        </p:nvSpPr>
        <p:spPr>
          <a:xfrm>
            <a:off x="1635093" y="10346356"/>
            <a:ext cx="5472608" cy="1870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>
              <a:buClr>
                <a:srgbClr val="888888"/>
              </a:buClr>
              <a:buSzPct val="25000"/>
            </a:pP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Contact </a:t>
            </a:r>
            <a:r>
              <a:rPr lang="fr-FR" sz="800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Proxym</a:t>
            </a: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 – Adel NAILI</a:t>
            </a:r>
            <a:r>
              <a:rPr lang="fr-FR" sz="8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– 06 35 46 84 26</a:t>
            </a:r>
            <a:endParaRPr lang="fr-FR" sz="800" u="none" strike="noStrike" cap="none" dirty="0">
              <a:solidFill>
                <a:schemeClr val="tx1"/>
              </a:solidFill>
              <a:latin typeface="Lato" charset="0"/>
              <a:ea typeface="Lato" charset="0"/>
              <a:cs typeface="Lato" charset="0"/>
              <a:sym typeface="Calibri"/>
            </a:endParaRPr>
          </a:p>
        </p:txBody>
      </p:sp>
      <p:cxnSp>
        <p:nvCxnSpPr>
          <p:cNvPr id="34" name="Straight Connector 52"/>
          <p:cNvCxnSpPr/>
          <p:nvPr/>
        </p:nvCxnSpPr>
        <p:spPr>
          <a:xfrm>
            <a:off x="3068784" y="10317410"/>
            <a:ext cx="403244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1096" y="151189"/>
            <a:ext cx="784151" cy="22911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-1222744" y="27963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23" t="14408" b="2628"/>
          <a:stretch/>
        </p:blipFill>
        <p:spPr>
          <a:xfrm>
            <a:off x="-13930" y="0"/>
            <a:ext cx="7227530" cy="8928992"/>
          </a:xfrm>
          <a:prstGeom prst="rect">
            <a:avLst/>
          </a:prstGeom>
        </p:spPr>
      </p:pic>
      <p:graphicFrame>
        <p:nvGraphicFramePr>
          <p:cNvPr id="41" name="Shape 91"/>
          <p:cNvGraphicFramePr/>
          <p:nvPr>
            <p:extLst>
              <p:ext uri="{D42A27DB-BD31-4B8C-83A1-F6EECF244321}">
                <p14:modId xmlns:p14="http://schemas.microsoft.com/office/powerpoint/2010/main" xmlns="" val="182860250"/>
              </p:ext>
            </p:extLst>
          </p:nvPr>
        </p:nvGraphicFramePr>
        <p:xfrm>
          <a:off x="-13931" y="1244402"/>
          <a:ext cx="7247117" cy="9289032"/>
        </p:xfrm>
        <a:graphic>
          <a:graphicData uri="http://schemas.openxmlformats.org/drawingml/2006/table">
            <a:tbl>
              <a:tblPr>
                <a:noFill/>
                <a:tableStyleId>{7B0CAE0C-8AD8-45AC-9BED-C68C3A89491B}</a:tableStyleId>
              </a:tblPr>
              <a:tblGrid>
                <a:gridCol w="1707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523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543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000" i="0" u="none" strike="noStrike" cap="none" dirty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i="0" u="none" strike="noStrike" cap="non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marL="36000" marR="36000" marT="36000" marB="36000"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600" b="1" i="0" u="none" strike="noStrike" cap="small" dirty="0" smtClean="0">
                          <a:solidFill>
                            <a:srgbClr val="0B64A5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PARCOURS PROFESSIONNEL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000" b="1" i="0" u="none" strike="noStrike" cap="none" noProof="0" dirty="0" smtClean="0">
                        <a:solidFill>
                          <a:srgbClr val="58585A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Team leader –  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  <a:endParaRPr lang="fr-FR" sz="1400" b="0" i="0" u="none" strike="noStrike" cap="none" dirty="0" smtClean="0">
                        <a:solidFill>
                          <a:srgbClr val="F3922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Carrefour </a:t>
                      </a:r>
                      <a:r>
                        <a:rPr lang="fr-FR" sz="1400" b="1" i="0" u="none" strike="noStrike" cap="none" baseline="0" dirty="0" err="1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Safety</a:t>
                      </a: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– Paris 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i="0" u="none" strike="noStrike" cap="none" baseline="0" dirty="0" smtClean="0">
                        <a:solidFill>
                          <a:srgbClr val="522359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d’une application WEB pour l’assurance Carrefour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Safety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.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L’application permet au Administrateur de Carrefour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Safety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de :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171450" marR="0" lvl="7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Créer des contrats d’assurance.</a:t>
                      </a:r>
                    </a:p>
                    <a:p>
                      <a:pPr marL="171450" marR="0" lvl="7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Gérer les 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modèles de contrat.</a:t>
                      </a:r>
                    </a:p>
                    <a:p>
                      <a:pPr marL="171450" marR="0" lvl="7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Gérer les référentielles.</a:t>
                      </a:r>
                    </a:p>
                    <a:p>
                      <a:pPr marL="171450" marR="0" lvl="7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Gestion des Utilisateurs et des </a:t>
                      </a:r>
                      <a:r>
                        <a:rPr lang="fr-FR" sz="10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Roles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. 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Préparation de la structure de projet.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Participation au développement de l’application.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Encadrement de l’équipe.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baseline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 6, Angular material.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000" b="1" i="0" u="none" strike="noStrike" cap="none" noProof="0" dirty="0" smtClean="0">
                        <a:solidFill>
                          <a:srgbClr val="58585A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Team Leader</a:t>
                      </a:r>
                      <a:r>
                        <a:rPr lang="fr-FR" sz="1400" b="0" i="0" u="none" strike="noStrike" cap="none" baseline="0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400" b="0" i="0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– </a:t>
                      </a:r>
                      <a:r>
                        <a:rPr lang="fr-FR" sz="1400" b="0" i="0" u="none" strike="noStrike" cap="none" noProof="0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  <a:endParaRPr lang="fr-FR" sz="1400" b="0" i="0" u="none" strike="noStrike" cap="none" noProof="0" dirty="0" smtClean="0">
                        <a:solidFill>
                          <a:srgbClr val="F39221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Special Olympic Games 2019 </a:t>
                      </a:r>
                      <a:r>
                        <a:rPr lang="en-US" sz="1400" b="1" i="0" u="none" strike="noStrike" cap="none" baseline="0" dirty="0" err="1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AbuDabai</a:t>
                      </a:r>
                      <a:r>
                        <a:rPr lang="en-US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1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de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Backend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et Backoffice pour l’application mobile des jeux olympique spéciaux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AbuDabai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2019.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Mise en place de l’architecture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Backend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sur AWS.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Préparation de la structure de projet.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de la partie authentification.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Configuration d’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Elastic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search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Assister à la phase de spécification des besoins fonctionnels ainsi que la coordination avec les différentes parties (3rd parties).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Rédaction de document d’architecture et de spécification technique.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noProof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  <a:endParaRPr lang="fr-FR" sz="1100" i="0" noProof="0" dirty="0" smtClean="0">
                        <a:solidFill>
                          <a:srgbClr val="0B64A5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Nodejs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AWS, PostgreSQL, Elastic Search, Angular 6,</a:t>
                      </a:r>
                      <a:endParaRPr lang="fr-FR" sz="1000" b="1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u="none" strike="noStrike" cap="none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47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25000"/>
                        <a:buFont typeface="Arial"/>
                        <a:buNone/>
                      </a:pPr>
                      <a:endParaRPr lang="fr-FR" sz="1000" i="0" dirty="0">
                        <a:solidFill>
                          <a:srgbClr val="80808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2" name="Shape 97"/>
          <p:cNvCxnSpPr/>
          <p:nvPr/>
        </p:nvCxnSpPr>
        <p:spPr>
          <a:xfrm>
            <a:off x="1367888" y="1613730"/>
            <a:ext cx="6664" cy="8939970"/>
          </a:xfrm>
          <a:prstGeom prst="straightConnector1">
            <a:avLst/>
          </a:prstGeom>
          <a:noFill/>
          <a:ln w="38100" cap="flat" cmpd="sng">
            <a:solidFill>
              <a:srgbClr val="5223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TextBox 48"/>
          <p:cNvSpPr txBox="1"/>
          <p:nvPr/>
        </p:nvSpPr>
        <p:spPr>
          <a:xfrm>
            <a:off x="-201292" y="5402863"/>
            <a:ext cx="15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Novembre 2018 à 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Octobre 2018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Conception et   Développement</a:t>
            </a:r>
          </a:p>
        </p:txBody>
      </p:sp>
      <p:sp>
        <p:nvSpPr>
          <p:cNvPr id="18" name="Shape 59"/>
          <p:cNvSpPr/>
          <p:nvPr/>
        </p:nvSpPr>
        <p:spPr>
          <a:xfrm>
            <a:off x="2321916" y="632969"/>
            <a:ext cx="3666534" cy="670856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600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5</a:t>
            </a:r>
            <a:r>
              <a:rPr lang="fr-FR" sz="1600" b="0" u="none" strike="noStrike" cap="none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 </a:t>
            </a:r>
            <a:r>
              <a:rPr lang="fr-FR" sz="1600" b="0" u="none" strike="noStrike" cap="none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ans d’expérience</a:t>
            </a:r>
          </a:p>
        </p:txBody>
      </p:sp>
      <p:sp>
        <p:nvSpPr>
          <p:cNvPr id="24" name="Shape 60"/>
          <p:cNvSpPr/>
          <p:nvPr/>
        </p:nvSpPr>
        <p:spPr>
          <a:xfrm>
            <a:off x="2321916" y="380306"/>
            <a:ext cx="4991257" cy="37875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fr-FR" sz="1600" b="1" u="none" strike="noStrike" cap="none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Arial"/>
              </a:rPr>
              <a:t>INGÉNIEUR DÉVELOPPEMENT </a:t>
            </a:r>
            <a:r>
              <a:rPr lang="fr-FR" sz="16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FRONT-END</a:t>
            </a:r>
            <a:endParaRPr lang="fr-FR" sz="1600" b="1" u="none" strike="noStrike" cap="none" dirty="0">
              <a:solidFill>
                <a:schemeClr val="bg1"/>
              </a:solidFill>
              <a:latin typeface="Lato" charset="0"/>
              <a:ea typeface="Lato" charset="0"/>
              <a:cs typeface="Lato" charset="0"/>
              <a:sym typeface="Arial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726480" y="309888"/>
            <a:ext cx="1294554" cy="1294554"/>
          </a:xfrm>
          <a:prstGeom prst="ellipse">
            <a:avLst/>
          </a:prstGeom>
          <a:solidFill>
            <a:schemeClr val="bg1"/>
          </a:solidFill>
          <a:ln>
            <a:solidFill>
              <a:srgbClr val="522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OL</a:t>
            </a:r>
            <a:endParaRPr lang="fr-FR" sz="32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-201292" y="2018487"/>
            <a:ext cx="15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Novembre 2018 à 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Décembre 2018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Conception et   Développement</a:t>
            </a:r>
          </a:p>
        </p:txBody>
      </p:sp>
      <p:sp>
        <p:nvSpPr>
          <p:cNvPr id="33" name="Shape 61"/>
          <p:cNvSpPr txBox="1">
            <a:spLocks noGrp="1"/>
          </p:cNvSpPr>
          <p:nvPr>
            <p:ph type="sldNum" idx="12"/>
          </p:nvPr>
        </p:nvSpPr>
        <p:spPr>
          <a:xfrm>
            <a:off x="1635093" y="10346356"/>
            <a:ext cx="5472608" cy="1870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>
              <a:buClr>
                <a:srgbClr val="888888"/>
              </a:buClr>
              <a:buSzPct val="25000"/>
            </a:pP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Contact </a:t>
            </a:r>
            <a:r>
              <a:rPr lang="fr-FR" sz="800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Proxym</a:t>
            </a: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 – Adel NAILI</a:t>
            </a:r>
            <a:r>
              <a:rPr lang="fr-FR" sz="8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– 06 35 46 84 26</a:t>
            </a:r>
            <a:endParaRPr lang="fr-FR" sz="800" u="none" strike="noStrike" cap="none" dirty="0">
              <a:solidFill>
                <a:schemeClr val="tx1"/>
              </a:solidFill>
              <a:latin typeface="Lato" charset="0"/>
              <a:ea typeface="Lato" charset="0"/>
              <a:cs typeface="Lato" charset="0"/>
              <a:sym typeface="Calibri"/>
            </a:endParaRPr>
          </a:p>
        </p:txBody>
      </p:sp>
      <p:cxnSp>
        <p:nvCxnSpPr>
          <p:cNvPr id="34" name="Straight Connector 52"/>
          <p:cNvCxnSpPr/>
          <p:nvPr/>
        </p:nvCxnSpPr>
        <p:spPr>
          <a:xfrm>
            <a:off x="3068784" y="10317410"/>
            <a:ext cx="403244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1096" y="151189"/>
            <a:ext cx="784151" cy="22911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-1222744" y="27963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32468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23" t="14408" b="2628"/>
          <a:stretch/>
        </p:blipFill>
        <p:spPr>
          <a:xfrm>
            <a:off x="-13930" y="0"/>
            <a:ext cx="7227530" cy="8928992"/>
          </a:xfrm>
          <a:prstGeom prst="rect">
            <a:avLst/>
          </a:prstGeom>
        </p:spPr>
      </p:pic>
      <p:graphicFrame>
        <p:nvGraphicFramePr>
          <p:cNvPr id="41" name="Shape 91"/>
          <p:cNvGraphicFramePr/>
          <p:nvPr>
            <p:extLst>
              <p:ext uri="{D42A27DB-BD31-4B8C-83A1-F6EECF244321}">
                <p14:modId xmlns:p14="http://schemas.microsoft.com/office/powerpoint/2010/main" xmlns="" val="14076232"/>
              </p:ext>
            </p:extLst>
          </p:nvPr>
        </p:nvGraphicFramePr>
        <p:xfrm>
          <a:off x="-13931" y="1244402"/>
          <a:ext cx="7247117" cy="9289032"/>
        </p:xfrm>
        <a:graphic>
          <a:graphicData uri="http://schemas.openxmlformats.org/drawingml/2006/table">
            <a:tbl>
              <a:tblPr>
                <a:noFill/>
                <a:tableStyleId>{7B0CAE0C-8AD8-45AC-9BED-C68C3A89491B}</a:tableStyleId>
              </a:tblPr>
              <a:tblGrid>
                <a:gridCol w="1707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523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543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000" i="0" u="none" strike="noStrike" cap="none" dirty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i="0" u="none" strike="noStrike" cap="non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marL="36000" marR="36000" marT="36000" marB="36000"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600" b="1" i="0" u="none" strike="noStrike" cap="small" dirty="0" smtClean="0">
                          <a:solidFill>
                            <a:srgbClr val="0B64A5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PARCOURS PROFESSIONNEL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000" b="1" i="0" u="none" strike="noStrike" cap="none" noProof="0" dirty="0" smtClean="0">
                        <a:solidFill>
                          <a:srgbClr val="58585A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Team leader –  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  <a:endParaRPr lang="fr-FR" sz="1400" b="0" i="0" u="none" strike="noStrike" cap="none" dirty="0" smtClean="0">
                        <a:solidFill>
                          <a:srgbClr val="F3922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Application </a:t>
                      </a:r>
                      <a:r>
                        <a:rPr lang="fr-FR" sz="1400" b="1" i="0" u="none" strike="noStrike" cap="none" baseline="0" dirty="0" err="1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Omnichannel</a:t>
                      </a: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pour Algerian Gulf Bank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 smtClean="0">
                        <a:solidFill>
                          <a:srgbClr val="522359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Au sein d’une équipe de 8 personnes, j’avais le rôle de Team leader dans le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developpement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d’une application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omnichannel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pour la banque Algérien AGB.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Définition de l'architecture de la partie front en se basant sur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avec l’objectif de faciliter la réutilisation du code,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separation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of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concern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isolation.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Conception et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participation au développement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d’un générateur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de formulaire « </a:t>
                      </a:r>
                      <a:r>
                        <a:rPr lang="fr-FR" sz="10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Form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0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Configurator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 »,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 tant que chef d'équipe, définir les priorités et assigner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les tâches au reste de l'équipe,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Travailler en étroite collaboration avec le chef de projet pour détecter les risques et les dépendances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Rédaction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de document de spécification </a:t>
                      </a:r>
                      <a:r>
                        <a:rPr lang="fr-FR" sz="10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téchnique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des WS.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Participation au réunion de la spécification </a:t>
                      </a:r>
                      <a:r>
                        <a:rPr lang="fr-FR" sz="10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fonctionnelele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avec le client.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Mise en œuvre de la partie front en se basant sur un back-end qui fait partie d’un produit bancaire interne.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Déploiement chez</a:t>
                      </a:r>
                      <a:r>
                        <a:rPr lang="fr-FR" sz="10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le client.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baseline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 5, IBM MobileFirst 8.0, JAVA, REST, Swagger, Angular AOT JIT, WebSphere,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Jax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-RS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000" b="1" i="0" u="none" strike="noStrike" cap="none" noProof="0" dirty="0" smtClean="0">
                        <a:solidFill>
                          <a:srgbClr val="58585A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Team Leader</a:t>
                      </a:r>
                      <a:r>
                        <a:rPr lang="fr-FR" sz="1400" b="0" i="0" u="none" strike="noStrike" cap="none" baseline="0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400" b="0" i="0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</a:rPr>
                        <a:t>– </a:t>
                      </a:r>
                      <a:r>
                        <a:rPr lang="fr-FR" sz="1400" b="0" i="0" u="none" strike="noStrike" cap="none" noProof="0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  <a:endParaRPr lang="fr-FR" sz="1400" b="0" i="0" u="none" strike="noStrike" cap="none" noProof="0" dirty="0" smtClean="0">
                        <a:solidFill>
                          <a:srgbClr val="F39221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Application Mobile FAHR version 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900" b="1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Refonte Design et le développement de la nouvelle version de l’application mobile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Fahr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(Autorité fédérale pour les ressources humaines du gouvernement des Émirats Arabes Unis).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Refonte du code de l'ancienne application et migration vers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Participation dans les réunions de cadrage avec le client.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Assistance au chef de projet pour la traduction technique des besoins fonctionnels et choix des solutions techniques utilisés.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Assistance technique aux membres de l’équipe, Encadrement techniques et suivi des ressources juniors.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Préparation et conception de la structure de projet.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de la logique métier de l’authentification.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Participation au développement frontale.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Assister la phase UAT avec le client.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Construire, tester, corriger les bugs et soumission sur les stores (Android, IOS).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u="none" strike="noStrike" cap="none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47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25000"/>
                        <a:buFont typeface="Arial"/>
                        <a:buNone/>
                      </a:pPr>
                      <a:endParaRPr lang="fr-FR" sz="1000" i="0" dirty="0">
                        <a:solidFill>
                          <a:srgbClr val="80808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2" name="Shape 97"/>
          <p:cNvCxnSpPr/>
          <p:nvPr/>
        </p:nvCxnSpPr>
        <p:spPr>
          <a:xfrm>
            <a:off x="1367888" y="1613730"/>
            <a:ext cx="6664" cy="8939970"/>
          </a:xfrm>
          <a:prstGeom prst="straightConnector1">
            <a:avLst/>
          </a:prstGeom>
          <a:noFill/>
          <a:ln w="38100" cap="flat" cmpd="sng">
            <a:solidFill>
              <a:srgbClr val="5223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TextBox 48"/>
          <p:cNvSpPr txBox="1"/>
          <p:nvPr/>
        </p:nvSpPr>
        <p:spPr>
          <a:xfrm>
            <a:off x="-201292" y="6338967"/>
            <a:ext cx="15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Novembre 2017 à 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Février 2018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Conception et   Développement</a:t>
            </a:r>
          </a:p>
        </p:txBody>
      </p:sp>
      <p:sp>
        <p:nvSpPr>
          <p:cNvPr id="18" name="Shape 59"/>
          <p:cNvSpPr/>
          <p:nvPr/>
        </p:nvSpPr>
        <p:spPr>
          <a:xfrm>
            <a:off x="2321916" y="632969"/>
            <a:ext cx="3666534" cy="670856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600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5</a:t>
            </a:r>
            <a:r>
              <a:rPr lang="fr-FR" sz="1600" b="0" u="none" strike="noStrike" cap="none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 </a:t>
            </a:r>
            <a:r>
              <a:rPr lang="fr-FR" sz="1600" b="0" u="none" strike="noStrike" cap="none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ans d’expérience</a:t>
            </a:r>
          </a:p>
        </p:txBody>
      </p:sp>
      <p:sp>
        <p:nvSpPr>
          <p:cNvPr id="24" name="Shape 60"/>
          <p:cNvSpPr/>
          <p:nvPr/>
        </p:nvSpPr>
        <p:spPr>
          <a:xfrm>
            <a:off x="2321916" y="380306"/>
            <a:ext cx="4991257" cy="37875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fr-FR" sz="1600" b="1" u="none" strike="noStrike" cap="none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Arial"/>
              </a:rPr>
              <a:t>INGÉNIEUR DÉVELOPPEMENT </a:t>
            </a:r>
            <a:r>
              <a:rPr lang="fr-FR" sz="16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FRONT-END</a:t>
            </a:r>
            <a:endParaRPr lang="fr-FR" sz="1600" b="1" u="none" strike="noStrike" cap="none" dirty="0">
              <a:solidFill>
                <a:schemeClr val="bg1"/>
              </a:solidFill>
              <a:latin typeface="Lato" charset="0"/>
              <a:ea typeface="Lato" charset="0"/>
              <a:cs typeface="Lato" charset="0"/>
              <a:sym typeface="Arial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726480" y="309888"/>
            <a:ext cx="1294554" cy="1294554"/>
          </a:xfrm>
          <a:prstGeom prst="ellipse">
            <a:avLst/>
          </a:prstGeom>
          <a:solidFill>
            <a:schemeClr val="bg1"/>
          </a:solidFill>
          <a:ln>
            <a:solidFill>
              <a:srgbClr val="522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OL</a:t>
            </a:r>
            <a:endParaRPr lang="fr-FR" sz="32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-201292" y="2090495"/>
            <a:ext cx="15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Mars 2018 à 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Septembre 2018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Conception et   Développement</a:t>
            </a:r>
          </a:p>
        </p:txBody>
      </p:sp>
      <p:sp>
        <p:nvSpPr>
          <p:cNvPr id="33" name="Shape 61"/>
          <p:cNvSpPr txBox="1">
            <a:spLocks noGrp="1"/>
          </p:cNvSpPr>
          <p:nvPr>
            <p:ph type="sldNum" idx="12"/>
          </p:nvPr>
        </p:nvSpPr>
        <p:spPr>
          <a:xfrm>
            <a:off x="1635093" y="10346356"/>
            <a:ext cx="5472608" cy="1870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>
              <a:buClr>
                <a:srgbClr val="888888"/>
              </a:buClr>
              <a:buSzPct val="25000"/>
            </a:pP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Contact </a:t>
            </a:r>
            <a:r>
              <a:rPr lang="fr-FR" sz="800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Proxym</a:t>
            </a: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 – Adel NAILI</a:t>
            </a:r>
            <a:r>
              <a:rPr lang="fr-FR" sz="8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– 06 35 46 84 26</a:t>
            </a:r>
            <a:endParaRPr lang="fr-FR" sz="800" u="none" strike="noStrike" cap="none" dirty="0">
              <a:solidFill>
                <a:schemeClr val="tx1"/>
              </a:solidFill>
              <a:latin typeface="Lato" charset="0"/>
              <a:ea typeface="Lato" charset="0"/>
              <a:cs typeface="Lato" charset="0"/>
              <a:sym typeface="Calibri"/>
            </a:endParaRPr>
          </a:p>
        </p:txBody>
      </p:sp>
      <p:cxnSp>
        <p:nvCxnSpPr>
          <p:cNvPr id="34" name="Straight Connector 52"/>
          <p:cNvCxnSpPr/>
          <p:nvPr/>
        </p:nvCxnSpPr>
        <p:spPr>
          <a:xfrm>
            <a:off x="3068784" y="10317410"/>
            <a:ext cx="403244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1096" y="151189"/>
            <a:ext cx="784151" cy="22911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-1222744" y="27963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218031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23" t="14408" b="2628"/>
          <a:stretch/>
        </p:blipFill>
        <p:spPr>
          <a:xfrm>
            <a:off x="-13930" y="0"/>
            <a:ext cx="7227530" cy="8928992"/>
          </a:xfrm>
          <a:prstGeom prst="rect">
            <a:avLst/>
          </a:prstGeom>
        </p:spPr>
      </p:pic>
      <p:graphicFrame>
        <p:nvGraphicFramePr>
          <p:cNvPr id="41" name="Shape 91"/>
          <p:cNvGraphicFramePr/>
          <p:nvPr>
            <p:extLst>
              <p:ext uri="{D42A27DB-BD31-4B8C-83A1-F6EECF244321}">
                <p14:modId xmlns:p14="http://schemas.microsoft.com/office/powerpoint/2010/main" xmlns="" val="3336697776"/>
              </p:ext>
            </p:extLst>
          </p:nvPr>
        </p:nvGraphicFramePr>
        <p:xfrm>
          <a:off x="-13931" y="1244402"/>
          <a:ext cx="7247117" cy="9289032"/>
        </p:xfrm>
        <a:graphic>
          <a:graphicData uri="http://schemas.openxmlformats.org/drawingml/2006/table">
            <a:tbl>
              <a:tblPr>
                <a:noFill/>
                <a:tableStyleId>{7B0CAE0C-8AD8-45AC-9BED-C68C3A89491B}</a:tableStyleId>
              </a:tblPr>
              <a:tblGrid>
                <a:gridCol w="1707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523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543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000" i="0" u="none" strike="noStrike" cap="none" dirty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i="0" u="none" strike="noStrike" cap="non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marL="36000" marR="36000" marT="36000" marB="36000"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600" b="1" i="0" u="none" strike="noStrike" cap="small" dirty="0" smtClean="0">
                          <a:solidFill>
                            <a:srgbClr val="0B64A5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PARCOURS PROFESSIONNEL</a:t>
                      </a:r>
                      <a:endParaRPr lang="fr-FR" sz="1400" b="0" i="0" u="none" strike="noStrike" cap="none" dirty="0" smtClean="0">
                        <a:solidFill>
                          <a:srgbClr val="F3922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Déploiement de la solution sur les différents environnements interne et client (développement,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préprod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et production).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baseline="0" noProof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 4, Cordova, IBM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Mobilefirst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8.0 (Web sphere Liberty), Java, Oracle DB, REST,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git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.</a:t>
                      </a: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fr-FR" sz="1400" b="0" i="0" u="none" strike="noStrike" cap="none" dirty="0" smtClean="0">
                        <a:solidFill>
                          <a:srgbClr val="F3922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Team leader –  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  <a:endParaRPr lang="fr-FR" sz="1400" b="0" i="0" u="none" strike="noStrike" cap="none" dirty="0" smtClean="0">
                        <a:solidFill>
                          <a:srgbClr val="F3922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Application Mobile Tunisie Télécom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i="0" u="none" strike="noStrike" cap="none" baseline="0" dirty="0" smtClean="0">
                        <a:solidFill>
                          <a:srgbClr val="522359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d’une application mobile hybride pour l’opérateur de télécommunication Tunisie Télécom exposant à ces client les services de l’opérateur (gestion des numéro, facture, payement des facture …).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Participer aux ateliers de cadrage et de spécification de besoin du client.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Assistance au chef de projet pour la traduction technique des besoins fonctionnels et choix des solutions techniques utilisés.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Assistance technique aux membres de l’équipe, Encadrement techniques et suivi des ressources juniors.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Déploiement de solutions.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Implémentation de la logique métier de l’authentification.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Inscription de l'utilisateur.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Intégration avec les services web.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baseline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AngularJS, IBM MobileFirst 8.0, JAVA, Spring, Hibernate, SQL Server, Eclipse, LDAP (AD), SOAP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000" b="1" i="0" u="none" strike="noStrike" cap="none" noProof="0" dirty="0" smtClean="0">
                        <a:solidFill>
                          <a:srgbClr val="58585A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Team leader –  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  <a:endParaRPr lang="fr-FR" sz="1400" b="0" i="0" u="none" strike="noStrike" cap="none" dirty="0" smtClean="0">
                        <a:solidFill>
                          <a:srgbClr val="F3922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UIB  Mobile: Prime pour 2017 en Tunisie – Mobile Banking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1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Participation au développement d’une application mobile pour le compte de la Banque UIB.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de la couche Middleware (WS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Jax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-RS) en java.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Assurer les bonnes pratiques en termes de sécurité et de performance.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Participer à l’implémentation de VASCO qui est un composant soft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token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à installer et à utiliser à partir de l'application afin de sécuriser les transactions sensibles.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Participation au développement frontale.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Assister la phase UAT et teste de pénétration avec le client.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Déploiement de la solution sur les différents environnements interne et client (développement,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préprod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et production).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noProof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  <a:endParaRPr lang="fr-FR" sz="1100" i="0" noProof="0" dirty="0" smtClean="0">
                        <a:solidFill>
                          <a:srgbClr val="0B64A5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AngularJS, VASCO, IBM MobileFirst 7.1, Java,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Jax-rs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MySQL, Eclipse, networking, HA architectures, pen testing, security,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OpenLdap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u="none" strike="noStrike" cap="none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47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25000"/>
                        <a:buFont typeface="Arial"/>
                        <a:buNone/>
                      </a:pPr>
                      <a:endParaRPr lang="fr-FR" sz="1000" i="0" dirty="0">
                        <a:solidFill>
                          <a:srgbClr val="80808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2" name="Shape 97"/>
          <p:cNvCxnSpPr/>
          <p:nvPr/>
        </p:nvCxnSpPr>
        <p:spPr>
          <a:xfrm>
            <a:off x="1367888" y="1613730"/>
            <a:ext cx="6664" cy="8939970"/>
          </a:xfrm>
          <a:prstGeom prst="straightConnector1">
            <a:avLst/>
          </a:prstGeom>
          <a:noFill/>
          <a:ln w="38100" cap="flat" cmpd="sng">
            <a:solidFill>
              <a:srgbClr val="5223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TextBox 48"/>
          <p:cNvSpPr txBox="1"/>
          <p:nvPr/>
        </p:nvSpPr>
        <p:spPr>
          <a:xfrm>
            <a:off x="-201292" y="6915031"/>
            <a:ext cx="15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Octobre 2016 à 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Mai 2017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Conception et   Développement</a:t>
            </a:r>
          </a:p>
        </p:txBody>
      </p:sp>
      <p:sp>
        <p:nvSpPr>
          <p:cNvPr id="18" name="Shape 59"/>
          <p:cNvSpPr/>
          <p:nvPr/>
        </p:nvSpPr>
        <p:spPr>
          <a:xfrm>
            <a:off x="2321916" y="632969"/>
            <a:ext cx="3666534" cy="670856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600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5</a:t>
            </a:r>
            <a:r>
              <a:rPr lang="fr-FR" sz="1600" b="0" u="none" strike="noStrike" cap="none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 </a:t>
            </a:r>
            <a:r>
              <a:rPr lang="fr-FR" sz="1600" b="0" u="none" strike="noStrike" cap="none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ans d’expérience</a:t>
            </a:r>
          </a:p>
        </p:txBody>
      </p:sp>
      <p:sp>
        <p:nvSpPr>
          <p:cNvPr id="24" name="Shape 60"/>
          <p:cNvSpPr/>
          <p:nvPr/>
        </p:nvSpPr>
        <p:spPr>
          <a:xfrm>
            <a:off x="2321916" y="380306"/>
            <a:ext cx="4991257" cy="37875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fr-FR" sz="1600" b="1" u="none" strike="noStrike" cap="none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Arial"/>
              </a:rPr>
              <a:t>INGÉNIEUR DÉVELOPPEMENT </a:t>
            </a:r>
            <a:r>
              <a:rPr lang="fr-FR" sz="16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FRONT-END</a:t>
            </a:r>
            <a:endParaRPr lang="fr-FR" sz="1600" b="1" u="none" strike="noStrike" cap="none" dirty="0">
              <a:solidFill>
                <a:schemeClr val="bg1"/>
              </a:solidFill>
              <a:latin typeface="Lato" charset="0"/>
              <a:ea typeface="Lato" charset="0"/>
              <a:cs typeface="Lato" charset="0"/>
              <a:sym typeface="Arial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726480" y="309888"/>
            <a:ext cx="1294554" cy="1294554"/>
          </a:xfrm>
          <a:prstGeom prst="ellipse">
            <a:avLst/>
          </a:prstGeom>
          <a:solidFill>
            <a:schemeClr val="bg1"/>
          </a:solidFill>
          <a:ln>
            <a:solidFill>
              <a:srgbClr val="522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OL</a:t>
            </a:r>
            <a:endParaRPr lang="fr-FR" sz="32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-201292" y="2954591"/>
            <a:ext cx="15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Juin 2017 à 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Octobre 2017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Conception et   Développement</a:t>
            </a:r>
          </a:p>
        </p:txBody>
      </p:sp>
      <p:sp>
        <p:nvSpPr>
          <p:cNvPr id="33" name="Shape 61"/>
          <p:cNvSpPr txBox="1">
            <a:spLocks noGrp="1"/>
          </p:cNvSpPr>
          <p:nvPr>
            <p:ph type="sldNum" idx="12"/>
          </p:nvPr>
        </p:nvSpPr>
        <p:spPr>
          <a:xfrm>
            <a:off x="1635093" y="10346356"/>
            <a:ext cx="5472608" cy="1870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>
              <a:buClr>
                <a:srgbClr val="888888"/>
              </a:buClr>
              <a:buSzPct val="25000"/>
            </a:pP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Contact </a:t>
            </a:r>
            <a:r>
              <a:rPr lang="fr-FR" sz="800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Proxym</a:t>
            </a: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 – Adel NAILI</a:t>
            </a:r>
            <a:r>
              <a:rPr lang="fr-FR" sz="8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– 06 35 46 84 26</a:t>
            </a:r>
            <a:endParaRPr lang="fr-FR" sz="800" u="none" strike="noStrike" cap="none" dirty="0">
              <a:solidFill>
                <a:schemeClr val="tx1"/>
              </a:solidFill>
              <a:latin typeface="Lato" charset="0"/>
              <a:ea typeface="Lato" charset="0"/>
              <a:cs typeface="Lato" charset="0"/>
              <a:sym typeface="Calibri"/>
            </a:endParaRPr>
          </a:p>
        </p:txBody>
      </p:sp>
      <p:cxnSp>
        <p:nvCxnSpPr>
          <p:cNvPr id="34" name="Straight Connector 52"/>
          <p:cNvCxnSpPr/>
          <p:nvPr/>
        </p:nvCxnSpPr>
        <p:spPr>
          <a:xfrm>
            <a:off x="3068784" y="10317410"/>
            <a:ext cx="403244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1096" y="151189"/>
            <a:ext cx="784151" cy="22911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-1222744" y="27963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575534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23" t="14408" b="2628"/>
          <a:stretch/>
        </p:blipFill>
        <p:spPr>
          <a:xfrm>
            <a:off x="-13930" y="0"/>
            <a:ext cx="7227530" cy="8928992"/>
          </a:xfrm>
          <a:prstGeom prst="rect">
            <a:avLst/>
          </a:prstGeom>
        </p:spPr>
      </p:pic>
      <p:graphicFrame>
        <p:nvGraphicFramePr>
          <p:cNvPr id="41" name="Shape 91"/>
          <p:cNvGraphicFramePr/>
          <p:nvPr>
            <p:extLst>
              <p:ext uri="{D42A27DB-BD31-4B8C-83A1-F6EECF244321}">
                <p14:modId xmlns:p14="http://schemas.microsoft.com/office/powerpoint/2010/main" xmlns="" val="1751101066"/>
              </p:ext>
            </p:extLst>
          </p:nvPr>
        </p:nvGraphicFramePr>
        <p:xfrm>
          <a:off x="-13931" y="1244402"/>
          <a:ext cx="7247117" cy="9289032"/>
        </p:xfrm>
        <a:graphic>
          <a:graphicData uri="http://schemas.openxmlformats.org/drawingml/2006/table">
            <a:tbl>
              <a:tblPr>
                <a:noFill/>
                <a:tableStyleId>{7B0CAE0C-8AD8-45AC-9BED-C68C3A89491B}</a:tableStyleId>
              </a:tblPr>
              <a:tblGrid>
                <a:gridCol w="1707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523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543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000" i="0" u="none" strike="noStrike" cap="none" dirty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i="0" u="none" strike="noStrike" cap="non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marL="36000" marR="36000" marT="36000" marB="36000"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600" b="1" i="0" u="none" strike="noStrike" cap="small" dirty="0" smtClean="0">
                          <a:solidFill>
                            <a:srgbClr val="0B64A5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PARCOURS PROFESSIONNEL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000" b="1" i="0" u="none" strike="noStrike" cap="none" noProof="0" dirty="0" smtClean="0">
                        <a:solidFill>
                          <a:srgbClr val="58585A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Développeur Front-end –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cap="none" baseline="0" dirty="0" err="1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Garsia</a:t>
                      </a: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i="0" u="none" strike="noStrike" cap="none" baseline="0" dirty="0" smtClean="0">
                        <a:solidFill>
                          <a:srgbClr val="522359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Application mobile pour l’Autorité générale de retraite et d’assurance sociale de Qatar. 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Implémentation du logique métier de l’authentification et d’inscription.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Participation au développement frontale. </a:t>
                      </a:r>
                      <a:endParaRPr lang="fr-FR" sz="1100" b="1" i="0" u="none" strike="noStrike" cap="none" baseline="0" dirty="0" smtClean="0">
                        <a:solidFill>
                          <a:srgbClr val="0B64A5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baseline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AngularJS, IBM MobileFirst 8.0, JAVA, Eclipse, LDAP (AD), Rest.</a:t>
                      </a:r>
                      <a:endParaRPr lang="fr-FR" sz="1000" b="0" i="0" u="none" strike="noStrike" cap="none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000" b="1" i="0" u="none" strike="noStrike" cap="none" noProof="0" dirty="0" smtClean="0">
                        <a:solidFill>
                          <a:srgbClr val="58585A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Développeur Front-end – </a:t>
                      </a:r>
                      <a:r>
                        <a:rPr lang="fr-FR" sz="1400" b="0" i="0" u="none" strike="noStrike" cap="none" noProof="0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FAHR : Application mobile pour les services RH 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1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Contribuer au développement d'une application mobile RH pour l'autorité fédérale des ressources humaines des UAE.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Développer la couche d'intégration avec les BE(adaptateurs)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frontal à l'aide de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backbone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js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et jQuery mobile.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Amélioration du module d'authentification existant pour activer 2 Authentification Factor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Adapter la configuration des notifications push existantes pour prendre en charge l'authentification à 2 facteurs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Fixation des bugs.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noProof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  <a:endParaRPr lang="fr-FR" sz="1100" i="0" noProof="0" dirty="0" smtClean="0">
                        <a:solidFill>
                          <a:srgbClr val="0B64A5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BackboneJS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jQuery, jQuery Mobile, IBM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Worklight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6.2, REST,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git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Eclipse.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Développeur Front-end – </a:t>
                      </a:r>
                      <a:r>
                        <a:rPr lang="fr-FR" sz="1400" b="0" i="0" u="none" strike="noStrike" cap="none" noProof="0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ENDA : Agent mobile application 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1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Implémentation du mode hors ligne et implémentation des nouveaux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process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dans l’application, qui est une application sur tablette utilisée par les agents de ENDA afin de s’interfacer avec leurs systèmes de microfinances et un moteur BPM.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1" i="0" u="none" strike="noStrike" cap="none" dirty="0" smtClean="0">
                        <a:solidFill>
                          <a:srgbClr val="0B64A5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Synchronisation avec le serveur pour obtenir les tâches utilisateur.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Prise en charge des formulaires très compliquées avec des calculs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inline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(des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forms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de plus de 250 champs).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1" i="0" u="none" strike="noStrike" cap="none" dirty="0" smtClean="0">
                        <a:solidFill>
                          <a:srgbClr val="0B64A5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1" i="0" u="none" strike="noStrike" cap="none" dirty="0" smtClean="0">
                        <a:solidFill>
                          <a:srgbClr val="0B64A5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i="0" noProof="0" dirty="0" smtClean="0">
                        <a:solidFill>
                          <a:srgbClr val="0B64A5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fr-FR" sz="1000" b="1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u="none" strike="noStrike" cap="none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47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25000"/>
                        <a:buFont typeface="Arial"/>
                        <a:buNone/>
                      </a:pPr>
                      <a:endParaRPr lang="fr-FR" sz="1000" i="0" dirty="0">
                        <a:solidFill>
                          <a:srgbClr val="80808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2" name="Shape 97"/>
          <p:cNvCxnSpPr/>
          <p:nvPr/>
        </p:nvCxnSpPr>
        <p:spPr>
          <a:xfrm>
            <a:off x="1367888" y="1613730"/>
            <a:ext cx="6664" cy="8939970"/>
          </a:xfrm>
          <a:prstGeom prst="straightConnector1">
            <a:avLst/>
          </a:prstGeom>
          <a:noFill/>
          <a:ln w="38100" cap="flat" cmpd="sng">
            <a:solidFill>
              <a:srgbClr val="5223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TextBox 48"/>
          <p:cNvSpPr txBox="1"/>
          <p:nvPr/>
        </p:nvSpPr>
        <p:spPr>
          <a:xfrm>
            <a:off x="-201292" y="7293074"/>
            <a:ext cx="152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Décembre 2015 à 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Février 2016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 smtClean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Développement</a:t>
            </a:r>
            <a:endParaRPr lang="fr-FR" sz="800" b="1" dirty="0">
              <a:solidFill>
                <a:srgbClr val="80808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Shape 59"/>
          <p:cNvSpPr/>
          <p:nvPr/>
        </p:nvSpPr>
        <p:spPr>
          <a:xfrm>
            <a:off x="2321916" y="632969"/>
            <a:ext cx="3666534" cy="670856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600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5</a:t>
            </a:r>
            <a:r>
              <a:rPr lang="fr-FR" sz="1600" b="0" u="none" strike="noStrike" cap="none" dirty="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 </a:t>
            </a:r>
            <a:r>
              <a:rPr lang="fr-FR" sz="1600" b="0" u="none" strike="noStrike" cap="none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ans d’expérience</a:t>
            </a:r>
          </a:p>
        </p:txBody>
      </p:sp>
      <p:sp>
        <p:nvSpPr>
          <p:cNvPr id="24" name="Shape 60"/>
          <p:cNvSpPr/>
          <p:nvPr/>
        </p:nvSpPr>
        <p:spPr>
          <a:xfrm>
            <a:off x="2321916" y="380306"/>
            <a:ext cx="4991257" cy="37875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fr-FR" sz="1600" b="1" u="none" strike="noStrike" cap="none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Arial"/>
              </a:rPr>
              <a:t>INGÉNIEUR DÉVELOPPEMENT </a:t>
            </a:r>
            <a:r>
              <a:rPr lang="fr-FR" sz="16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FRONT-END</a:t>
            </a:r>
            <a:endParaRPr lang="fr-FR" sz="1600" b="1" u="none" strike="noStrike" cap="none" dirty="0">
              <a:solidFill>
                <a:schemeClr val="bg1"/>
              </a:solidFill>
              <a:latin typeface="Lato" charset="0"/>
              <a:ea typeface="Lato" charset="0"/>
              <a:cs typeface="Lato" charset="0"/>
              <a:sym typeface="Arial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726480" y="309888"/>
            <a:ext cx="1294554" cy="1294554"/>
          </a:xfrm>
          <a:prstGeom prst="ellipse">
            <a:avLst/>
          </a:prstGeom>
          <a:solidFill>
            <a:schemeClr val="bg1"/>
          </a:solidFill>
          <a:ln>
            <a:solidFill>
              <a:srgbClr val="522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OL</a:t>
            </a:r>
            <a:endParaRPr lang="fr-FR" sz="32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-201292" y="2090495"/>
            <a:ext cx="152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Septembre 2016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 smtClean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  </a:t>
            </a:r>
            <a:r>
              <a:rPr lang="fr-FR" sz="800" b="1" dirty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Développement</a:t>
            </a:r>
          </a:p>
        </p:txBody>
      </p:sp>
      <p:sp>
        <p:nvSpPr>
          <p:cNvPr id="33" name="Shape 61"/>
          <p:cNvSpPr txBox="1">
            <a:spLocks noGrp="1"/>
          </p:cNvSpPr>
          <p:nvPr>
            <p:ph type="sldNum" idx="12"/>
          </p:nvPr>
        </p:nvSpPr>
        <p:spPr>
          <a:xfrm>
            <a:off x="1635093" y="10346356"/>
            <a:ext cx="5472608" cy="1870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>
              <a:buClr>
                <a:srgbClr val="888888"/>
              </a:buClr>
              <a:buSzPct val="25000"/>
            </a:pP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Contact </a:t>
            </a:r>
            <a:r>
              <a:rPr lang="fr-FR" sz="800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Proxym</a:t>
            </a: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 – Adel NAILI</a:t>
            </a:r>
            <a:r>
              <a:rPr lang="fr-FR" sz="8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– 06 35 46 84 26</a:t>
            </a:r>
            <a:endParaRPr lang="fr-FR" sz="800" u="none" strike="noStrike" cap="none" dirty="0">
              <a:solidFill>
                <a:schemeClr val="tx1"/>
              </a:solidFill>
              <a:latin typeface="Lato" charset="0"/>
              <a:ea typeface="Lato" charset="0"/>
              <a:cs typeface="Lato" charset="0"/>
              <a:sym typeface="Calibri"/>
            </a:endParaRPr>
          </a:p>
        </p:txBody>
      </p:sp>
      <p:cxnSp>
        <p:nvCxnSpPr>
          <p:cNvPr id="34" name="Straight Connector 52"/>
          <p:cNvCxnSpPr/>
          <p:nvPr/>
        </p:nvCxnSpPr>
        <p:spPr>
          <a:xfrm>
            <a:off x="3068784" y="10317410"/>
            <a:ext cx="403244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1096" y="151189"/>
            <a:ext cx="784151" cy="22911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-1222744" y="27963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19" name="TextBox 48"/>
          <p:cNvSpPr txBox="1"/>
          <p:nvPr/>
        </p:nvSpPr>
        <p:spPr>
          <a:xfrm>
            <a:off x="-201292" y="4250735"/>
            <a:ext cx="152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Mars 2016 à 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Août 2016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 smtClean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Développement</a:t>
            </a:r>
            <a:endParaRPr lang="fr-FR" sz="800" b="1" dirty="0">
              <a:solidFill>
                <a:srgbClr val="808080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2850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23" t="14408" b="2628"/>
          <a:stretch/>
        </p:blipFill>
        <p:spPr>
          <a:xfrm>
            <a:off x="-13930" y="0"/>
            <a:ext cx="7227530" cy="8928992"/>
          </a:xfrm>
          <a:prstGeom prst="rect">
            <a:avLst/>
          </a:prstGeom>
        </p:spPr>
      </p:pic>
      <p:graphicFrame>
        <p:nvGraphicFramePr>
          <p:cNvPr id="41" name="Shape 91"/>
          <p:cNvGraphicFramePr/>
          <p:nvPr>
            <p:extLst>
              <p:ext uri="{D42A27DB-BD31-4B8C-83A1-F6EECF244321}">
                <p14:modId xmlns:p14="http://schemas.microsoft.com/office/powerpoint/2010/main" xmlns="" val="2487627429"/>
              </p:ext>
            </p:extLst>
          </p:nvPr>
        </p:nvGraphicFramePr>
        <p:xfrm>
          <a:off x="-13931" y="1244402"/>
          <a:ext cx="7247117" cy="9289032"/>
        </p:xfrm>
        <a:graphic>
          <a:graphicData uri="http://schemas.openxmlformats.org/drawingml/2006/table">
            <a:tbl>
              <a:tblPr>
                <a:noFill/>
                <a:tableStyleId>{7B0CAE0C-8AD8-45AC-9BED-C68C3A89491B}</a:tableStyleId>
              </a:tblPr>
              <a:tblGrid>
                <a:gridCol w="1707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523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543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100" b="1" i="0" u="none" strike="noStrike" cap="none" dirty="0" smtClean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000" i="0" u="none" strike="noStrike" cap="none" dirty="0">
                        <a:solidFill>
                          <a:srgbClr val="FF000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i="0" u="none" strike="noStrike" cap="non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marL="36000" marR="36000" marT="36000" marB="36000"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fr-FR" sz="1600" b="1" i="0" u="none" strike="noStrike" cap="small" dirty="0" smtClean="0">
                          <a:solidFill>
                            <a:srgbClr val="0B64A5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PARCOURS PROFESSIONNEL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Implémentation du mode hors ligne: Enregistrer les processus et les renvoyer au serveur une fois en ligne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Implémentation d’un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process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pour l’authentification hors ligne.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Assurer la transition avec l'ancienne équipe de développement et résolution des conflits de synchronisation.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baseline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BackboneJS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Jquery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JqueryMobile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IBM MobileFirst 7.0,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JSONStore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Rest,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Git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Eclipse </a:t>
                      </a:r>
                      <a:endParaRPr lang="fr-FR" sz="1000" b="0" i="0" u="none" strike="noStrike" cap="none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fr-FR" sz="1000" b="1" i="0" u="none" strike="noStrike" cap="none" noProof="0" dirty="0" smtClean="0">
                        <a:solidFill>
                          <a:srgbClr val="58585A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Développeur Front-end – </a:t>
                      </a:r>
                      <a:r>
                        <a:rPr lang="fr-FR" sz="1400" b="0" i="0" u="none" strike="noStrike" cap="none" noProof="0" dirty="0" err="1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Proxym</a:t>
                      </a:r>
                      <a:r>
                        <a:rPr lang="fr-FR" sz="1400" b="0" i="0" u="none" strike="noStrike" cap="none" noProof="0" dirty="0" smtClean="0">
                          <a:solidFill>
                            <a:srgbClr val="F3922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-IT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cap="none" baseline="0" dirty="0" err="1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iDubai</a:t>
                      </a: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: Traitement des évolutions de l’application </a:t>
                      </a:r>
                      <a:r>
                        <a:rPr lang="fr-FR" sz="1400" b="1" i="0" u="none" strike="noStrike" cap="none" baseline="0" dirty="0" err="1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Hamdan</a:t>
                      </a:r>
                      <a:r>
                        <a:rPr lang="fr-FR" sz="1400" b="1" i="0" u="none" strike="noStrike" cap="none" baseline="0" dirty="0" smtClean="0">
                          <a:solidFill>
                            <a:srgbClr val="522359"/>
                          </a:solidFill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1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Développement des nouvelles fonctionnalités pour préparer la soumission au «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Hamdan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Awards»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1" i="0" u="none" strike="noStrike" cap="none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Implémentation des fonctionnalités hors ligne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Implémentation du chat en direct avec l'agent dans l'application mobile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Ajouter l'authentification </a:t>
                      </a:r>
                      <a:r>
                        <a:rPr lang="fr-FR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MyID</a:t>
                      </a: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 comme une nouvelle façon d'authentifier et de créer des comptes.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Ajout d'une assistance téléphonique Windows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B64A5"/>
                        </a:buClr>
                        <a:buSzPct val="100000"/>
                        <a:buFont typeface="Wingdings" charset="2"/>
                        <a:buChar char="ü"/>
                        <a:tabLst/>
                        <a:defRPr/>
                      </a:pPr>
                      <a:endParaRPr lang="fr-FR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i="0" u="none" strike="noStrike" cap="none" noProof="0" dirty="0" smtClean="0">
                          <a:solidFill>
                            <a:srgbClr val="0B64A5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Environnement technique </a:t>
                      </a:r>
                      <a:endParaRPr lang="fr-FR" sz="1100" i="0" noProof="0" dirty="0" smtClean="0">
                        <a:solidFill>
                          <a:srgbClr val="0B64A5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AngularJS, IBM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worklight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, Eclipse, Visual Studio,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Git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Lato" charset="0"/>
                          <a:ea typeface="Lato" charset="0"/>
                          <a:cs typeface="Lato" charset="0"/>
                          <a:sym typeface="Arial"/>
                        </a:rPr>
                        <a:t>.</a:t>
                      </a:r>
                      <a:endParaRPr lang="fr-FR" sz="1000" b="1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fr-FR" sz="1200" u="none" strike="noStrike" cap="none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47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25000"/>
                        <a:buFont typeface="Arial"/>
                        <a:buNone/>
                      </a:pPr>
                      <a:endParaRPr lang="fr-FR" sz="1000" i="0" dirty="0">
                        <a:solidFill>
                          <a:srgbClr val="808080"/>
                        </a:solidFill>
                        <a:latin typeface="Lato" charset="0"/>
                        <a:ea typeface="Lato" charset="0"/>
                        <a:cs typeface="Lato" charset="0"/>
                        <a:sym typeface="Ari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2" name="Shape 97"/>
          <p:cNvCxnSpPr/>
          <p:nvPr/>
        </p:nvCxnSpPr>
        <p:spPr>
          <a:xfrm>
            <a:off x="1367888" y="1613730"/>
            <a:ext cx="6664" cy="8939970"/>
          </a:xfrm>
          <a:prstGeom prst="straightConnector1">
            <a:avLst/>
          </a:prstGeom>
          <a:noFill/>
          <a:ln w="38100" cap="flat" cmpd="sng">
            <a:solidFill>
              <a:srgbClr val="5223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TextBox 48"/>
          <p:cNvSpPr txBox="1"/>
          <p:nvPr/>
        </p:nvSpPr>
        <p:spPr>
          <a:xfrm>
            <a:off x="-201292" y="3332634"/>
            <a:ext cx="152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 Septembre 2015 à 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fr-FR" sz="10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Novembre 2015 </a:t>
            </a:r>
            <a:endParaRPr lang="fr-FR" sz="10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  <a:defRPr/>
            </a:pPr>
            <a:r>
              <a:rPr lang="fr-FR" sz="800" b="1" dirty="0" smtClean="0">
                <a:solidFill>
                  <a:srgbClr val="808080"/>
                </a:solidFill>
                <a:latin typeface="Lato" charset="0"/>
                <a:ea typeface="Lato" charset="0"/>
                <a:cs typeface="Lato" charset="0"/>
              </a:rPr>
              <a:t>Développement</a:t>
            </a:r>
            <a:endParaRPr lang="fr-FR" sz="800" b="1" dirty="0">
              <a:solidFill>
                <a:srgbClr val="80808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Shape 59"/>
          <p:cNvSpPr/>
          <p:nvPr/>
        </p:nvSpPr>
        <p:spPr>
          <a:xfrm>
            <a:off x="2321916" y="632969"/>
            <a:ext cx="3666534" cy="670856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600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5</a:t>
            </a:r>
            <a:r>
              <a:rPr lang="fr-FR" sz="1600" b="0" u="none" strike="noStrike" cap="none" smtClean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 </a:t>
            </a:r>
            <a:r>
              <a:rPr lang="fr-FR" sz="1600" b="0" u="none" strike="noStrike" cap="none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Arial"/>
              </a:rPr>
              <a:t>ans d’expérience</a:t>
            </a:r>
          </a:p>
        </p:txBody>
      </p:sp>
      <p:sp>
        <p:nvSpPr>
          <p:cNvPr id="24" name="Shape 60"/>
          <p:cNvSpPr/>
          <p:nvPr/>
        </p:nvSpPr>
        <p:spPr>
          <a:xfrm>
            <a:off x="2321916" y="380306"/>
            <a:ext cx="4991257" cy="378755"/>
          </a:xfrm>
          <a:prstGeom prst="rect">
            <a:avLst/>
          </a:prstGeom>
          <a:noFill/>
          <a:ln>
            <a:noFill/>
          </a:ln>
        </p:spPr>
        <p:txBody>
          <a:bodyPr lIns="47475" tIns="47475" rIns="47475" bIns="4747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fr-FR" sz="1600" b="1" u="none" strike="noStrike" cap="none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Arial"/>
              </a:rPr>
              <a:t>INGÉNIEUR DÉVELOPPEMENT </a:t>
            </a:r>
            <a:r>
              <a:rPr lang="fr-FR" sz="16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FRONT-END</a:t>
            </a:r>
            <a:endParaRPr lang="fr-FR" sz="1600" b="1" u="none" strike="noStrike" cap="none" dirty="0">
              <a:solidFill>
                <a:schemeClr val="bg1"/>
              </a:solidFill>
              <a:latin typeface="Lato" charset="0"/>
              <a:ea typeface="Lato" charset="0"/>
              <a:cs typeface="Lato" charset="0"/>
              <a:sym typeface="Arial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726480" y="309888"/>
            <a:ext cx="1294554" cy="1294554"/>
          </a:xfrm>
          <a:prstGeom prst="ellipse">
            <a:avLst/>
          </a:prstGeom>
          <a:solidFill>
            <a:schemeClr val="bg1"/>
          </a:solidFill>
          <a:ln>
            <a:solidFill>
              <a:srgbClr val="522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522359"/>
                </a:solidFill>
                <a:latin typeface="Lato" charset="0"/>
                <a:ea typeface="Lato" charset="0"/>
                <a:cs typeface="Lato" charset="0"/>
              </a:rPr>
              <a:t>OL</a:t>
            </a:r>
            <a:endParaRPr lang="fr-FR" sz="3200" b="1" dirty="0">
              <a:solidFill>
                <a:srgbClr val="5223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-201292" y="1946479"/>
            <a:ext cx="152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fr-FR" sz="1000" b="1" dirty="0" smtClean="0">
              <a:solidFill>
                <a:srgbClr val="F8485E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fr-FR" sz="1000" dirty="0">
              <a:solidFill>
                <a:srgbClr val="FF000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" name="Shape 61"/>
          <p:cNvSpPr txBox="1">
            <a:spLocks noGrp="1"/>
          </p:cNvSpPr>
          <p:nvPr>
            <p:ph type="sldNum" idx="12"/>
          </p:nvPr>
        </p:nvSpPr>
        <p:spPr>
          <a:xfrm>
            <a:off x="1635093" y="10346356"/>
            <a:ext cx="5472608" cy="1870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>
              <a:buClr>
                <a:srgbClr val="888888"/>
              </a:buClr>
              <a:buSzPct val="25000"/>
            </a:pP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Contact </a:t>
            </a:r>
            <a:r>
              <a:rPr lang="fr-FR" sz="800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Proxym</a:t>
            </a:r>
            <a:r>
              <a:rPr lang="fr-FR" sz="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 – Adel NAILI</a:t>
            </a:r>
            <a:r>
              <a:rPr lang="fr-FR" sz="8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  <a:sym typeface="Calibri"/>
              </a:rPr>
              <a:t>– 06 35 46 84 26</a:t>
            </a:r>
            <a:endParaRPr lang="fr-FR" sz="800" u="none" strike="noStrike" cap="none" dirty="0">
              <a:solidFill>
                <a:schemeClr val="tx1"/>
              </a:solidFill>
              <a:latin typeface="Lato" charset="0"/>
              <a:ea typeface="Lato" charset="0"/>
              <a:cs typeface="Lato" charset="0"/>
              <a:sym typeface="Calibri"/>
            </a:endParaRPr>
          </a:p>
        </p:txBody>
      </p:sp>
      <p:cxnSp>
        <p:nvCxnSpPr>
          <p:cNvPr id="34" name="Straight Connector 52"/>
          <p:cNvCxnSpPr/>
          <p:nvPr/>
        </p:nvCxnSpPr>
        <p:spPr>
          <a:xfrm>
            <a:off x="3068784" y="10317410"/>
            <a:ext cx="403244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1096" y="151189"/>
            <a:ext cx="784151" cy="22911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-1222744" y="27963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887969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1665</Words>
  <Application>Microsoft Office PowerPoint</Application>
  <PresentationFormat>Personnalisé</PresentationFormat>
  <Paragraphs>341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Default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Guenot Gregoire</dc:creator>
  <cp:lastModifiedBy>kamel fradi</cp:lastModifiedBy>
  <cp:revision>506</cp:revision>
  <dcterms:modified xsi:type="dcterms:W3CDTF">2019-08-05T12:40:41Z</dcterms:modified>
</cp:coreProperties>
</file>