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cc5c28be2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cc5c28be2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cc5c28be2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cc5c28be2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cc5c28be2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cc5c28be2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cc5c28be2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cc5c28be2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c5c28be2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cc5c28be2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cc5c28be2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cc5c28be2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cc5c28be2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cc5c28be2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cc5c28be2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cc5c28be2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dcad16e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dcad16e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dcad16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dcad16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c5c28be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c5c28be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cc5c28be2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cc5c28be2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cc5c28be2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cc5c28be2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dcad16e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dcad16e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cc5c28be2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cc5c28be2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cc5c28be2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cc5c28be2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cc5c28be2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cc5c28be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cc5c28be2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cc5c28be2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cc5c28be2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cc5c28be2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c5c28be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c5c28be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cc5c28be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cc5c28be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cc5c28be2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cc5c28be2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cc5c28be2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cc5c28be2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problem can be solved using backtracking by placing queens to the board row by row. More precisely, exactly one queen will be placed on each row so that no queen attacks any of the queens placed before. A solution has been found when all </a:t>
            </a:r>
            <a:r>
              <a:rPr i="1" lang="en">
                <a:solidFill>
                  <a:schemeClr val="dk1"/>
                </a:solidFill>
              </a:rPr>
              <a:t>n </a:t>
            </a:r>
            <a:r>
              <a:rPr lang="en">
                <a:solidFill>
                  <a:schemeClr val="dk1"/>
                </a:solidFill>
              </a:rPr>
              <a:t>queens have been placed on the board.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cc5c28be2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cc5c28be2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the bottom level, the three first configurations are illegal, because the queens attack each other. However, the fourth configuration is valid and it can be extended to a complete solution by placing two more queens to the board. There is only one way to place the two remaining queens.</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cc5c28be2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cc5c28be2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cc5c28be2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cc5c28be2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SIGCompete Session 3</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Recursion and Basic Data Types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Brute Force vs Backtracking</a:t>
            </a:r>
            <a:endParaRPr/>
          </a:p>
        </p:txBody>
      </p:sp>
      <p:sp>
        <p:nvSpPr>
          <p:cNvPr id="126" name="Google Shape;126;p22"/>
          <p:cNvSpPr txBox="1"/>
          <p:nvPr>
            <p:ph idx="1" type="body"/>
          </p:nvPr>
        </p:nvSpPr>
        <p:spPr>
          <a:xfrm>
            <a:off x="311700" y="1266325"/>
            <a:ext cx="7994100" cy="35820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Brute force explores all possible options, without any regard for optimization</a:t>
            </a:r>
            <a:endParaRPr/>
          </a:p>
          <a:p>
            <a:pPr indent="-334327" lvl="0" marL="457200" rtl="0" algn="l">
              <a:lnSpc>
                <a:spcPct val="150000"/>
              </a:lnSpc>
              <a:spcBef>
                <a:spcPts val="0"/>
              </a:spcBef>
              <a:spcAft>
                <a:spcPts val="0"/>
              </a:spcAft>
              <a:buSzPct val="100000"/>
              <a:buChar char="●"/>
            </a:pPr>
            <a:r>
              <a:rPr lang="en"/>
              <a:t>There are optimizations that can be used for backtracking (will cover later)</a:t>
            </a:r>
            <a:endParaRPr/>
          </a:p>
          <a:p>
            <a:pPr indent="-334327" lvl="0" marL="457200" rtl="0" algn="l">
              <a:lnSpc>
                <a:spcPct val="150000"/>
              </a:lnSpc>
              <a:spcBef>
                <a:spcPts val="0"/>
              </a:spcBef>
              <a:spcAft>
                <a:spcPts val="0"/>
              </a:spcAft>
              <a:buSzPct val="100000"/>
              <a:buChar char="●"/>
            </a:pPr>
            <a:r>
              <a:rPr lang="en"/>
              <a:t>Backtracking typically involves recursion</a:t>
            </a:r>
            <a:endParaRPr/>
          </a:p>
          <a:p>
            <a:pPr indent="-334327" lvl="0" marL="457200" rtl="0" algn="l">
              <a:lnSpc>
                <a:spcPct val="150000"/>
              </a:lnSpc>
              <a:spcBef>
                <a:spcPts val="0"/>
              </a:spcBef>
              <a:spcAft>
                <a:spcPts val="0"/>
              </a:spcAft>
              <a:buSzPct val="100000"/>
              <a:buChar char="●"/>
            </a:pPr>
            <a:r>
              <a:rPr lang="en"/>
              <a:t>Brute force is best suited for small input sizes or problems where a solution is easy to verify but difficult to compute.</a:t>
            </a:r>
            <a:endParaRPr/>
          </a:p>
          <a:p>
            <a:pPr indent="-334327" lvl="0" marL="457200" marR="0" rtl="0" algn="l">
              <a:lnSpc>
                <a:spcPct val="150000"/>
              </a:lnSpc>
              <a:spcBef>
                <a:spcPts val="0"/>
              </a:spcBef>
              <a:spcAft>
                <a:spcPts val="0"/>
              </a:spcAft>
              <a:buSzPct val="100000"/>
              <a:buChar char="●"/>
            </a:pPr>
            <a:r>
              <a:rPr lang="en"/>
              <a:t>Backtracking is suited for constraint satisfaction problems and situations where we need to explore multiple possibilities but can identify invalid solutions early.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Stackoverflow Error</a:t>
            </a:r>
            <a:endParaRPr/>
          </a:p>
        </p:txBody>
      </p:sp>
      <p:sp>
        <p:nvSpPr>
          <p:cNvPr id="132" name="Google Shape;132;p23"/>
          <p:cNvSpPr txBox="1"/>
          <p:nvPr>
            <p:ph idx="1" type="body"/>
          </p:nvPr>
        </p:nvSpPr>
        <p:spPr>
          <a:xfrm>
            <a:off x="819150" y="1438275"/>
            <a:ext cx="7505700" cy="2924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Occurs when a recursive function keeps on calling itself and never returns</a:t>
            </a:r>
            <a:endParaRPr sz="1500"/>
          </a:p>
          <a:p>
            <a:pPr indent="-323850" lvl="0" marL="457200" rtl="0" algn="l">
              <a:lnSpc>
                <a:spcPct val="150000"/>
              </a:lnSpc>
              <a:spcBef>
                <a:spcPts val="0"/>
              </a:spcBef>
              <a:spcAft>
                <a:spcPts val="0"/>
              </a:spcAft>
              <a:buSzPts val="1500"/>
              <a:buChar char="●"/>
            </a:pPr>
            <a:r>
              <a:rPr lang="en" sz="1500"/>
              <a:t>Indicates a logical error in your code</a:t>
            </a:r>
            <a:endParaRPr sz="1500"/>
          </a:p>
          <a:p>
            <a:pPr indent="-323850" lvl="0" marL="457200" rtl="0" algn="l">
              <a:lnSpc>
                <a:spcPct val="150000"/>
              </a:lnSpc>
              <a:spcBef>
                <a:spcPts val="0"/>
              </a:spcBef>
              <a:spcAft>
                <a:spcPts val="0"/>
              </a:spcAft>
              <a:buSzPts val="1500"/>
              <a:buChar char="●"/>
            </a:pPr>
            <a:r>
              <a:rPr lang="en" sz="1500"/>
              <a:t>Could also be triggered by memory constraints</a:t>
            </a:r>
            <a:endParaRPr sz="1500"/>
          </a:p>
          <a:p>
            <a:pPr indent="-323850" lvl="0" marL="457200" rtl="0" algn="l">
              <a:lnSpc>
                <a:spcPct val="150000"/>
              </a:lnSpc>
              <a:spcBef>
                <a:spcPts val="0"/>
              </a:spcBef>
              <a:spcAft>
                <a:spcPts val="0"/>
              </a:spcAft>
              <a:buSzPts val="1500"/>
              <a:buChar char="●"/>
            </a:pPr>
            <a:r>
              <a:rPr lang="en" sz="1500"/>
              <a:t>Each function call creates a stack frame, when number of created stacks frames </a:t>
            </a:r>
            <a:r>
              <a:rPr lang="en" sz="1500"/>
              <a:t>exceed the memory designated to stack frames, this error is triggered</a:t>
            </a:r>
            <a:endParaRPr sz="1500"/>
          </a:p>
          <a:p>
            <a:pPr indent="-323850" lvl="0" marL="457200" rtl="0" algn="l">
              <a:lnSpc>
                <a:spcPct val="150000"/>
              </a:lnSpc>
              <a:spcBef>
                <a:spcPts val="0"/>
              </a:spcBef>
              <a:spcAft>
                <a:spcPts val="0"/>
              </a:spcAft>
              <a:buSzPts val="1500"/>
              <a:buChar char="●"/>
            </a:pPr>
            <a:r>
              <a:rPr lang="en" sz="1500"/>
              <a:t>That is why even if a recursive algorithm has the same runtime complexity as a linear algorithm, the latter is usually preferred</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StackOverflow Error</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311700" y="2059950"/>
            <a:ext cx="4430769" cy="921250"/>
          </a:xfrm>
          <a:prstGeom prst="rect">
            <a:avLst/>
          </a:prstGeom>
          <a:noFill/>
          <a:ln>
            <a:noFill/>
          </a:ln>
        </p:spPr>
      </p:pic>
      <p:pic>
        <p:nvPicPr>
          <p:cNvPr id="140" name="Google Shape;140;p24"/>
          <p:cNvPicPr preferRelativeResize="0"/>
          <p:nvPr/>
        </p:nvPicPr>
        <p:blipFill>
          <a:blip r:embed="rId4">
            <a:alphaModFix/>
          </a:blip>
          <a:stretch>
            <a:fillRect/>
          </a:stretch>
        </p:blipFill>
        <p:spPr>
          <a:xfrm>
            <a:off x="311700" y="2981200"/>
            <a:ext cx="3639000" cy="707400"/>
          </a:xfrm>
          <a:prstGeom prst="rect">
            <a:avLst/>
          </a:prstGeom>
          <a:noFill/>
          <a:ln>
            <a:noFill/>
          </a:ln>
        </p:spPr>
      </p:pic>
      <p:pic>
        <p:nvPicPr>
          <p:cNvPr id="141" name="Google Shape;141;p24"/>
          <p:cNvPicPr preferRelativeResize="0"/>
          <p:nvPr/>
        </p:nvPicPr>
        <p:blipFill>
          <a:blip r:embed="rId5">
            <a:alphaModFix/>
          </a:blip>
          <a:stretch>
            <a:fillRect/>
          </a:stretch>
        </p:blipFill>
        <p:spPr>
          <a:xfrm>
            <a:off x="311700" y="3688600"/>
            <a:ext cx="3000375" cy="921250"/>
          </a:xfrm>
          <a:prstGeom prst="rect">
            <a:avLst/>
          </a:prstGeom>
          <a:noFill/>
          <a:ln>
            <a:noFill/>
          </a:ln>
        </p:spPr>
      </p:pic>
      <p:pic>
        <p:nvPicPr>
          <p:cNvPr id="142" name="Google Shape;142;p24"/>
          <p:cNvPicPr preferRelativeResize="0"/>
          <p:nvPr/>
        </p:nvPicPr>
        <p:blipFill>
          <a:blip r:embed="rId6">
            <a:alphaModFix/>
          </a:blip>
          <a:stretch>
            <a:fillRect/>
          </a:stretch>
        </p:blipFill>
        <p:spPr>
          <a:xfrm>
            <a:off x="311700" y="1152426"/>
            <a:ext cx="7915277" cy="91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Recursion</a:t>
            </a:r>
            <a:endParaRPr/>
          </a:p>
        </p:txBody>
      </p:sp>
      <p:sp>
        <p:nvSpPr>
          <p:cNvPr id="148" name="Google Shape;148;p25"/>
          <p:cNvSpPr txBox="1"/>
          <p:nvPr>
            <p:ph idx="1" type="body"/>
          </p:nvPr>
        </p:nvSpPr>
        <p:spPr>
          <a:xfrm>
            <a:off x="311700" y="1266325"/>
            <a:ext cx="32793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It’s often useful to print stack trace in recursive calls to help analyze/debug your algorithm</a:t>
            </a:r>
            <a:endParaRPr/>
          </a:p>
        </p:txBody>
      </p:sp>
      <p:pic>
        <p:nvPicPr>
          <p:cNvPr id="149" name="Google Shape;149;p25"/>
          <p:cNvPicPr preferRelativeResize="0"/>
          <p:nvPr/>
        </p:nvPicPr>
        <p:blipFill>
          <a:blip r:embed="rId3">
            <a:alphaModFix/>
          </a:blip>
          <a:stretch>
            <a:fillRect/>
          </a:stretch>
        </p:blipFill>
        <p:spPr>
          <a:xfrm>
            <a:off x="4041925" y="215000"/>
            <a:ext cx="4695127" cy="3387426"/>
          </a:xfrm>
          <a:prstGeom prst="rect">
            <a:avLst/>
          </a:prstGeom>
          <a:noFill/>
          <a:ln>
            <a:noFill/>
          </a:ln>
        </p:spPr>
      </p:pic>
      <p:pic>
        <p:nvPicPr>
          <p:cNvPr id="150" name="Google Shape;150;p25"/>
          <p:cNvPicPr preferRelativeResize="0"/>
          <p:nvPr/>
        </p:nvPicPr>
        <p:blipFill>
          <a:blip r:embed="rId4">
            <a:alphaModFix/>
          </a:blip>
          <a:stretch>
            <a:fillRect/>
          </a:stretch>
        </p:blipFill>
        <p:spPr>
          <a:xfrm>
            <a:off x="4326975" y="3602425"/>
            <a:ext cx="4410075" cy="154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a:t>
            </a:r>
            <a:endParaRPr/>
          </a:p>
        </p:txBody>
      </p:sp>
      <p:sp>
        <p:nvSpPr>
          <p:cNvPr id="156" name="Google Shape;156;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you’ve probably seen it before!</a:t>
            </a:r>
            <a:endParaRPr/>
          </a:p>
          <a:p>
            <a:pPr indent="-342900" lvl="0" marL="457200" rtl="0" algn="l">
              <a:spcBef>
                <a:spcPts val="0"/>
              </a:spcBef>
              <a:spcAft>
                <a:spcPts val="0"/>
              </a:spcAft>
              <a:buSzPts val="1800"/>
              <a:buChar char="●"/>
            </a:pPr>
            <a:r>
              <a:rPr lang="en"/>
              <a:t>example stack trace</a:t>
            </a:r>
            <a:endParaRPr/>
          </a:p>
        </p:txBody>
      </p:sp>
      <p:pic>
        <p:nvPicPr>
          <p:cNvPr id="157" name="Google Shape;157;p26"/>
          <p:cNvPicPr preferRelativeResize="0"/>
          <p:nvPr/>
        </p:nvPicPr>
        <p:blipFill>
          <a:blip r:embed="rId3">
            <a:alphaModFix/>
          </a:blip>
          <a:stretch>
            <a:fillRect/>
          </a:stretch>
        </p:blipFill>
        <p:spPr>
          <a:xfrm>
            <a:off x="511725" y="1997275"/>
            <a:ext cx="748665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and Queue</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31F20"/>
                </a:solidFill>
                <a:highlight>
                  <a:srgbClr val="FFFFFF"/>
                </a:highlight>
                <a:latin typeface="Arial"/>
                <a:ea typeface="Arial"/>
                <a:cs typeface="Arial"/>
                <a:sym typeface="Arial"/>
              </a:rPr>
              <a:t>In a </a:t>
            </a:r>
            <a:r>
              <a:rPr b="1" i="1" lang="en" sz="1500">
                <a:solidFill>
                  <a:srgbClr val="0084B7"/>
                </a:solidFill>
                <a:highlight>
                  <a:srgbClr val="FFFFFF"/>
                </a:highlight>
                <a:latin typeface="Arial"/>
                <a:ea typeface="Arial"/>
                <a:cs typeface="Arial"/>
                <a:sym typeface="Arial"/>
              </a:rPr>
              <a:t>stack</a:t>
            </a:r>
            <a:r>
              <a:rPr lang="en" sz="1500">
                <a:solidFill>
                  <a:srgbClr val="231F20"/>
                </a:solidFill>
                <a:highlight>
                  <a:srgbClr val="FFFFFF"/>
                </a:highlight>
                <a:latin typeface="Arial"/>
                <a:ea typeface="Arial"/>
                <a:cs typeface="Arial"/>
                <a:sym typeface="Arial"/>
              </a:rPr>
              <a:t>, the element deleted from the set is the one most recently inserted: the stack implements a </a:t>
            </a:r>
            <a:r>
              <a:rPr b="1" i="1" lang="en" sz="1500">
                <a:solidFill>
                  <a:srgbClr val="0084B7"/>
                </a:solidFill>
                <a:highlight>
                  <a:srgbClr val="FFFFFF"/>
                </a:highlight>
                <a:latin typeface="Arial"/>
                <a:ea typeface="Arial"/>
                <a:cs typeface="Arial"/>
                <a:sym typeface="Arial"/>
              </a:rPr>
              <a:t>last-in, first-out</a:t>
            </a:r>
            <a:r>
              <a:rPr lang="en" sz="1500">
                <a:solidFill>
                  <a:srgbClr val="231F20"/>
                </a:solidFill>
                <a:highlight>
                  <a:srgbClr val="FFFFFF"/>
                </a:highlight>
                <a:latin typeface="Arial"/>
                <a:ea typeface="Arial"/>
                <a:cs typeface="Arial"/>
                <a:sym typeface="Arial"/>
              </a:rPr>
              <a:t>, or </a:t>
            </a:r>
            <a:r>
              <a:rPr b="1" i="1" lang="en" sz="1500">
                <a:solidFill>
                  <a:srgbClr val="0084B7"/>
                </a:solidFill>
                <a:highlight>
                  <a:srgbClr val="FFFFFF"/>
                </a:highlight>
                <a:latin typeface="Arial"/>
                <a:ea typeface="Arial"/>
                <a:cs typeface="Arial"/>
                <a:sym typeface="Arial"/>
              </a:rPr>
              <a:t>LIFO</a:t>
            </a:r>
            <a:r>
              <a:rPr lang="en" sz="1500">
                <a:solidFill>
                  <a:srgbClr val="231F20"/>
                </a:solidFill>
                <a:highlight>
                  <a:srgbClr val="FFFFFF"/>
                </a:highlight>
                <a:latin typeface="Arial"/>
                <a:ea typeface="Arial"/>
                <a:cs typeface="Arial"/>
                <a:sym typeface="Arial"/>
              </a:rPr>
              <a:t>, policy. </a:t>
            </a:r>
            <a:endParaRPr sz="1500">
              <a:solidFill>
                <a:srgbClr val="231F20"/>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231F20"/>
                </a:solidFill>
                <a:highlight>
                  <a:srgbClr val="FFFFFF"/>
                </a:highlight>
                <a:latin typeface="Arial"/>
                <a:ea typeface="Arial"/>
                <a:cs typeface="Arial"/>
                <a:sym typeface="Arial"/>
              </a:rPr>
              <a:t>In a </a:t>
            </a:r>
            <a:r>
              <a:rPr b="1" i="1" lang="en" sz="1500">
                <a:solidFill>
                  <a:srgbClr val="0084B7"/>
                </a:solidFill>
                <a:highlight>
                  <a:srgbClr val="FFFFFF"/>
                </a:highlight>
                <a:latin typeface="Arial"/>
                <a:ea typeface="Arial"/>
                <a:cs typeface="Arial"/>
                <a:sym typeface="Arial"/>
              </a:rPr>
              <a:t>queue</a:t>
            </a:r>
            <a:r>
              <a:rPr lang="en" sz="1500">
                <a:solidFill>
                  <a:srgbClr val="231F20"/>
                </a:solidFill>
                <a:highlight>
                  <a:srgbClr val="FFFFFF"/>
                </a:highlight>
                <a:latin typeface="Arial"/>
                <a:ea typeface="Arial"/>
                <a:cs typeface="Arial"/>
                <a:sym typeface="Arial"/>
              </a:rPr>
              <a:t>, the element deleted is always the one that has been in the set for the longest time: the queue implements </a:t>
            </a:r>
            <a:r>
              <a:rPr lang="en" sz="1500">
                <a:solidFill>
                  <a:srgbClr val="231F20"/>
                </a:solidFill>
                <a:highlight>
                  <a:srgbClr val="FFFFFF"/>
                </a:highlight>
                <a:latin typeface="Arial"/>
                <a:ea typeface="Arial"/>
                <a:cs typeface="Arial"/>
                <a:sym typeface="Arial"/>
              </a:rPr>
              <a:t>a </a:t>
            </a:r>
            <a:r>
              <a:rPr b="1" i="1" lang="en" sz="1500">
                <a:solidFill>
                  <a:srgbClr val="0084B7"/>
                </a:solidFill>
                <a:highlight>
                  <a:srgbClr val="FFFFFF"/>
                </a:highlight>
                <a:latin typeface="Arial"/>
                <a:ea typeface="Arial"/>
                <a:cs typeface="Arial"/>
                <a:sym typeface="Arial"/>
              </a:rPr>
              <a:t>fi</a:t>
            </a:r>
            <a:r>
              <a:rPr b="1" i="1" lang="en" sz="1500">
                <a:solidFill>
                  <a:srgbClr val="0084B7"/>
                </a:solidFill>
                <a:highlight>
                  <a:srgbClr val="FFFFFF"/>
                </a:highlight>
                <a:latin typeface="Arial"/>
                <a:ea typeface="Arial"/>
                <a:cs typeface="Arial"/>
                <a:sym typeface="Arial"/>
              </a:rPr>
              <a:t>rst-in, first-out</a:t>
            </a:r>
            <a:r>
              <a:rPr lang="en" sz="1500">
                <a:solidFill>
                  <a:srgbClr val="231F20"/>
                </a:solidFill>
                <a:highlight>
                  <a:srgbClr val="FFFFFF"/>
                </a:highlight>
                <a:latin typeface="Arial"/>
                <a:ea typeface="Arial"/>
                <a:cs typeface="Arial"/>
                <a:sym typeface="Arial"/>
              </a:rPr>
              <a:t>, or </a:t>
            </a:r>
            <a:r>
              <a:rPr b="1" i="1" lang="en" sz="1500">
                <a:solidFill>
                  <a:srgbClr val="0084B7"/>
                </a:solidFill>
                <a:highlight>
                  <a:srgbClr val="FFFFFF"/>
                </a:highlight>
                <a:latin typeface="Arial"/>
                <a:ea typeface="Arial"/>
                <a:cs typeface="Arial"/>
                <a:sym typeface="Arial"/>
              </a:rPr>
              <a:t>FIFO</a:t>
            </a:r>
            <a:r>
              <a:rPr lang="en" sz="1500">
                <a:solidFill>
                  <a:srgbClr val="231F20"/>
                </a:solidFill>
                <a:highlight>
                  <a:srgbClr val="FFFFFF"/>
                </a:highlight>
                <a:latin typeface="Arial"/>
                <a:ea typeface="Arial"/>
                <a:cs typeface="Arial"/>
                <a:sym typeface="Arial"/>
              </a:rPr>
              <a:t>, policy. </a:t>
            </a:r>
            <a:endParaRPr sz="1500">
              <a:solidFill>
                <a:srgbClr val="231F20"/>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231F20"/>
                </a:solidFill>
                <a:highlight>
                  <a:srgbClr val="FFFFFF"/>
                </a:highlight>
                <a:latin typeface="Arial"/>
                <a:ea typeface="Arial"/>
                <a:cs typeface="Arial"/>
                <a:sym typeface="Arial"/>
              </a:rPr>
              <a:t>Both of them can be implemented to have O(n) space </a:t>
            </a:r>
            <a:r>
              <a:rPr lang="en" sz="1500">
                <a:solidFill>
                  <a:srgbClr val="231F20"/>
                </a:solidFill>
                <a:highlight>
                  <a:srgbClr val="FFFFFF"/>
                </a:highlight>
                <a:latin typeface="Arial"/>
                <a:ea typeface="Arial"/>
                <a:cs typeface="Arial"/>
                <a:sym typeface="Arial"/>
              </a:rPr>
              <a:t>complexity</a:t>
            </a:r>
            <a:r>
              <a:rPr lang="en" sz="1500">
                <a:solidFill>
                  <a:srgbClr val="231F20"/>
                </a:solidFill>
                <a:highlight>
                  <a:srgbClr val="FFFFFF"/>
                </a:highlight>
                <a:latin typeface="Arial"/>
                <a:ea typeface="Arial"/>
                <a:cs typeface="Arial"/>
                <a:sym typeface="Arial"/>
              </a:rPr>
              <a:t> and O(1) speed for element insertion and removal.</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Arial"/>
                <a:ea typeface="Arial"/>
                <a:cs typeface="Arial"/>
                <a:sym typeface="Arial"/>
              </a:rPr>
              <a:t>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a:t>
            </a:r>
            <a:endParaRPr/>
          </a:p>
        </p:txBody>
      </p:sp>
      <p:sp>
        <p:nvSpPr>
          <p:cNvPr id="169" name="Google Shape;169;p28"/>
          <p:cNvSpPr txBox="1"/>
          <p:nvPr>
            <p:ph idx="1" type="body"/>
          </p:nvPr>
        </p:nvSpPr>
        <p:spPr>
          <a:xfrm>
            <a:off x="0" y="12744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Last in, first out (LIFO)</a:t>
            </a:r>
            <a:endParaRPr/>
          </a:p>
          <a:p>
            <a:pPr indent="-342900" lvl="0" marL="457200" rtl="0" algn="l">
              <a:spcBef>
                <a:spcPts val="0"/>
              </a:spcBef>
              <a:spcAft>
                <a:spcPts val="0"/>
              </a:spcAft>
              <a:buSzPts val="1800"/>
              <a:buChar char="●"/>
            </a:pPr>
            <a:r>
              <a:rPr lang="en"/>
              <a:t>Push, pop, peek, size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Matching parenthesis</a:t>
            </a:r>
            <a:endParaRPr/>
          </a:p>
          <a:p>
            <a:pPr indent="-342900" lvl="0" marL="457200" rtl="0" algn="l">
              <a:spcBef>
                <a:spcPts val="0"/>
              </a:spcBef>
              <a:spcAft>
                <a:spcPts val="0"/>
              </a:spcAft>
              <a:buSzPts val="1800"/>
              <a:buChar char="●"/>
            </a:pPr>
            <a:r>
              <a:rPr lang="en"/>
              <a:t>Function calls</a:t>
            </a:r>
            <a:endParaRPr/>
          </a:p>
          <a:p>
            <a:pPr indent="-342900" lvl="0" marL="457200" rtl="0" algn="l">
              <a:spcBef>
                <a:spcPts val="0"/>
              </a:spcBef>
              <a:spcAft>
                <a:spcPts val="0"/>
              </a:spcAft>
              <a:buSzPts val="1800"/>
              <a:buChar char="●"/>
            </a:pPr>
            <a:r>
              <a:rPr lang="en"/>
              <a:t>Backtracking</a:t>
            </a:r>
            <a:endParaRPr/>
          </a:p>
          <a:p>
            <a:pPr indent="-342900" lvl="0" marL="457200" rtl="0" algn="l">
              <a:spcBef>
                <a:spcPts val="0"/>
              </a:spcBef>
              <a:spcAft>
                <a:spcPts val="0"/>
              </a:spcAft>
              <a:buSzPts val="1800"/>
              <a:buChar char="●"/>
            </a:pPr>
            <a:r>
              <a:rPr lang="en"/>
              <a:t>Reversing a list</a:t>
            </a:r>
            <a:endParaRPr/>
          </a:p>
          <a:p>
            <a:pPr indent="-342900" lvl="0" marL="457200" rtl="0" algn="l">
              <a:spcBef>
                <a:spcPts val="0"/>
              </a:spcBef>
              <a:spcAft>
                <a:spcPts val="0"/>
              </a:spcAft>
              <a:buSzPts val="1800"/>
              <a:buChar char="●"/>
            </a:pPr>
            <a:r>
              <a:rPr lang="en"/>
              <a:t>Expression evaluation</a:t>
            </a:r>
            <a:endParaRPr/>
          </a:p>
        </p:txBody>
      </p:sp>
      <p:pic>
        <p:nvPicPr>
          <p:cNvPr id="170" name="Google Shape;170;p28"/>
          <p:cNvPicPr preferRelativeResize="0"/>
          <p:nvPr/>
        </p:nvPicPr>
        <p:blipFill>
          <a:blip r:embed="rId3">
            <a:alphaModFix/>
          </a:blip>
          <a:stretch>
            <a:fillRect/>
          </a:stretch>
        </p:blipFill>
        <p:spPr>
          <a:xfrm>
            <a:off x="4635277" y="321175"/>
            <a:ext cx="4508724" cy="4129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a:t>
            </a:r>
            <a:endParaRPr/>
          </a:p>
        </p:txBody>
      </p:sp>
      <p:sp>
        <p:nvSpPr>
          <p:cNvPr id="176" name="Google Shape;176;p29"/>
          <p:cNvSpPr txBox="1"/>
          <p:nvPr>
            <p:ph idx="1" type="body"/>
          </p:nvPr>
        </p:nvSpPr>
        <p:spPr>
          <a:xfrm>
            <a:off x="311700" y="2324700"/>
            <a:ext cx="8520600" cy="2511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First in, first out (FIFO)</a:t>
            </a:r>
            <a:endParaRPr/>
          </a:p>
          <a:p>
            <a:pPr indent="-334327" lvl="0" marL="457200" rtl="0" algn="l">
              <a:spcBef>
                <a:spcPts val="0"/>
              </a:spcBef>
              <a:spcAft>
                <a:spcPts val="0"/>
              </a:spcAft>
              <a:buSzPct val="100000"/>
              <a:buChar char="●"/>
            </a:pPr>
            <a:r>
              <a:rPr lang="en"/>
              <a:t>Has a head and tail</a:t>
            </a:r>
            <a:endParaRPr/>
          </a:p>
          <a:p>
            <a:pPr indent="-334327" lvl="0" marL="457200" rtl="0" algn="l">
              <a:spcBef>
                <a:spcPts val="0"/>
              </a:spcBef>
              <a:spcAft>
                <a:spcPts val="0"/>
              </a:spcAft>
              <a:buSzPct val="100000"/>
              <a:buChar char="●"/>
            </a:pPr>
            <a:r>
              <a:rPr lang="en"/>
              <a:t>Elements get added to the tail</a:t>
            </a:r>
            <a:endParaRPr/>
          </a:p>
          <a:p>
            <a:pPr indent="-334327" lvl="0" marL="457200" rtl="0" algn="l">
              <a:spcBef>
                <a:spcPts val="0"/>
              </a:spcBef>
              <a:spcAft>
                <a:spcPts val="0"/>
              </a:spcAft>
              <a:buSzPct val="100000"/>
              <a:buChar char="●"/>
            </a:pPr>
            <a:r>
              <a:rPr lang="en"/>
              <a:t>Enqueue, dequeue, size</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Task scheduling</a:t>
            </a:r>
            <a:endParaRPr/>
          </a:p>
          <a:p>
            <a:pPr indent="-334327" lvl="0" marL="457200" rtl="0" algn="l">
              <a:spcBef>
                <a:spcPts val="0"/>
              </a:spcBef>
              <a:spcAft>
                <a:spcPts val="0"/>
              </a:spcAft>
              <a:buSzPct val="100000"/>
              <a:buChar char="●"/>
            </a:pPr>
            <a:r>
              <a:rPr lang="en"/>
              <a:t>Waiting list for shared resources</a:t>
            </a:r>
            <a:endParaRPr/>
          </a:p>
          <a:p>
            <a:pPr indent="-334327" lvl="0" marL="457200" rtl="0" algn="l">
              <a:spcBef>
                <a:spcPts val="0"/>
              </a:spcBef>
              <a:spcAft>
                <a:spcPts val="0"/>
              </a:spcAft>
              <a:buSzPct val="100000"/>
              <a:buChar char="●"/>
            </a:pPr>
            <a:r>
              <a:rPr lang="en"/>
              <a:t>BFS, Sliding window min/max, Topological Sort</a:t>
            </a:r>
            <a:endParaRPr/>
          </a:p>
        </p:txBody>
      </p:sp>
      <p:pic>
        <p:nvPicPr>
          <p:cNvPr id="177" name="Google Shape;177;p29"/>
          <p:cNvPicPr preferRelativeResize="0"/>
          <p:nvPr/>
        </p:nvPicPr>
        <p:blipFill>
          <a:blip r:embed="rId3">
            <a:alphaModFix/>
          </a:blip>
          <a:stretch>
            <a:fillRect/>
          </a:stretch>
        </p:blipFill>
        <p:spPr>
          <a:xfrm>
            <a:off x="1944000" y="-34725"/>
            <a:ext cx="6597000" cy="247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List</a:t>
            </a:r>
            <a:endParaRPr/>
          </a:p>
        </p:txBody>
      </p:sp>
      <p:sp>
        <p:nvSpPr>
          <p:cNvPr id="183" name="Google Shape;18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using static arrays</a:t>
            </a:r>
            <a:endParaRPr/>
          </a:p>
          <a:p>
            <a:pPr indent="-342900" lvl="0" marL="457200" rtl="0" algn="l">
              <a:spcBef>
                <a:spcPts val="0"/>
              </a:spcBef>
              <a:spcAft>
                <a:spcPts val="0"/>
              </a:spcAft>
              <a:buSzPts val="1800"/>
              <a:buChar char="●"/>
            </a:pPr>
            <a:r>
              <a:rPr lang="en"/>
              <a:t>Added ability to grow and shrink in size</a:t>
            </a:r>
            <a:endParaRPr/>
          </a:p>
          <a:p>
            <a:pPr indent="-342900" lvl="0" marL="457200" rtl="0" algn="l">
              <a:spcBef>
                <a:spcPts val="0"/>
              </a:spcBef>
              <a:spcAft>
                <a:spcPts val="0"/>
              </a:spcAft>
              <a:buSzPts val="1800"/>
              <a:buChar char="●"/>
            </a:pPr>
            <a:r>
              <a:rPr lang="en"/>
              <a:t>Supports all array operations and insert, delete, append</a:t>
            </a:r>
            <a:endParaRPr/>
          </a:p>
          <a:p>
            <a:pPr indent="-342900" lvl="0" marL="457200" rtl="0" algn="l">
              <a:spcBef>
                <a:spcPts val="0"/>
              </a:spcBef>
              <a:spcAft>
                <a:spcPts val="0"/>
              </a:spcAft>
              <a:buSzPts val="1800"/>
              <a:buChar char="●"/>
            </a:pPr>
            <a:r>
              <a:rPr lang="en"/>
              <a:t>Access: O(1) supports random access</a:t>
            </a:r>
            <a:endParaRPr/>
          </a:p>
          <a:p>
            <a:pPr indent="-342900" lvl="0" marL="457200" rtl="0" algn="l">
              <a:spcBef>
                <a:spcPts val="0"/>
              </a:spcBef>
              <a:spcAft>
                <a:spcPts val="0"/>
              </a:spcAft>
              <a:buSzPts val="1800"/>
              <a:buChar char="●"/>
            </a:pPr>
            <a:r>
              <a:rPr lang="en"/>
              <a:t>Append: O(1) </a:t>
            </a:r>
            <a:r>
              <a:rPr lang="en"/>
              <a:t>amortized</a:t>
            </a:r>
            <a:r>
              <a:rPr lang="en"/>
              <a:t>, O(n) worst case</a:t>
            </a:r>
            <a:endParaRPr/>
          </a:p>
          <a:p>
            <a:pPr indent="-342900" lvl="0" marL="457200" marR="0" rtl="0" algn="l">
              <a:lnSpc>
                <a:spcPct val="115000"/>
              </a:lnSpc>
              <a:spcBef>
                <a:spcPts val="0"/>
              </a:spcBef>
              <a:spcAft>
                <a:spcPts val="0"/>
              </a:spcAft>
              <a:buSzPts val="1800"/>
              <a:buChar char="●"/>
            </a:pPr>
            <a:r>
              <a:rPr lang="en"/>
              <a:t>Insertion/Deletion at position k has  </a:t>
            </a:r>
            <a:r>
              <a:rPr lang="en"/>
              <a:t>amortized</a:t>
            </a:r>
            <a:r>
              <a:rPr lang="en"/>
              <a:t> time complexity of</a:t>
            </a:r>
            <a:r>
              <a:rPr lang="en"/>
              <a:t> O(n - k), worst case O(n)</a:t>
            </a:r>
            <a:endParaRPr/>
          </a:p>
          <a:p>
            <a:pPr indent="-342900" lvl="0" marL="457200" marR="0" rtl="0" algn="l">
              <a:lnSpc>
                <a:spcPct val="115000"/>
              </a:lnSpc>
              <a:spcBef>
                <a:spcPts val="0"/>
              </a:spcBef>
              <a:spcAft>
                <a:spcPts val="0"/>
              </a:spcAft>
              <a:buSzPts val="1800"/>
              <a:buChar char="●"/>
            </a:pPr>
            <a:r>
              <a:rPr lang="en"/>
              <a:t>Generally static arrays are preferred over dynamic list for performance reasons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List</a:t>
            </a:r>
            <a:endParaRPr/>
          </a:p>
        </p:txBody>
      </p:sp>
      <p:sp>
        <p:nvSpPr>
          <p:cNvPr id="189" name="Google Shape;18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std::vector</a:t>
            </a:r>
            <a:endParaRPr/>
          </a:p>
          <a:p>
            <a:pPr indent="-342900" lvl="0" marL="457200" rtl="0" algn="l">
              <a:spcBef>
                <a:spcPts val="0"/>
              </a:spcBef>
              <a:spcAft>
                <a:spcPts val="0"/>
              </a:spcAft>
              <a:buSzPts val="1800"/>
              <a:buChar char="●"/>
            </a:pPr>
            <a:r>
              <a:rPr lang="en"/>
              <a:t>Java: ArrayList</a:t>
            </a:r>
            <a:endParaRPr/>
          </a:p>
          <a:p>
            <a:pPr indent="-342900" lvl="0" marL="457200" rtl="0" algn="l">
              <a:spcBef>
                <a:spcPts val="0"/>
              </a:spcBef>
              <a:spcAft>
                <a:spcPts val="0"/>
              </a:spcAft>
              <a:buSzPts val="1800"/>
              <a:buChar char="●"/>
            </a:pPr>
            <a:r>
              <a:rPr lang="en"/>
              <a:t>Python: list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It’s generally helpful to declare the size of the array when initializing it, as subsequent append operations will trigger resizing the array to twice the size each time the size capacity is reached.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Teaching Session 14:00-15:00</a:t>
            </a:r>
            <a:endParaRPr/>
          </a:p>
          <a:p>
            <a:pPr indent="-317500" lvl="1" marL="914400" rtl="0" algn="l">
              <a:spcBef>
                <a:spcPts val="0"/>
              </a:spcBef>
              <a:spcAft>
                <a:spcPts val="0"/>
              </a:spcAft>
              <a:buSzPts val="1400"/>
              <a:buChar char="○"/>
            </a:pPr>
            <a:r>
              <a:rPr lang="en"/>
              <a:t>Recursion, </a:t>
            </a:r>
            <a:r>
              <a:rPr lang="en"/>
              <a:t>backtracking and brute force</a:t>
            </a:r>
            <a:endParaRPr/>
          </a:p>
          <a:p>
            <a:pPr indent="-317500" lvl="1" marL="914400" rtl="0" algn="l">
              <a:spcBef>
                <a:spcPts val="0"/>
              </a:spcBef>
              <a:spcAft>
                <a:spcPts val="0"/>
              </a:spcAft>
              <a:buSzPts val="1400"/>
              <a:buChar char="○"/>
            </a:pPr>
            <a:r>
              <a:rPr lang="en"/>
              <a:t>Stack</a:t>
            </a:r>
            <a:endParaRPr/>
          </a:p>
          <a:p>
            <a:pPr indent="-317500" lvl="1" marL="914400" rtl="0" algn="l">
              <a:spcBef>
                <a:spcPts val="0"/>
              </a:spcBef>
              <a:spcAft>
                <a:spcPts val="0"/>
              </a:spcAft>
              <a:buSzPts val="1400"/>
              <a:buChar char="○"/>
            </a:pPr>
            <a:r>
              <a:rPr lang="en"/>
              <a:t>Queue</a:t>
            </a:r>
            <a:endParaRPr/>
          </a:p>
          <a:p>
            <a:pPr indent="-317500" lvl="1" marL="914400" rtl="0" algn="l">
              <a:spcBef>
                <a:spcPts val="0"/>
              </a:spcBef>
              <a:spcAft>
                <a:spcPts val="0"/>
              </a:spcAft>
              <a:buSzPts val="1400"/>
              <a:buChar char="○"/>
            </a:pPr>
            <a:r>
              <a:rPr lang="en"/>
              <a:t>List</a:t>
            </a:r>
            <a:endParaRPr/>
          </a:p>
          <a:p>
            <a:pPr indent="-317500" lvl="1" marL="914400" rtl="0" algn="l">
              <a:spcBef>
                <a:spcPts val="0"/>
              </a:spcBef>
              <a:spcAft>
                <a:spcPts val="0"/>
              </a:spcAft>
              <a:buSzPts val="1400"/>
              <a:buChar char="○"/>
            </a:pPr>
            <a:r>
              <a:rPr lang="en"/>
              <a:t>Map</a:t>
            </a:r>
            <a:endParaRPr/>
          </a:p>
          <a:p>
            <a:pPr indent="-317500" lvl="1" marL="914400" rtl="0" algn="l">
              <a:spcBef>
                <a:spcPts val="0"/>
              </a:spcBef>
              <a:spcAft>
                <a:spcPts val="0"/>
              </a:spcAft>
              <a:buSzPts val="1400"/>
              <a:buChar char="○"/>
            </a:pPr>
            <a:r>
              <a:rPr lang="en"/>
              <a:t>Set</a:t>
            </a:r>
            <a:endParaRPr/>
          </a:p>
          <a:p>
            <a:pPr indent="-342900" lvl="0" marL="457200" rtl="0" algn="l">
              <a:spcBef>
                <a:spcPts val="0"/>
              </a:spcBef>
              <a:spcAft>
                <a:spcPts val="0"/>
              </a:spcAft>
              <a:buSzPts val="1800"/>
              <a:buChar char="●"/>
            </a:pPr>
            <a:r>
              <a:rPr lang="en"/>
              <a:t>Mini Contest 15:00-16:30</a:t>
            </a:r>
            <a:endParaRPr/>
          </a:p>
          <a:p>
            <a:pPr indent="-342900" lvl="0" marL="457200" rtl="0" algn="l">
              <a:spcBef>
                <a:spcPts val="0"/>
              </a:spcBef>
              <a:spcAft>
                <a:spcPts val="0"/>
              </a:spcAft>
              <a:buSzPts val="1800"/>
              <a:buChar char="●"/>
            </a:pPr>
            <a:r>
              <a:rPr lang="en"/>
              <a:t>Contest Solutions 16:30-17:00</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a:t>
            </a:r>
            <a:endParaRPr/>
          </a:p>
        </p:txBody>
      </p:sp>
      <p:sp>
        <p:nvSpPr>
          <p:cNvPr id="195" name="Google Shape;19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list like structure</a:t>
            </a:r>
            <a:endParaRPr/>
          </a:p>
          <a:p>
            <a:pPr indent="-342900" lvl="0" marL="457200" rtl="0" algn="l">
              <a:spcBef>
                <a:spcPts val="0"/>
              </a:spcBef>
              <a:spcAft>
                <a:spcPts val="0"/>
              </a:spcAft>
              <a:buSzPts val="1800"/>
              <a:buChar char="●"/>
            </a:pPr>
            <a:r>
              <a:rPr lang="en"/>
              <a:t>Does not support reference by index(random access)</a:t>
            </a:r>
            <a:endParaRPr/>
          </a:p>
          <a:p>
            <a:pPr indent="-342900" lvl="0" marL="457200" rtl="0" algn="l">
              <a:spcBef>
                <a:spcPts val="0"/>
              </a:spcBef>
              <a:spcAft>
                <a:spcPts val="0"/>
              </a:spcAft>
              <a:buSzPts val="1800"/>
              <a:buChar char="●"/>
            </a:pPr>
            <a:r>
              <a:rPr lang="en"/>
              <a:t>Each element is stored in a node object</a:t>
            </a:r>
            <a:endParaRPr/>
          </a:p>
          <a:p>
            <a:pPr indent="-342900" lvl="0" marL="457200" rtl="0" algn="l">
              <a:spcBef>
                <a:spcPts val="0"/>
              </a:spcBef>
              <a:spcAft>
                <a:spcPts val="0"/>
              </a:spcAft>
              <a:buSzPts val="1800"/>
              <a:buChar char="●"/>
            </a:pPr>
            <a:r>
              <a:rPr lang="en"/>
              <a:t>A chain of nodes with reference to the next node form the linked list</a:t>
            </a:r>
            <a:endParaRPr/>
          </a:p>
          <a:p>
            <a:pPr indent="-342900" lvl="0" marL="457200" rtl="0" algn="l">
              <a:spcBef>
                <a:spcPts val="0"/>
              </a:spcBef>
              <a:spcAft>
                <a:spcPts val="0"/>
              </a:spcAft>
              <a:buSzPts val="1800"/>
              <a:buChar char="●"/>
            </a:pPr>
            <a:r>
              <a:rPr lang="en"/>
              <a:t>Traversal takes O(n) time, however, insertion and deletion can be faster than a dynamic list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a:t>
            </a:r>
            <a:endParaRPr/>
          </a:p>
        </p:txBody>
      </p:sp>
      <p:sp>
        <p:nvSpPr>
          <p:cNvPr id="201" name="Google Shape;20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3"/>
          <p:cNvPicPr preferRelativeResize="0"/>
          <p:nvPr/>
        </p:nvPicPr>
        <p:blipFill>
          <a:blip r:embed="rId3">
            <a:alphaModFix/>
          </a:blip>
          <a:stretch>
            <a:fillRect/>
          </a:stretch>
        </p:blipFill>
        <p:spPr>
          <a:xfrm>
            <a:off x="2450577" y="607512"/>
            <a:ext cx="5899624" cy="404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a:t>
            </a:r>
            <a:endParaRPr/>
          </a:p>
        </p:txBody>
      </p:sp>
      <p:sp>
        <p:nvSpPr>
          <p:cNvPr id="208" name="Google Shape;20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singly linked list </a:t>
            </a:r>
            <a:endParaRPr/>
          </a:p>
          <a:p>
            <a:pPr indent="-342900" lvl="0" marL="457200" rtl="0" algn="l">
              <a:spcBef>
                <a:spcPts val="0"/>
              </a:spcBef>
              <a:spcAft>
                <a:spcPts val="0"/>
              </a:spcAft>
              <a:buSzPts val="1800"/>
              <a:buChar char="●"/>
            </a:pPr>
            <a:r>
              <a:rPr lang="en"/>
              <a:t>doubly linked list</a:t>
            </a:r>
            <a:endParaRPr/>
          </a:p>
        </p:txBody>
      </p:sp>
      <p:pic>
        <p:nvPicPr>
          <p:cNvPr id="209" name="Google Shape;209;p34"/>
          <p:cNvPicPr preferRelativeResize="0"/>
          <p:nvPr/>
        </p:nvPicPr>
        <p:blipFill>
          <a:blip r:embed="rId3">
            <a:alphaModFix/>
          </a:blip>
          <a:stretch>
            <a:fillRect/>
          </a:stretch>
        </p:blipFill>
        <p:spPr>
          <a:xfrm>
            <a:off x="3075045" y="334825"/>
            <a:ext cx="1699652" cy="4043226"/>
          </a:xfrm>
          <a:prstGeom prst="rect">
            <a:avLst/>
          </a:prstGeom>
          <a:noFill/>
          <a:ln>
            <a:noFill/>
          </a:ln>
        </p:spPr>
      </p:pic>
      <p:pic>
        <p:nvPicPr>
          <p:cNvPr id="210" name="Google Shape;210;p34"/>
          <p:cNvPicPr preferRelativeResize="0"/>
          <p:nvPr/>
        </p:nvPicPr>
        <p:blipFill>
          <a:blip r:embed="rId4">
            <a:alphaModFix/>
          </a:blip>
          <a:stretch>
            <a:fillRect/>
          </a:stretch>
        </p:blipFill>
        <p:spPr>
          <a:xfrm>
            <a:off x="5112050" y="356400"/>
            <a:ext cx="1744025" cy="40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Abstract data type</a:t>
            </a:r>
            <a:endParaRPr/>
          </a:p>
          <a:p>
            <a:pPr indent="-342900" lvl="0" marL="457200" rtl="0" algn="l">
              <a:spcBef>
                <a:spcPts val="0"/>
              </a:spcBef>
              <a:spcAft>
                <a:spcPts val="0"/>
              </a:spcAft>
              <a:buSzPts val="1800"/>
              <a:buChar char="●"/>
            </a:pPr>
            <a:r>
              <a:rPr lang="en"/>
              <a:t>Common implementation is hash table</a:t>
            </a:r>
            <a:endParaRPr/>
          </a:p>
          <a:p>
            <a:pPr indent="-342900" lvl="0" marL="457200" rtl="0" algn="l">
              <a:spcBef>
                <a:spcPts val="0"/>
              </a:spcBef>
              <a:spcAft>
                <a:spcPts val="0"/>
              </a:spcAft>
              <a:buSzPts val="1800"/>
              <a:buChar char="●"/>
            </a:pPr>
            <a:r>
              <a:rPr lang="en"/>
              <a:t>A “dictionary” of key-value pairs</a:t>
            </a:r>
            <a:endParaRPr/>
          </a:p>
          <a:p>
            <a:pPr indent="-342900" lvl="0" marL="457200" rtl="0" algn="l">
              <a:spcBef>
                <a:spcPts val="0"/>
              </a:spcBef>
              <a:spcAft>
                <a:spcPts val="0"/>
              </a:spcAft>
              <a:buSzPts val="1800"/>
              <a:buChar char="●"/>
            </a:pPr>
            <a:r>
              <a:rPr lang="en"/>
              <a:t>Supports add, remove, edit, and get operations on key-value pairs</a:t>
            </a:r>
            <a:endParaRPr/>
          </a:p>
          <a:p>
            <a:pPr indent="-342900" lvl="0" marL="457200" rtl="0" algn="l">
              <a:spcBef>
                <a:spcPts val="0"/>
              </a:spcBef>
              <a:spcAft>
                <a:spcPts val="0"/>
              </a:spcAft>
              <a:buSzPts val="1800"/>
              <a:buChar char="●"/>
            </a:pPr>
            <a:r>
              <a:rPr lang="en"/>
              <a:t>Usually supports iteration over all key-value pairs, with no </a:t>
            </a:r>
            <a:r>
              <a:rPr lang="en"/>
              <a:t>guarantee</a:t>
            </a:r>
            <a:r>
              <a:rPr lang="en"/>
              <a:t> on its order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HashTable</a:t>
            </a:r>
            <a:endParaRPr/>
          </a:p>
        </p:txBody>
      </p:sp>
      <p:sp>
        <p:nvSpPr>
          <p:cNvPr id="222" name="Google Shape;222;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be implemented using a static array of dynamic lists</a:t>
            </a:r>
            <a:endParaRPr/>
          </a:p>
          <a:p>
            <a:pPr indent="-342900" lvl="0" marL="457200" rtl="0" algn="l">
              <a:spcBef>
                <a:spcPts val="0"/>
              </a:spcBef>
              <a:spcAft>
                <a:spcPts val="0"/>
              </a:spcAft>
              <a:buSzPts val="1800"/>
              <a:buChar char="●"/>
            </a:pPr>
            <a:r>
              <a:rPr lang="en"/>
              <a:t>Important factors are the </a:t>
            </a:r>
            <a:r>
              <a:rPr lang="en"/>
              <a:t>hashing</a:t>
            </a:r>
            <a:r>
              <a:rPr lang="en"/>
              <a:t> function, table size, bucket size, load factor</a:t>
            </a:r>
            <a:endParaRPr/>
          </a:p>
          <a:p>
            <a:pPr indent="-342900" lvl="0" marL="457200" rtl="0" algn="l">
              <a:spcBef>
                <a:spcPts val="0"/>
              </a:spcBef>
              <a:spcAft>
                <a:spcPts val="0"/>
              </a:spcAft>
              <a:buSzPts val="1800"/>
              <a:buChar char="●"/>
            </a:pPr>
            <a:r>
              <a:rPr lang="en"/>
              <a:t>Hash collision will affect its efficiency</a:t>
            </a:r>
            <a:endParaRPr/>
          </a:p>
        </p:txBody>
      </p:sp>
      <p:pic>
        <p:nvPicPr>
          <p:cNvPr id="223" name="Google Shape;223;p36"/>
          <p:cNvPicPr preferRelativeResize="0"/>
          <p:nvPr/>
        </p:nvPicPr>
        <p:blipFill>
          <a:blip r:embed="rId3">
            <a:alphaModFix/>
          </a:blip>
          <a:stretch>
            <a:fillRect/>
          </a:stretch>
        </p:blipFill>
        <p:spPr>
          <a:xfrm>
            <a:off x="701825" y="2996575"/>
            <a:ext cx="5524325" cy="1373225"/>
          </a:xfrm>
          <a:prstGeom prst="rect">
            <a:avLst/>
          </a:prstGeom>
          <a:noFill/>
          <a:ln>
            <a:noFill/>
          </a:ln>
        </p:spPr>
      </p:pic>
      <p:pic>
        <p:nvPicPr>
          <p:cNvPr id="224" name="Google Shape;224;p36"/>
          <p:cNvPicPr preferRelativeResize="0"/>
          <p:nvPr/>
        </p:nvPicPr>
        <p:blipFill>
          <a:blip r:embed="rId4">
            <a:alphaModFix/>
          </a:blip>
          <a:stretch>
            <a:fillRect/>
          </a:stretch>
        </p:blipFill>
        <p:spPr>
          <a:xfrm>
            <a:off x="6226159" y="2996575"/>
            <a:ext cx="2420966" cy="1373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HashTable</a:t>
            </a:r>
            <a:endParaRPr/>
          </a:p>
        </p:txBody>
      </p:sp>
      <p:sp>
        <p:nvSpPr>
          <p:cNvPr id="230" name="Google Shape;23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7"/>
          <p:cNvPicPr preferRelativeResize="0"/>
          <p:nvPr/>
        </p:nvPicPr>
        <p:blipFill>
          <a:blip r:embed="rId3">
            <a:alphaModFix/>
          </a:blip>
          <a:stretch>
            <a:fillRect/>
          </a:stretch>
        </p:blipFill>
        <p:spPr>
          <a:xfrm>
            <a:off x="2053825" y="1211523"/>
            <a:ext cx="5876098" cy="3127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a:t>
            </a:r>
            <a:endParaRPr/>
          </a:p>
        </p:txBody>
      </p:sp>
      <p:sp>
        <p:nvSpPr>
          <p:cNvPr id="237" name="Google Shape;237;p38"/>
          <p:cNvSpPr txBox="1"/>
          <p:nvPr>
            <p:ph idx="1" type="body"/>
          </p:nvPr>
        </p:nvSpPr>
        <p:spPr>
          <a:xfrm>
            <a:off x="311700" y="1266325"/>
            <a:ext cx="5478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Abstract data type with many different implementations</a:t>
            </a:r>
            <a:endParaRPr/>
          </a:p>
          <a:p>
            <a:pPr indent="-342900" lvl="0" marL="457200" rtl="0" algn="l">
              <a:spcBef>
                <a:spcPts val="0"/>
              </a:spcBef>
              <a:spcAft>
                <a:spcPts val="0"/>
              </a:spcAft>
              <a:buSzPts val="1800"/>
              <a:buChar char="●"/>
            </a:pPr>
            <a:r>
              <a:rPr lang="en"/>
              <a:t>Only allows addition of unique elements</a:t>
            </a:r>
            <a:endParaRPr/>
          </a:p>
          <a:p>
            <a:pPr indent="-342900" lvl="0" marL="457200" rtl="0" algn="l">
              <a:spcBef>
                <a:spcPts val="0"/>
              </a:spcBef>
              <a:spcAft>
                <a:spcPts val="0"/>
              </a:spcAft>
              <a:buSzPts val="1800"/>
              <a:buChar char="●"/>
            </a:pPr>
            <a:r>
              <a:rPr lang="en"/>
              <a:t>Useful for keeping track of presence of elements</a:t>
            </a:r>
            <a:endParaRPr/>
          </a:p>
          <a:p>
            <a:pPr indent="-342900" lvl="0" marL="457200" rtl="0" algn="l">
              <a:spcBef>
                <a:spcPts val="0"/>
              </a:spcBef>
              <a:spcAft>
                <a:spcPts val="0"/>
              </a:spcAft>
              <a:buSzPts val="1800"/>
              <a:buChar char="●"/>
            </a:pPr>
            <a:r>
              <a:rPr lang="en"/>
              <a:t>Insert, delete, search/contains, size</a:t>
            </a:r>
            <a:endParaRPr/>
          </a:p>
        </p:txBody>
      </p:sp>
      <p:pic>
        <p:nvPicPr>
          <p:cNvPr id="238" name="Google Shape;238;p38"/>
          <p:cNvPicPr preferRelativeResize="0"/>
          <p:nvPr/>
        </p:nvPicPr>
        <p:blipFill>
          <a:blip r:embed="rId3">
            <a:alphaModFix/>
          </a:blip>
          <a:stretch>
            <a:fillRect/>
          </a:stretch>
        </p:blipFill>
        <p:spPr>
          <a:xfrm>
            <a:off x="5790304" y="1303425"/>
            <a:ext cx="2887099" cy="29978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Contest</a:t>
            </a:r>
            <a:endParaRPr/>
          </a:p>
        </p:txBody>
      </p:sp>
      <p:sp>
        <p:nvSpPr>
          <p:cNvPr id="244" name="Google Shape;244;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 problems</a:t>
            </a:r>
            <a:endParaRPr/>
          </a:p>
          <a:p>
            <a:pPr indent="-342900" lvl="0" marL="457200" rtl="0" algn="l">
              <a:spcBef>
                <a:spcPts val="0"/>
              </a:spcBef>
              <a:spcAft>
                <a:spcPts val="0"/>
              </a:spcAft>
              <a:buSzPts val="1800"/>
              <a:buChar char="●"/>
            </a:pPr>
            <a:r>
              <a:rPr lang="en"/>
              <a:t>1h30min</a:t>
            </a:r>
            <a:endParaRPr/>
          </a:p>
          <a:p>
            <a:pPr indent="-342900" lvl="0" marL="457200" rtl="0" algn="l">
              <a:spcBef>
                <a:spcPts val="0"/>
              </a:spcBef>
              <a:spcAft>
                <a:spcPts val="0"/>
              </a:spcAft>
              <a:buSzPts val="1800"/>
              <a:buChar char="●"/>
            </a:pPr>
            <a:r>
              <a:rPr lang="en"/>
              <a:t>On Virtual Judge</a:t>
            </a:r>
            <a:endParaRPr/>
          </a:p>
        </p:txBody>
      </p:sp>
      <p:pic>
        <p:nvPicPr>
          <p:cNvPr id="245" name="Google Shape;245;p39"/>
          <p:cNvPicPr preferRelativeResize="0"/>
          <p:nvPr/>
        </p:nvPicPr>
        <p:blipFill>
          <a:blip r:embed="rId3">
            <a:alphaModFix/>
          </a:blip>
          <a:stretch>
            <a:fillRect/>
          </a:stretch>
        </p:blipFill>
        <p:spPr>
          <a:xfrm>
            <a:off x="5031725" y="768450"/>
            <a:ext cx="3800575" cy="380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774850" y="1648500"/>
            <a:ext cx="7550001" cy="279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1450800" y="349775"/>
            <a:ext cx="6624152" cy="4591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Brute Force</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Attempts to try out </a:t>
            </a:r>
            <a:r>
              <a:rPr lang="en"/>
              <a:t>every possible solution or option in order to arrive at a correct solution</a:t>
            </a:r>
            <a:endParaRPr/>
          </a:p>
          <a:p>
            <a:pPr indent="-342900" lvl="0" marL="457200" rtl="0" algn="l">
              <a:spcBef>
                <a:spcPts val="0"/>
              </a:spcBef>
              <a:spcAft>
                <a:spcPts val="0"/>
              </a:spcAft>
              <a:buSzPts val="1800"/>
              <a:buChar char="●"/>
            </a:pPr>
            <a:r>
              <a:rPr lang="en"/>
              <a:t>Example: </a:t>
            </a:r>
            <a:endParaRPr/>
          </a:p>
          <a:p>
            <a:pPr indent="-317500" lvl="1" marL="914400" rtl="0" algn="l">
              <a:spcBef>
                <a:spcPts val="0"/>
              </a:spcBef>
              <a:spcAft>
                <a:spcPts val="0"/>
              </a:spcAft>
              <a:buSzPts val="1400"/>
              <a:buChar char="○"/>
            </a:pPr>
            <a:r>
              <a:rPr lang="en"/>
              <a:t>Trying out all possible values of variables to </a:t>
            </a:r>
            <a:r>
              <a:rPr lang="en"/>
              <a:t>satisfy</a:t>
            </a:r>
            <a:r>
              <a:rPr lang="en"/>
              <a:t> a system of equations</a:t>
            </a:r>
            <a:endParaRPr/>
          </a:p>
          <a:p>
            <a:pPr indent="-317500" lvl="1" marL="914400" rtl="0" algn="l">
              <a:spcBef>
                <a:spcPts val="0"/>
              </a:spcBef>
              <a:spcAft>
                <a:spcPts val="0"/>
              </a:spcAft>
              <a:buSzPts val="1400"/>
              <a:buChar char="○"/>
            </a:pPr>
            <a:r>
              <a:rPr lang="en"/>
              <a:t>Finding a combination of values in an array that add up to a sum by trying out all permutations</a:t>
            </a:r>
            <a:endParaRPr/>
          </a:p>
          <a:p>
            <a:pPr indent="-317500" lvl="1" marL="914400" rtl="0" algn="l">
              <a:spcBef>
                <a:spcPts val="0"/>
              </a:spcBef>
              <a:spcAft>
                <a:spcPts val="0"/>
              </a:spcAft>
              <a:buSzPts val="1400"/>
              <a:buChar char="○"/>
            </a:pPr>
            <a:r>
              <a:rPr lang="en"/>
              <a:t>Linear search through an array</a:t>
            </a:r>
            <a:endParaRPr/>
          </a:p>
          <a:p>
            <a:pPr indent="-342900" lvl="0" marL="457200" rtl="0" algn="l">
              <a:spcBef>
                <a:spcPts val="0"/>
              </a:spcBef>
              <a:spcAft>
                <a:spcPts val="0"/>
              </a:spcAft>
              <a:buSzPts val="1800"/>
              <a:buChar char="●"/>
            </a:pPr>
            <a:r>
              <a:rPr lang="en"/>
              <a:t>In theory, always works, BUT</a:t>
            </a:r>
            <a:endParaRPr/>
          </a:p>
          <a:p>
            <a:pPr indent="-342900" lvl="0" marL="457200" rtl="0" algn="l">
              <a:spcBef>
                <a:spcPts val="0"/>
              </a:spcBef>
              <a:spcAft>
                <a:spcPts val="0"/>
              </a:spcAft>
              <a:buSzPts val="1800"/>
              <a:buChar char="●"/>
            </a:pPr>
            <a:r>
              <a:rPr lang="en"/>
              <a:t>Has the worst time complexity and only works for small inputs</a:t>
            </a:r>
            <a:endParaRPr/>
          </a:p>
          <a:p>
            <a:pPr indent="-317500" lvl="1" marL="914400" rtl="0" algn="l">
              <a:spcBef>
                <a:spcPts val="0"/>
              </a:spcBef>
              <a:spcAft>
                <a:spcPts val="0"/>
              </a:spcAft>
              <a:buSzPts val="1400"/>
              <a:buChar char="○"/>
            </a:pPr>
            <a:r>
              <a:rPr lang="en"/>
              <a:t>I.e. to be able to finish within the given time limit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52425" y="1266326"/>
            <a:ext cx="8439150" cy="338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1098301" y="293925"/>
            <a:ext cx="6947399" cy="443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Solution Using Backtracking (C++)</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952500" y="1382149"/>
            <a:ext cx="7070176" cy="3071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Problems Solvable by Backtracking &amp; Recursion</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Sudoku</a:t>
            </a:r>
            <a:endParaRPr/>
          </a:p>
          <a:p>
            <a:pPr indent="-342900" lvl="0" marL="457200" rtl="0" algn="l">
              <a:spcBef>
                <a:spcPts val="0"/>
              </a:spcBef>
              <a:spcAft>
                <a:spcPts val="0"/>
              </a:spcAft>
              <a:buSzPts val="1800"/>
              <a:buChar char="●"/>
            </a:pPr>
            <a:r>
              <a:rPr lang="en"/>
              <a:t>Permutations of a String/Array</a:t>
            </a:r>
            <a:endParaRPr/>
          </a:p>
          <a:p>
            <a:pPr indent="-342900" lvl="0" marL="457200" rtl="0" algn="l">
              <a:spcBef>
                <a:spcPts val="0"/>
              </a:spcBef>
              <a:spcAft>
                <a:spcPts val="0"/>
              </a:spcAft>
              <a:buSzPts val="1800"/>
              <a:buChar char="●"/>
            </a:pPr>
            <a:r>
              <a:rPr lang="en"/>
              <a:t>Subset Sum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