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95" r:id="rId6"/>
    <p:sldId id="263" r:id="rId7"/>
    <p:sldId id="296" r:id="rId8"/>
    <p:sldId id="287" r:id="rId9"/>
    <p:sldId id="288" r:id="rId10"/>
    <p:sldId id="289" r:id="rId11"/>
    <p:sldId id="297" r:id="rId12"/>
    <p:sldId id="298" r:id="rId13"/>
    <p:sldId id="299" r:id="rId14"/>
    <p:sldId id="267" r:id="rId15"/>
    <p:sldId id="268" r:id="rId16"/>
    <p:sldId id="269" r:id="rId17"/>
    <p:sldId id="300" r:id="rId18"/>
    <p:sldId id="301" r:id="rId19"/>
    <p:sldId id="302" r:id="rId20"/>
    <p:sldId id="303" r:id="rId21"/>
    <p:sldId id="304" r:id="rId22"/>
    <p:sldId id="286" r:id="rId23"/>
  </p:sldIdLst>
  <p:sldSz cx="9144000" cy="5143500" type="screen16x9"/>
  <p:notesSz cx="6858000" cy="9144000"/>
  <p:embeddedFontLst>
    <p:embeddedFont>
      <p:font typeface="Nunito"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84"/>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fd1015d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fd1015d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fd1015df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fd1015df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fd1015d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fd1015d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fd1015d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fd1015d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73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fd1015df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fd1015d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32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fd1015df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fd1015df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fd1015d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fd1015d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0fd1015df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0fd1015d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fd1015d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fd1015d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92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31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124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45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57" name="Google Shape;57;p13"/>
          <p:cNvPicPr preferRelativeResize="0"/>
          <p:nvPr/>
        </p:nvPicPr>
        <p:blipFill>
          <a:blip r:embed="rId4">
            <a:alphaModFix/>
          </a:blip>
          <a:stretch>
            <a:fillRect/>
          </a:stretch>
        </p:blipFill>
        <p:spPr>
          <a:xfrm>
            <a:off x="96475" y="94375"/>
            <a:ext cx="574316" cy="562825"/>
          </a:xfrm>
          <a:prstGeom prst="rect">
            <a:avLst/>
          </a:prstGeom>
          <a:noFill/>
          <a:ln>
            <a:noFill/>
          </a:ln>
        </p:spPr>
      </p:pic>
      <p:sp>
        <p:nvSpPr>
          <p:cNvPr id="2" name="TextBox 1">
            <a:extLst>
              <a:ext uri="{FF2B5EF4-FFF2-40B4-BE49-F238E27FC236}">
                <a16:creationId xmlns:a16="http://schemas.microsoft.com/office/drawing/2014/main" id="{24FE053B-208C-6D49-7CEC-E8F8B719ACBC}"/>
              </a:ext>
            </a:extLst>
          </p:cNvPr>
          <p:cNvSpPr txBox="1"/>
          <p:nvPr/>
        </p:nvSpPr>
        <p:spPr>
          <a:xfrm>
            <a:off x="1417431" y="3130287"/>
            <a:ext cx="6309136" cy="523220"/>
          </a:xfrm>
          <a:prstGeom prst="rect">
            <a:avLst/>
          </a:prstGeom>
          <a:noFill/>
        </p:spPr>
        <p:txBody>
          <a:bodyPr wrap="square" rtlCol="0">
            <a:spAutoFit/>
          </a:bodyPr>
          <a:lstStyle/>
          <a:p>
            <a:r>
              <a:rPr lang="en-GB" sz="2800" b="1" dirty="0">
                <a:latin typeface="Nunito" pitchFamily="2" charset="77"/>
              </a:rPr>
              <a:t>Session 6: Intro to greedy algorithms</a:t>
            </a:r>
          </a:p>
        </p:txBody>
      </p:sp>
      <p:sp>
        <p:nvSpPr>
          <p:cNvPr id="3" name="TextBox 2">
            <a:extLst>
              <a:ext uri="{FF2B5EF4-FFF2-40B4-BE49-F238E27FC236}">
                <a16:creationId xmlns:a16="http://schemas.microsoft.com/office/drawing/2014/main" id="{904050A3-6CFC-4FBE-DCC5-72188F4E8013}"/>
              </a:ext>
            </a:extLst>
          </p:cNvPr>
          <p:cNvSpPr txBox="1"/>
          <p:nvPr/>
        </p:nvSpPr>
        <p:spPr>
          <a:xfrm>
            <a:off x="3857057" y="4212044"/>
            <a:ext cx="1429884" cy="307777"/>
          </a:xfrm>
          <a:prstGeom prst="rect">
            <a:avLst/>
          </a:prstGeom>
          <a:noFill/>
          <a:effectLst>
            <a:reflection stA="0" endPos="65000" dist="50800" dir="5400000" sy="-100000" algn="bl" rotWithShape="0"/>
          </a:effectLst>
        </p:spPr>
        <p:txBody>
          <a:bodyPr wrap="square" rtlCol="0">
            <a:spAutoFit/>
          </a:bodyPr>
          <a:lstStyle/>
          <a:p>
            <a:r>
              <a:rPr lang="en-GB" b="1" dirty="0">
                <a:latin typeface="Nunito" pitchFamily="2" charset="77"/>
              </a:rPr>
              <a:t>November 13</a:t>
            </a:r>
            <a:r>
              <a:rPr lang="en-GB" b="1" baseline="30000" dirty="0">
                <a:latin typeface="Nunito" pitchFamily="2" charset="77"/>
              </a:rPr>
              <a:t>th</a:t>
            </a:r>
            <a:r>
              <a:rPr lang="en-GB" b="1" dirty="0">
                <a:latin typeface="Nunito" pitchFamily="2" charset="77"/>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17006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Algorithm 2</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637875"/>
            <a:ext cx="8520600" cy="3416400"/>
          </a:xfrm>
          <a:prstGeom prst="rect">
            <a:avLst/>
          </a:prstGeom>
        </p:spPr>
        <p:txBody>
          <a:bodyPr spcFirstLastPara="1" wrap="square" lIns="91425" tIns="91425" rIns="91425" bIns="91425" anchor="t" anchorCtr="0">
            <a:normAutofit/>
          </a:bodyPr>
          <a:lstStyle/>
          <a:p>
            <a:pPr marL="742950" indent="-285750">
              <a:spcBef>
                <a:spcPts val="1200"/>
              </a:spcBef>
            </a:pPr>
            <a:r>
              <a:rPr lang="en-GB" sz="1600" dirty="0">
                <a:latin typeface="Nunito" pitchFamily="2" charset="77"/>
              </a:rPr>
              <a:t>Another idea is to always select the next possible event that begins as early as possible. This algorithm selects the following events:</a:t>
            </a:r>
          </a:p>
          <a:p>
            <a:pPr marL="742950" indent="-285750">
              <a:spcBef>
                <a:spcPts val="1200"/>
              </a:spcBef>
            </a:pPr>
            <a:endParaRPr lang="en-GB" sz="1600" dirty="0">
              <a:latin typeface="Nunito" pitchFamily="2" charset="77"/>
            </a:endParaRPr>
          </a:p>
          <a:p>
            <a:pPr marL="742950" indent="-285750">
              <a:spcBef>
                <a:spcPts val="1200"/>
              </a:spcBef>
            </a:pPr>
            <a:endParaRPr lang="en-GB" sz="1600" dirty="0">
              <a:latin typeface="Nunito" pitchFamily="2" charset="77"/>
            </a:endParaRPr>
          </a:p>
          <a:p>
            <a:pPr indent="0">
              <a:spcBef>
                <a:spcPts val="1200"/>
              </a:spcBef>
              <a:buNone/>
            </a:pPr>
            <a:endParaRPr lang="en-GB" sz="1600" dirty="0">
              <a:latin typeface="Nunito" pitchFamily="2" charset="77"/>
            </a:endParaRPr>
          </a:p>
          <a:p>
            <a:pPr marL="742950" indent="-285750">
              <a:spcBef>
                <a:spcPts val="1200"/>
              </a:spcBef>
            </a:pPr>
            <a:r>
              <a:rPr lang="en-GB" sz="1600" dirty="0">
                <a:latin typeface="Nunito" pitchFamily="2" charset="77"/>
              </a:rPr>
              <a:t>However, we can find a counterexample also for this algorithm. For example, in the following case, the algorithm only selects one event:</a:t>
            </a: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2" name="Picture 1">
            <a:extLst>
              <a:ext uri="{FF2B5EF4-FFF2-40B4-BE49-F238E27FC236}">
                <a16:creationId xmlns:a16="http://schemas.microsoft.com/office/drawing/2014/main" id="{AE8F6C79-3441-81EF-C748-1E88FB6ECD1C}"/>
              </a:ext>
            </a:extLst>
          </p:cNvPr>
          <p:cNvPicPr>
            <a:picLocks noChangeAspect="1"/>
          </p:cNvPicPr>
          <p:nvPr/>
        </p:nvPicPr>
        <p:blipFill>
          <a:blip r:embed="rId4"/>
          <a:stretch>
            <a:fillRect/>
          </a:stretch>
        </p:blipFill>
        <p:spPr>
          <a:xfrm>
            <a:off x="3142169" y="1647730"/>
            <a:ext cx="2859662" cy="1145641"/>
          </a:xfrm>
          <a:prstGeom prst="rect">
            <a:avLst/>
          </a:prstGeom>
        </p:spPr>
      </p:pic>
      <p:pic>
        <p:nvPicPr>
          <p:cNvPr id="4" name="Picture 3">
            <a:extLst>
              <a:ext uri="{FF2B5EF4-FFF2-40B4-BE49-F238E27FC236}">
                <a16:creationId xmlns:a16="http://schemas.microsoft.com/office/drawing/2014/main" id="{26DB49EC-E7C5-132C-2828-83201A7643E8}"/>
              </a:ext>
            </a:extLst>
          </p:cNvPr>
          <p:cNvPicPr>
            <a:picLocks noChangeAspect="1"/>
          </p:cNvPicPr>
          <p:nvPr/>
        </p:nvPicPr>
        <p:blipFill>
          <a:blip r:embed="rId5"/>
          <a:stretch>
            <a:fillRect/>
          </a:stretch>
        </p:blipFill>
        <p:spPr>
          <a:xfrm>
            <a:off x="3142169" y="3698339"/>
            <a:ext cx="2859662" cy="1006772"/>
          </a:xfrm>
          <a:prstGeom prst="rect">
            <a:avLst/>
          </a:prstGeom>
        </p:spPr>
      </p:pic>
    </p:spTree>
    <p:extLst>
      <p:ext uri="{BB962C8B-B14F-4D97-AF65-F5344CB8AC3E}">
        <p14:creationId xmlns:p14="http://schemas.microsoft.com/office/powerpoint/2010/main" val="16313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17006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Algorithm 3 (Optimal)</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699" y="1090548"/>
            <a:ext cx="8520600" cy="3416400"/>
          </a:xfrm>
          <a:prstGeom prst="rect">
            <a:avLst/>
          </a:prstGeom>
        </p:spPr>
        <p:txBody>
          <a:bodyPr spcFirstLastPara="1" wrap="square" lIns="91425" tIns="91425" rIns="91425" bIns="91425" anchor="t" anchorCtr="0">
            <a:normAutofit/>
          </a:bodyPr>
          <a:lstStyle/>
          <a:p>
            <a:pPr marL="742950" indent="-285750">
              <a:spcBef>
                <a:spcPts val="1200"/>
              </a:spcBef>
            </a:pPr>
            <a:r>
              <a:rPr lang="en-GB" sz="1600" dirty="0">
                <a:latin typeface="Nunito" pitchFamily="2" charset="77"/>
              </a:rPr>
              <a:t>The third idea is to always select the next possible event that ends as early as possible. This algorithm selects the following events:</a:t>
            </a:r>
          </a:p>
          <a:p>
            <a:pPr marL="742950" indent="-285750">
              <a:spcBef>
                <a:spcPts val="1200"/>
              </a:spcBef>
            </a:pPr>
            <a:endParaRPr lang="en-GB" sz="1600" dirty="0">
              <a:latin typeface="Nunito" pitchFamily="2" charset="77"/>
            </a:endParaRPr>
          </a:p>
          <a:p>
            <a:pPr marL="742950" indent="-285750">
              <a:spcBef>
                <a:spcPts val="1200"/>
              </a:spcBef>
            </a:pPr>
            <a:endParaRPr lang="en-GB" sz="1600" dirty="0">
              <a:latin typeface="Nunito" pitchFamily="2" charset="77"/>
            </a:endParaRPr>
          </a:p>
          <a:p>
            <a:pPr marL="742950" indent="-285750">
              <a:spcBef>
                <a:spcPts val="1200"/>
              </a:spcBef>
            </a:pPr>
            <a:endParaRPr lang="en-GB" sz="1600" dirty="0">
              <a:latin typeface="Nunito" pitchFamily="2" charset="77"/>
            </a:endParaRPr>
          </a:p>
          <a:p>
            <a:pPr marL="742950" indent="-285750">
              <a:spcBef>
                <a:spcPts val="1200"/>
              </a:spcBef>
            </a:pPr>
            <a:endParaRPr lang="en-GB" sz="1600" dirty="0">
              <a:latin typeface="Nunito" pitchFamily="2" charset="77"/>
            </a:endParaRPr>
          </a:p>
          <a:p>
            <a:pPr marL="742950" indent="-285750">
              <a:spcBef>
                <a:spcPts val="1200"/>
              </a:spcBef>
            </a:pPr>
            <a:r>
              <a:rPr lang="en-GB" sz="1600" dirty="0">
                <a:latin typeface="Nunito" pitchFamily="2" charset="77"/>
              </a:rPr>
              <a:t>It turns out that this algorithm always produces an optimal solution</a:t>
            </a:r>
          </a:p>
          <a:p>
            <a:pPr indent="0">
              <a:spcBef>
                <a:spcPts val="1200"/>
              </a:spcBef>
              <a:buNone/>
            </a:pPr>
            <a:endParaRPr lang="en-GB"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3" name="Picture 2">
            <a:extLst>
              <a:ext uri="{FF2B5EF4-FFF2-40B4-BE49-F238E27FC236}">
                <a16:creationId xmlns:a16="http://schemas.microsoft.com/office/drawing/2014/main" id="{252E3EC6-0AC6-78A9-7BA1-7F1528CCAA8A}"/>
              </a:ext>
            </a:extLst>
          </p:cNvPr>
          <p:cNvPicPr>
            <a:picLocks noChangeAspect="1"/>
          </p:cNvPicPr>
          <p:nvPr/>
        </p:nvPicPr>
        <p:blipFill>
          <a:blip r:embed="rId4"/>
          <a:stretch>
            <a:fillRect/>
          </a:stretch>
        </p:blipFill>
        <p:spPr>
          <a:xfrm>
            <a:off x="2939011" y="2143505"/>
            <a:ext cx="3265975" cy="1310485"/>
          </a:xfrm>
          <a:prstGeom prst="rect">
            <a:avLst/>
          </a:prstGeom>
        </p:spPr>
      </p:pic>
    </p:spTree>
    <p:extLst>
      <p:ext uri="{BB962C8B-B14F-4D97-AF65-F5344CB8AC3E}">
        <p14:creationId xmlns:p14="http://schemas.microsoft.com/office/powerpoint/2010/main" val="280828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7F3B-B3D0-8F03-BA86-8FDEA5BA9502}"/>
              </a:ext>
            </a:extLst>
          </p:cNvPr>
          <p:cNvSpPr>
            <a:spLocks noGrp="1"/>
          </p:cNvSpPr>
          <p:nvPr>
            <p:ph type="title"/>
          </p:nvPr>
        </p:nvSpPr>
        <p:spPr/>
        <p:txBody>
          <a:bodyPr>
            <a:normAutofit fontScale="90000"/>
          </a:bodyPr>
          <a:lstStyle/>
          <a:p>
            <a:r>
              <a:rPr lang="en-GB" dirty="0">
                <a:latin typeface="Nunito" pitchFamily="2" charset="77"/>
              </a:rPr>
              <a:t>Tasks and deadlines</a:t>
            </a:r>
          </a:p>
        </p:txBody>
      </p:sp>
      <p:sp>
        <p:nvSpPr>
          <p:cNvPr id="5" name="Text Placeholder 4">
            <a:extLst>
              <a:ext uri="{FF2B5EF4-FFF2-40B4-BE49-F238E27FC236}">
                <a16:creationId xmlns:a16="http://schemas.microsoft.com/office/drawing/2014/main" id="{196419D4-0E50-AF56-F6C0-DB4244962AC2}"/>
              </a:ext>
            </a:extLst>
          </p:cNvPr>
          <p:cNvSpPr>
            <a:spLocks noGrp="1"/>
          </p:cNvSpPr>
          <p:nvPr>
            <p:ph type="body" idx="1"/>
          </p:nvPr>
        </p:nvSpPr>
        <p:spPr/>
        <p:txBody>
          <a:bodyPr>
            <a:normAutofit/>
          </a:bodyPr>
          <a:lstStyle/>
          <a:p>
            <a:r>
              <a:rPr lang="en-GB" sz="1600" dirty="0">
                <a:latin typeface="Nunito" pitchFamily="2" charset="77"/>
              </a:rPr>
              <a:t>given n tasks with durations and deadlines and our task is to choose an order to perform the tasks. For each task, we earn d − x points where d is the task’s deadline and x is the moment when we finish the task. What is the largest possible total score we can obtain?</a:t>
            </a:r>
            <a:endParaRPr lang="en-GB" sz="1600" u="sng" dirty="0">
              <a:latin typeface="Nunito" pitchFamily="2" charset="77"/>
            </a:endParaRPr>
          </a:p>
          <a:p>
            <a:endParaRPr lang="en-GB" sz="1600" u="sng" dirty="0">
              <a:latin typeface="Nunito" pitchFamily="2" charset="77"/>
            </a:endParaRPr>
          </a:p>
          <a:p>
            <a:endParaRPr lang="en-GB" sz="1600" u="sng" dirty="0">
              <a:latin typeface="Nunito" pitchFamily="2" charset="77"/>
            </a:endParaRPr>
          </a:p>
          <a:p>
            <a:endParaRPr lang="en-GB" sz="1600" u="sng" dirty="0">
              <a:latin typeface="Nunito" pitchFamily="2" charset="77"/>
            </a:endParaRPr>
          </a:p>
          <a:p>
            <a:endParaRPr lang="en-GB" sz="1600" u="sng" dirty="0">
              <a:latin typeface="Nunito" pitchFamily="2" charset="77"/>
            </a:endParaRPr>
          </a:p>
          <a:p>
            <a:pPr marL="114300" indent="0">
              <a:buNone/>
            </a:pPr>
            <a:endParaRPr lang="en-GB" sz="1600" u="sng" dirty="0">
              <a:latin typeface="Nunito" pitchFamily="2" charset="77"/>
            </a:endParaRPr>
          </a:p>
        </p:txBody>
      </p:sp>
      <p:pic>
        <p:nvPicPr>
          <p:cNvPr id="3" name="Picture 2">
            <a:extLst>
              <a:ext uri="{FF2B5EF4-FFF2-40B4-BE49-F238E27FC236}">
                <a16:creationId xmlns:a16="http://schemas.microsoft.com/office/drawing/2014/main" id="{3C339743-F397-1CDD-4965-88A858AE3CFF}"/>
              </a:ext>
            </a:extLst>
          </p:cNvPr>
          <p:cNvPicPr>
            <a:picLocks noChangeAspect="1"/>
          </p:cNvPicPr>
          <p:nvPr/>
        </p:nvPicPr>
        <p:blipFill>
          <a:blip r:embed="rId2"/>
          <a:stretch>
            <a:fillRect/>
          </a:stretch>
        </p:blipFill>
        <p:spPr>
          <a:xfrm>
            <a:off x="1913676" y="2480584"/>
            <a:ext cx="5316648" cy="2217891"/>
          </a:xfrm>
          <a:prstGeom prst="rect">
            <a:avLst/>
          </a:prstGeom>
        </p:spPr>
      </p:pic>
    </p:spTree>
    <p:extLst>
      <p:ext uri="{BB962C8B-B14F-4D97-AF65-F5344CB8AC3E}">
        <p14:creationId xmlns:p14="http://schemas.microsoft.com/office/powerpoint/2010/main" val="343956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FC32-37F9-F401-5B80-F19686A16A69}"/>
              </a:ext>
            </a:extLst>
          </p:cNvPr>
          <p:cNvSpPr>
            <a:spLocks noGrp="1"/>
          </p:cNvSpPr>
          <p:nvPr>
            <p:ph type="title"/>
          </p:nvPr>
        </p:nvSpPr>
        <p:spPr/>
        <p:txBody>
          <a:bodyPr>
            <a:normAutofit fontScale="90000"/>
          </a:bodyPr>
          <a:lstStyle/>
          <a:p>
            <a:r>
              <a:rPr lang="en-GB" dirty="0">
                <a:latin typeface="Nunito" pitchFamily="2" charset="77"/>
                <a:cs typeface="Niagara Engraved" panose="020F0502020204030204" pitchFamily="34" charset="0"/>
              </a:rPr>
              <a:t>Minimizing sums</a:t>
            </a:r>
          </a:p>
        </p:txBody>
      </p:sp>
      <p:sp>
        <p:nvSpPr>
          <p:cNvPr id="3" name="Text Placeholder 2">
            <a:extLst>
              <a:ext uri="{FF2B5EF4-FFF2-40B4-BE49-F238E27FC236}">
                <a16:creationId xmlns:a16="http://schemas.microsoft.com/office/drawing/2014/main" id="{E78B83E5-711E-1157-74F8-CA23E1466760}"/>
              </a:ext>
            </a:extLst>
          </p:cNvPr>
          <p:cNvSpPr>
            <a:spLocks noGrp="1"/>
          </p:cNvSpPr>
          <p:nvPr>
            <p:ph type="body" idx="1"/>
          </p:nvPr>
        </p:nvSpPr>
        <p:spPr/>
        <p:txBody>
          <a:bodyPr/>
          <a:lstStyle/>
          <a:p>
            <a:r>
              <a:rPr lang="en-GB" dirty="0">
                <a:latin typeface="Nunito" pitchFamily="2" charset="77"/>
              </a:rPr>
              <a:t>Given n numbers a</a:t>
            </a:r>
            <a:r>
              <a:rPr lang="en-GB" baseline="-25000" dirty="0">
                <a:latin typeface="Nunito" pitchFamily="2" charset="77"/>
              </a:rPr>
              <a:t>1</a:t>
            </a:r>
            <a:r>
              <a:rPr lang="en-GB" dirty="0">
                <a:latin typeface="Nunito" pitchFamily="2" charset="77"/>
              </a:rPr>
              <a:t>,a</a:t>
            </a:r>
            <a:r>
              <a:rPr lang="en-GB" baseline="-25000" dirty="0">
                <a:latin typeface="Nunito" pitchFamily="2" charset="77"/>
              </a:rPr>
              <a:t>2</a:t>
            </a:r>
            <a:r>
              <a:rPr lang="en-GB" dirty="0">
                <a:latin typeface="Nunito" pitchFamily="2" charset="77"/>
              </a:rPr>
              <a:t>,...,a</a:t>
            </a:r>
            <a:r>
              <a:rPr lang="en-GB" baseline="-25000" dirty="0">
                <a:latin typeface="Nunito" pitchFamily="2" charset="77"/>
              </a:rPr>
              <a:t>n</a:t>
            </a:r>
            <a:r>
              <a:rPr lang="en-GB" dirty="0">
                <a:latin typeface="Nunito" pitchFamily="2" charset="77"/>
              </a:rPr>
              <a:t> and our task is to find a value x that minimizes the sum:</a:t>
            </a:r>
          </a:p>
          <a:p>
            <a:endParaRPr lang="en-GB" dirty="0">
              <a:latin typeface="Nunito" pitchFamily="2" charset="77"/>
            </a:endParaRPr>
          </a:p>
          <a:p>
            <a:endParaRPr lang="en-GB" dirty="0">
              <a:latin typeface="Nunito" pitchFamily="2" charset="77"/>
            </a:endParaRPr>
          </a:p>
          <a:p>
            <a:endParaRPr lang="en-GB" dirty="0">
              <a:latin typeface="Nunito" pitchFamily="2" charset="77"/>
            </a:endParaRPr>
          </a:p>
          <a:p>
            <a:endParaRPr lang="en-GB" dirty="0">
              <a:latin typeface="Nunito" pitchFamily="2" charset="77"/>
            </a:endParaRPr>
          </a:p>
          <a:p>
            <a:r>
              <a:rPr lang="en-GB" dirty="0">
                <a:latin typeface="Nunito" pitchFamily="2" charset="77"/>
              </a:rPr>
              <a:t>We focus on the cases c = 1 and c = 2</a:t>
            </a:r>
          </a:p>
        </p:txBody>
      </p:sp>
      <p:pic>
        <p:nvPicPr>
          <p:cNvPr id="5" name="Picture 4">
            <a:extLst>
              <a:ext uri="{FF2B5EF4-FFF2-40B4-BE49-F238E27FC236}">
                <a16:creationId xmlns:a16="http://schemas.microsoft.com/office/drawing/2014/main" id="{74A9FA40-24EF-484F-DC1D-B7CBE66BCF59}"/>
              </a:ext>
            </a:extLst>
          </p:cNvPr>
          <p:cNvPicPr>
            <a:picLocks noChangeAspect="1"/>
          </p:cNvPicPr>
          <p:nvPr/>
        </p:nvPicPr>
        <p:blipFill>
          <a:blip r:embed="rId2"/>
          <a:stretch>
            <a:fillRect/>
          </a:stretch>
        </p:blipFill>
        <p:spPr>
          <a:xfrm>
            <a:off x="2565400" y="2339975"/>
            <a:ext cx="4013200" cy="520700"/>
          </a:xfrm>
          <a:prstGeom prst="rect">
            <a:avLst/>
          </a:prstGeom>
        </p:spPr>
      </p:pic>
    </p:spTree>
    <p:extLst>
      <p:ext uri="{BB962C8B-B14F-4D97-AF65-F5344CB8AC3E}">
        <p14:creationId xmlns:p14="http://schemas.microsoft.com/office/powerpoint/2010/main" val="213085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Case c = 1:</a:t>
            </a:r>
            <a:endParaRPr dirty="0">
              <a:latin typeface="Nunito"/>
              <a:ea typeface="Nunito"/>
              <a:cs typeface="Nunito"/>
              <a:sym typeface="Nunito"/>
            </a:endParaRPr>
          </a:p>
        </p:txBody>
      </p:sp>
      <p:sp>
        <p:nvSpPr>
          <p:cNvPr id="137" name="Google Shape;13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buFont typeface="Nunito"/>
              <a:buChar char="●"/>
            </a:pPr>
            <a:r>
              <a:rPr lang="en-GB" sz="1600" dirty="0">
                <a:latin typeface="Nunito" pitchFamily="2" charset="77"/>
              </a:rPr>
              <a:t>In this case, we should minimize the sum: </a:t>
            </a:r>
          </a:p>
          <a:p>
            <a:pPr>
              <a:buFont typeface="Nunito"/>
              <a:buChar char="●"/>
            </a:pPr>
            <a:endParaRPr lang="en-GB" sz="1600" dirty="0">
              <a:latin typeface="Nunito" pitchFamily="2" charset="77"/>
              <a:ea typeface="Nunito"/>
              <a:cs typeface="Nunito"/>
              <a:sym typeface="Nunito"/>
            </a:endParaRPr>
          </a:p>
          <a:p>
            <a:pPr>
              <a:buFont typeface="Nunito"/>
              <a:buChar char="●"/>
            </a:pPr>
            <a:r>
              <a:rPr lang="en-GB" sz="1600" dirty="0">
                <a:latin typeface="Nunito" pitchFamily="2" charset="77"/>
              </a:rPr>
              <a:t>In the general case, the best choice for x is the median of the numbers</a:t>
            </a:r>
            <a:r>
              <a:rPr lang="en-GB" sz="1400" dirty="0">
                <a:latin typeface="Nunito" pitchFamily="2" charset="77"/>
                <a:sym typeface="Nunito"/>
              </a:rPr>
              <a:t>.</a:t>
            </a:r>
          </a:p>
          <a:p>
            <a:pPr>
              <a:buFont typeface="Nunito"/>
              <a:buChar char="●"/>
            </a:pPr>
            <a:endParaRPr lang="en-GB" sz="1400" dirty="0">
              <a:latin typeface="Nunito" pitchFamily="2" charset="77"/>
              <a:ea typeface="Nunito"/>
              <a:cs typeface="Nunito"/>
              <a:sym typeface="Nunito"/>
            </a:endParaRPr>
          </a:p>
          <a:p>
            <a:pPr>
              <a:buFont typeface="Nunito"/>
              <a:buChar char="●"/>
            </a:pPr>
            <a:r>
              <a:rPr lang="en-GB" sz="1600" dirty="0">
                <a:latin typeface="Nunito" pitchFamily="2" charset="77"/>
              </a:rPr>
              <a:t>The median is an optimal choice, because if x is smaller than the median, the sum becomes smaller by increasing x, and if x is larger than the median, the sum becomes smaller by decreasing x</a:t>
            </a:r>
            <a:r>
              <a:rPr lang="en-GB" sz="1400" dirty="0">
                <a:latin typeface="Nunito" pitchFamily="2" charset="77"/>
                <a:sym typeface="Nunito"/>
              </a:rPr>
              <a:t>.</a:t>
            </a:r>
          </a:p>
          <a:p>
            <a:pPr>
              <a:buFont typeface="Nunito"/>
              <a:buChar char="●"/>
            </a:pPr>
            <a:r>
              <a:rPr lang="en-GB" sz="1600" dirty="0">
                <a:latin typeface="Nunito" pitchFamily="2" charset="77"/>
              </a:rPr>
              <a:t>If n is even and there are two medians, both medians and all values between them are optimal choices.</a:t>
            </a:r>
            <a:endParaRPr sz="1600" dirty="0">
              <a:latin typeface="Nunito" pitchFamily="2" charset="77"/>
              <a:ea typeface="Nunito"/>
              <a:cs typeface="Nunito"/>
              <a:sym typeface="Nunito"/>
            </a:endParaRPr>
          </a:p>
        </p:txBody>
      </p:sp>
      <p:pic>
        <p:nvPicPr>
          <p:cNvPr id="138" name="Google Shape;138;p24"/>
          <p:cNvPicPr preferRelativeResize="0"/>
          <p:nvPr/>
        </p:nvPicPr>
        <p:blipFill>
          <a:blip r:embed="rId3">
            <a:alphaModFix/>
          </a:blip>
          <a:stretch>
            <a:fillRect/>
          </a:stretch>
        </p:blipFill>
        <p:spPr>
          <a:xfrm>
            <a:off x="8498150" y="75025"/>
            <a:ext cx="574316" cy="562825"/>
          </a:xfrm>
          <a:prstGeom prst="rect">
            <a:avLst/>
          </a:prstGeom>
          <a:noFill/>
          <a:ln>
            <a:noFill/>
          </a:ln>
        </p:spPr>
      </p:pic>
      <p:pic>
        <p:nvPicPr>
          <p:cNvPr id="3" name="Picture 2">
            <a:extLst>
              <a:ext uri="{FF2B5EF4-FFF2-40B4-BE49-F238E27FC236}">
                <a16:creationId xmlns:a16="http://schemas.microsoft.com/office/drawing/2014/main" id="{6AF00ECE-BE1E-F7DC-6CDF-BA3C4A64A157}"/>
              </a:ext>
            </a:extLst>
          </p:cNvPr>
          <p:cNvPicPr>
            <a:picLocks noChangeAspect="1"/>
          </p:cNvPicPr>
          <p:nvPr/>
        </p:nvPicPr>
        <p:blipFill>
          <a:blip r:embed="rId4"/>
          <a:stretch>
            <a:fillRect/>
          </a:stretch>
        </p:blipFill>
        <p:spPr>
          <a:xfrm>
            <a:off x="4891350" y="1171825"/>
            <a:ext cx="3606800" cy="43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8469175" y="4474075"/>
            <a:ext cx="574316" cy="562825"/>
          </a:xfrm>
          <a:prstGeom prst="rect">
            <a:avLst/>
          </a:prstGeom>
          <a:noFill/>
          <a:ln>
            <a:noFill/>
          </a:ln>
        </p:spPr>
      </p:pic>
      <p:sp>
        <p:nvSpPr>
          <p:cNvPr id="3" name="Title 2">
            <a:extLst>
              <a:ext uri="{FF2B5EF4-FFF2-40B4-BE49-F238E27FC236}">
                <a16:creationId xmlns:a16="http://schemas.microsoft.com/office/drawing/2014/main" id="{B49AA037-C59D-A03A-DFCC-9FFD9351DFA1}"/>
              </a:ext>
            </a:extLst>
          </p:cNvPr>
          <p:cNvSpPr>
            <a:spLocks noGrp="1"/>
          </p:cNvSpPr>
          <p:nvPr>
            <p:ph type="title"/>
          </p:nvPr>
        </p:nvSpPr>
        <p:spPr/>
        <p:txBody>
          <a:bodyPr>
            <a:normAutofit fontScale="90000"/>
          </a:bodyPr>
          <a:lstStyle/>
          <a:p>
            <a:r>
              <a:rPr lang="en-GB" dirty="0">
                <a:latin typeface="Nunito" pitchFamily="2" charset="77"/>
              </a:rPr>
              <a:t>Case c = 2:</a:t>
            </a:r>
          </a:p>
        </p:txBody>
      </p:sp>
      <p:sp>
        <p:nvSpPr>
          <p:cNvPr id="7" name="Google Shape;137;p24">
            <a:extLst>
              <a:ext uri="{FF2B5EF4-FFF2-40B4-BE49-F238E27FC236}">
                <a16:creationId xmlns:a16="http://schemas.microsoft.com/office/drawing/2014/main" id="{2E830126-48E5-A2E6-53BE-05A03860B25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buFont typeface="Nunito"/>
              <a:buChar char="●"/>
            </a:pPr>
            <a:r>
              <a:rPr lang="en-GB" sz="1600" dirty="0">
                <a:latin typeface="Nunito" pitchFamily="2" charset="77"/>
              </a:rPr>
              <a:t>In this case, we should minimize the sum: </a:t>
            </a:r>
          </a:p>
          <a:p>
            <a:pPr>
              <a:buFont typeface="Nunito"/>
              <a:buChar char="●"/>
            </a:pPr>
            <a:endParaRPr lang="en-GB" sz="1600" dirty="0">
              <a:latin typeface="Nunito" pitchFamily="2" charset="77"/>
              <a:ea typeface="Nunito"/>
              <a:cs typeface="Nunito"/>
              <a:sym typeface="Nunito"/>
            </a:endParaRPr>
          </a:p>
          <a:p>
            <a:pPr>
              <a:buFont typeface="Nunito"/>
              <a:buChar char="●"/>
            </a:pPr>
            <a:endParaRPr lang="en-GB" sz="1600" dirty="0">
              <a:latin typeface="Nunito" pitchFamily="2" charset="77"/>
            </a:endParaRPr>
          </a:p>
          <a:p>
            <a:pPr>
              <a:buFont typeface="Nunito"/>
              <a:buChar char="●"/>
            </a:pPr>
            <a:r>
              <a:rPr lang="en-GB" sz="1600" dirty="0">
                <a:latin typeface="Nunito" pitchFamily="2" charset="77"/>
              </a:rPr>
              <a:t>By presenting the sum as follows:</a:t>
            </a:r>
          </a:p>
          <a:p>
            <a:pPr>
              <a:buFont typeface="Nunito"/>
              <a:buChar char="●"/>
            </a:pPr>
            <a:endParaRPr lang="en-GB" sz="1600" dirty="0">
              <a:latin typeface="Nunito" pitchFamily="2" charset="77"/>
            </a:endParaRPr>
          </a:p>
          <a:p>
            <a:pPr>
              <a:buFont typeface="Nunito"/>
              <a:buChar char="●"/>
            </a:pPr>
            <a:endParaRPr lang="en-GB" sz="1600" dirty="0">
              <a:latin typeface="Nunito" pitchFamily="2" charset="77"/>
            </a:endParaRPr>
          </a:p>
          <a:p>
            <a:pPr>
              <a:buFont typeface="Nunito"/>
              <a:buChar char="●"/>
            </a:pPr>
            <a:r>
              <a:rPr lang="en-GB" sz="1600" dirty="0">
                <a:latin typeface="Nunito" pitchFamily="2" charset="77"/>
              </a:rPr>
              <a:t>This is a parabola opening upwards with roots x = 0 and x = 2s/n, and the minimum value is the average of the roots x = s/n, i.e., the average of the numbers a1,a2,...,an.</a:t>
            </a:r>
            <a:endParaRPr sz="1600" dirty="0">
              <a:latin typeface="Nunito" pitchFamily="2" charset="77"/>
              <a:ea typeface="Nunito"/>
              <a:cs typeface="Nunito"/>
              <a:sym typeface="Nunito"/>
            </a:endParaRPr>
          </a:p>
        </p:txBody>
      </p:sp>
      <p:pic>
        <p:nvPicPr>
          <p:cNvPr id="9" name="Picture 8">
            <a:extLst>
              <a:ext uri="{FF2B5EF4-FFF2-40B4-BE49-F238E27FC236}">
                <a16:creationId xmlns:a16="http://schemas.microsoft.com/office/drawing/2014/main" id="{7B9CCE5B-2F3D-F0AE-2EFF-82C144D389AC}"/>
              </a:ext>
            </a:extLst>
          </p:cNvPr>
          <p:cNvPicPr>
            <a:picLocks noChangeAspect="1"/>
          </p:cNvPicPr>
          <p:nvPr/>
        </p:nvPicPr>
        <p:blipFill>
          <a:blip r:embed="rId4"/>
          <a:stretch>
            <a:fillRect/>
          </a:stretch>
        </p:blipFill>
        <p:spPr>
          <a:xfrm>
            <a:off x="4849451" y="1151878"/>
            <a:ext cx="3298668" cy="413594"/>
          </a:xfrm>
          <a:prstGeom prst="rect">
            <a:avLst/>
          </a:prstGeom>
        </p:spPr>
      </p:pic>
      <p:pic>
        <p:nvPicPr>
          <p:cNvPr id="10" name="Picture 9">
            <a:extLst>
              <a:ext uri="{FF2B5EF4-FFF2-40B4-BE49-F238E27FC236}">
                <a16:creationId xmlns:a16="http://schemas.microsoft.com/office/drawing/2014/main" id="{355228FC-030B-73DE-623E-219D5B77E13F}"/>
              </a:ext>
            </a:extLst>
          </p:cNvPr>
          <p:cNvPicPr>
            <a:picLocks noChangeAspect="1"/>
          </p:cNvPicPr>
          <p:nvPr/>
        </p:nvPicPr>
        <p:blipFill>
          <a:blip r:embed="rId5"/>
          <a:stretch>
            <a:fillRect/>
          </a:stretch>
        </p:blipFill>
        <p:spPr>
          <a:xfrm>
            <a:off x="4262107" y="2029042"/>
            <a:ext cx="4473355" cy="4010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Problem</a:t>
            </a:r>
            <a:endParaRPr dirty="0">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5" name="TextBox 4">
            <a:extLst>
              <a:ext uri="{FF2B5EF4-FFF2-40B4-BE49-F238E27FC236}">
                <a16:creationId xmlns:a16="http://schemas.microsoft.com/office/drawing/2014/main" id="{9A2E32E2-0DE1-3A9D-B08A-DD475268083C}"/>
              </a:ext>
            </a:extLst>
          </p:cNvPr>
          <p:cNvSpPr txBox="1"/>
          <p:nvPr/>
        </p:nvSpPr>
        <p:spPr>
          <a:xfrm>
            <a:off x="576835" y="1411675"/>
            <a:ext cx="7990328" cy="1169551"/>
          </a:xfrm>
          <a:prstGeom prst="rect">
            <a:avLst/>
          </a:prstGeom>
          <a:noFill/>
        </p:spPr>
        <p:txBody>
          <a:bodyPr wrap="square">
            <a:spAutoFit/>
          </a:bodyPr>
          <a:lstStyle/>
          <a:p>
            <a:pPr marL="285750" indent="-285750">
              <a:buFont typeface="Arial" panose="020B0604020202020204" pitchFamily="34" charset="0"/>
              <a:buChar char="•"/>
            </a:pPr>
            <a:r>
              <a:rPr lang="en-GB" dirty="0">
                <a:latin typeface="Nunito" pitchFamily="2" charset="77"/>
              </a:rPr>
              <a:t>Farmer John ordered a specific sequence of cows (Holsteins 'H' and Guernseys 'G') represented by string </a:t>
            </a:r>
            <a:r>
              <a:rPr lang="en-GB" b="1" dirty="0">
                <a:latin typeface="Nunito" pitchFamily="2" charset="77"/>
              </a:rPr>
              <a:t>A</a:t>
            </a:r>
            <a:r>
              <a:rPr lang="en-GB" dirty="0">
                <a:latin typeface="Nunito" pitchFamily="2" charset="77"/>
              </a:rPr>
              <a:t>, but they arrived in a different order, represented by string </a:t>
            </a:r>
            <a:r>
              <a:rPr lang="en-GB" b="1" dirty="0">
                <a:latin typeface="Nunito" pitchFamily="2" charset="77"/>
              </a:rPr>
              <a:t>B</a:t>
            </a:r>
            <a:r>
              <a:rPr lang="en-GB" dirty="0">
                <a:latin typeface="Nunito" pitchFamily="2" charset="77"/>
              </a:rPr>
              <a:t>. To resolve this, his cousin Ben, a mad scientist, invented the </a:t>
            </a:r>
            <a:r>
              <a:rPr lang="en-GB" b="1" dirty="0">
                <a:latin typeface="Nunito" pitchFamily="2" charset="77"/>
              </a:rPr>
              <a:t>multi-cow-breed-</a:t>
            </a:r>
            <a:r>
              <a:rPr lang="en-GB" b="1" dirty="0" err="1">
                <a:latin typeface="Nunito" pitchFamily="2" charset="77"/>
              </a:rPr>
              <a:t>flipinator</a:t>
            </a:r>
            <a:r>
              <a:rPr lang="en-GB" b="1" dirty="0">
                <a:latin typeface="Nunito" pitchFamily="2" charset="77"/>
              </a:rPr>
              <a:t> 3000</a:t>
            </a:r>
            <a:r>
              <a:rPr lang="en-GB" dirty="0">
                <a:latin typeface="Nunito" pitchFamily="2" charset="77"/>
              </a:rPr>
              <a:t>. This device can take any substring of cows and toggle their breeds (H becomes G and G becomes H).</a:t>
            </a:r>
          </a:p>
        </p:txBody>
      </p:sp>
      <p:sp>
        <p:nvSpPr>
          <p:cNvPr id="3" name="TextBox 2">
            <a:extLst>
              <a:ext uri="{FF2B5EF4-FFF2-40B4-BE49-F238E27FC236}">
                <a16:creationId xmlns:a16="http://schemas.microsoft.com/office/drawing/2014/main" id="{4ED39B23-AAF0-0F4D-D8B6-8B632D4849AA}"/>
              </a:ext>
            </a:extLst>
          </p:cNvPr>
          <p:cNvSpPr txBox="1"/>
          <p:nvPr/>
        </p:nvSpPr>
        <p:spPr>
          <a:xfrm>
            <a:off x="2469515" y="3135130"/>
            <a:ext cx="4204969" cy="830997"/>
          </a:xfrm>
          <a:prstGeom prst="rect">
            <a:avLst/>
          </a:prstGeom>
          <a:noFill/>
        </p:spPr>
        <p:txBody>
          <a:bodyPr wrap="square">
            <a:spAutoFit/>
          </a:bodyPr>
          <a:lstStyle/>
          <a:p>
            <a:pPr algn="ctr"/>
            <a:r>
              <a:rPr lang="en-GB" sz="1600" b="1" dirty="0">
                <a:latin typeface="Nunito" pitchFamily="2" charset="77"/>
              </a:rPr>
              <a:t>Goal</a:t>
            </a:r>
            <a:r>
              <a:rPr lang="en-GB" sz="1600" dirty="0">
                <a:latin typeface="Nunito" pitchFamily="2" charset="77"/>
              </a:rPr>
              <a:t>: Determine the minimum number of flips needed using this device to transform </a:t>
            </a:r>
            <a:r>
              <a:rPr lang="en-GB" sz="1600" b="1" dirty="0">
                <a:latin typeface="Nunito" pitchFamily="2" charset="77"/>
              </a:rPr>
              <a:t>B</a:t>
            </a:r>
            <a:r>
              <a:rPr lang="en-GB" sz="1600" dirty="0">
                <a:latin typeface="Nunito" pitchFamily="2" charset="77"/>
              </a:rPr>
              <a:t> into </a:t>
            </a:r>
            <a:r>
              <a:rPr lang="en-GB" sz="1600" b="1" dirty="0">
                <a:latin typeface="Nunito" pitchFamily="2" charset="77"/>
              </a:rPr>
              <a:t>A</a:t>
            </a:r>
            <a:r>
              <a:rPr lang="en-GB" sz="1600" dirty="0">
                <a:latin typeface="Nunito" pitchFamily="2" charset="77"/>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A53F03-5D81-F2A2-F9DE-1E9F68C4A7B9}"/>
              </a:ext>
            </a:extLst>
          </p:cNvPr>
          <p:cNvPicPr>
            <a:picLocks noChangeAspect="1"/>
          </p:cNvPicPr>
          <p:nvPr/>
        </p:nvPicPr>
        <p:blipFill>
          <a:blip r:embed="rId2"/>
          <a:stretch>
            <a:fillRect/>
          </a:stretch>
        </p:blipFill>
        <p:spPr>
          <a:xfrm>
            <a:off x="812800" y="965200"/>
            <a:ext cx="7518400" cy="3213100"/>
          </a:xfrm>
          <a:prstGeom prst="rect">
            <a:avLst/>
          </a:prstGeom>
        </p:spPr>
      </p:pic>
    </p:spTree>
    <p:extLst>
      <p:ext uri="{BB962C8B-B14F-4D97-AF65-F5344CB8AC3E}">
        <p14:creationId xmlns:p14="http://schemas.microsoft.com/office/powerpoint/2010/main" val="345142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Knapsack problem (Fractional)</a:t>
            </a:r>
            <a:endParaRPr dirty="0">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5" name="TextBox 4">
            <a:extLst>
              <a:ext uri="{FF2B5EF4-FFF2-40B4-BE49-F238E27FC236}">
                <a16:creationId xmlns:a16="http://schemas.microsoft.com/office/drawing/2014/main" id="{9A2E32E2-0DE1-3A9D-B08A-DD475268083C}"/>
              </a:ext>
            </a:extLst>
          </p:cNvPr>
          <p:cNvSpPr txBox="1"/>
          <p:nvPr/>
        </p:nvSpPr>
        <p:spPr>
          <a:xfrm>
            <a:off x="576835" y="1411675"/>
            <a:ext cx="7990328" cy="738664"/>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273239"/>
                </a:solidFill>
                <a:effectLst/>
                <a:latin typeface="Nunito" pitchFamily="2" charset="77"/>
              </a:rPr>
              <a:t>Given the weights and profits of</a:t>
            </a:r>
            <a:r>
              <a:rPr lang="en-GB" b="1" i="0" dirty="0">
                <a:solidFill>
                  <a:srgbClr val="273239"/>
                </a:solidFill>
                <a:effectLst/>
                <a:latin typeface="Nunito" pitchFamily="2" charset="77"/>
              </a:rPr>
              <a:t> N</a:t>
            </a:r>
            <a:r>
              <a:rPr lang="en-GB" b="0" i="0" dirty="0">
                <a:solidFill>
                  <a:srgbClr val="273239"/>
                </a:solidFill>
                <a:effectLst/>
                <a:latin typeface="Nunito" pitchFamily="2" charset="77"/>
              </a:rPr>
              <a:t> items, in the form of </a:t>
            </a:r>
            <a:r>
              <a:rPr lang="en-GB" b="1" i="0" dirty="0">
                <a:solidFill>
                  <a:srgbClr val="273239"/>
                </a:solidFill>
                <a:effectLst/>
                <a:latin typeface="Nunito" pitchFamily="2" charset="77"/>
              </a:rPr>
              <a:t>{profit, weight}</a:t>
            </a:r>
            <a:r>
              <a:rPr lang="en-GB" b="0" i="0" dirty="0">
                <a:solidFill>
                  <a:srgbClr val="273239"/>
                </a:solidFill>
                <a:effectLst/>
                <a:latin typeface="Nunito" pitchFamily="2" charset="77"/>
              </a:rPr>
              <a:t> put these items in a knapsack of capacity </a:t>
            </a:r>
            <a:r>
              <a:rPr lang="en-GB" b="1" i="0" dirty="0">
                <a:solidFill>
                  <a:srgbClr val="273239"/>
                </a:solidFill>
                <a:effectLst/>
                <a:latin typeface="Nunito" pitchFamily="2" charset="77"/>
              </a:rPr>
              <a:t>W</a:t>
            </a:r>
            <a:r>
              <a:rPr lang="en-GB" b="0" i="0" dirty="0">
                <a:solidFill>
                  <a:srgbClr val="273239"/>
                </a:solidFill>
                <a:effectLst/>
                <a:latin typeface="Nunito" pitchFamily="2" charset="77"/>
              </a:rPr>
              <a:t> to get the maximum total profit in the knapsack. In </a:t>
            </a:r>
            <a:r>
              <a:rPr lang="en-GB" b="1" i="0" dirty="0">
                <a:solidFill>
                  <a:srgbClr val="273239"/>
                </a:solidFill>
                <a:effectLst/>
                <a:latin typeface="Nunito" pitchFamily="2" charset="77"/>
              </a:rPr>
              <a:t>Fractional Knapsack</a:t>
            </a:r>
            <a:r>
              <a:rPr lang="en-GB" b="0" i="0" dirty="0">
                <a:solidFill>
                  <a:srgbClr val="273239"/>
                </a:solidFill>
                <a:effectLst/>
                <a:latin typeface="Nunito" pitchFamily="2" charset="77"/>
              </a:rPr>
              <a:t>, we can break items for maximizing the total value of the knapsack.</a:t>
            </a:r>
            <a:endParaRPr lang="en-GB" dirty="0">
              <a:latin typeface="Nunito" pitchFamily="2" charset="77"/>
            </a:endParaRPr>
          </a:p>
        </p:txBody>
      </p:sp>
      <p:sp>
        <p:nvSpPr>
          <p:cNvPr id="4" name="TextBox 3">
            <a:extLst>
              <a:ext uri="{FF2B5EF4-FFF2-40B4-BE49-F238E27FC236}">
                <a16:creationId xmlns:a16="http://schemas.microsoft.com/office/drawing/2014/main" id="{C33E755E-70D6-2762-6C4A-1777EB99FF78}"/>
              </a:ext>
            </a:extLst>
          </p:cNvPr>
          <p:cNvSpPr txBox="1"/>
          <p:nvPr/>
        </p:nvSpPr>
        <p:spPr>
          <a:xfrm>
            <a:off x="860079" y="2544289"/>
            <a:ext cx="7707084" cy="2031325"/>
          </a:xfrm>
          <a:prstGeom prst="rect">
            <a:avLst/>
          </a:prstGeom>
          <a:noFill/>
        </p:spPr>
        <p:txBody>
          <a:bodyPr wrap="square">
            <a:spAutoFit/>
          </a:bodyPr>
          <a:lstStyle/>
          <a:p>
            <a:pPr algn="l" fontAlgn="base"/>
            <a:r>
              <a:rPr lang="en-GB" b="1" i="1" dirty="0">
                <a:solidFill>
                  <a:srgbClr val="273239"/>
                </a:solidFill>
                <a:effectLst/>
                <a:latin typeface="Nunito" pitchFamily="2" charset="77"/>
              </a:rPr>
              <a:t>Input: </a:t>
            </a:r>
            <a:r>
              <a:rPr lang="en-GB" b="0" i="1" dirty="0">
                <a:solidFill>
                  <a:srgbClr val="273239"/>
                </a:solidFill>
                <a:effectLst/>
                <a:latin typeface="Nunito" pitchFamily="2" charset="77"/>
              </a:rPr>
              <a:t>arr[] = {{60, 10}, {100, 20}, {120, 30}}, W = 50</a:t>
            </a:r>
            <a:br>
              <a:rPr lang="en-GB" b="0" i="1" dirty="0">
                <a:solidFill>
                  <a:srgbClr val="273239"/>
                </a:solidFill>
                <a:effectLst/>
                <a:latin typeface="Nunito" pitchFamily="2" charset="77"/>
              </a:rPr>
            </a:br>
            <a:r>
              <a:rPr lang="en-GB" b="1" i="1" dirty="0">
                <a:solidFill>
                  <a:srgbClr val="273239"/>
                </a:solidFill>
                <a:effectLst/>
                <a:latin typeface="Nunito" pitchFamily="2" charset="77"/>
              </a:rPr>
              <a:t>Output:</a:t>
            </a:r>
            <a:r>
              <a:rPr lang="en-GB" b="0" i="1" dirty="0">
                <a:solidFill>
                  <a:srgbClr val="273239"/>
                </a:solidFill>
                <a:effectLst/>
                <a:latin typeface="Nunito" pitchFamily="2" charset="77"/>
              </a:rPr>
              <a:t> 240 </a:t>
            </a:r>
            <a:br>
              <a:rPr lang="en-GB" b="0" i="1" dirty="0">
                <a:solidFill>
                  <a:srgbClr val="273239"/>
                </a:solidFill>
                <a:effectLst/>
                <a:latin typeface="Nunito" pitchFamily="2" charset="77"/>
              </a:rPr>
            </a:br>
            <a:r>
              <a:rPr lang="en-GB" b="1" i="1" dirty="0">
                <a:solidFill>
                  <a:srgbClr val="273239"/>
                </a:solidFill>
                <a:effectLst/>
                <a:latin typeface="Nunito" pitchFamily="2" charset="77"/>
              </a:rPr>
              <a:t>Explanation:</a:t>
            </a:r>
            <a:r>
              <a:rPr lang="en-GB" b="0" i="1" dirty="0">
                <a:solidFill>
                  <a:srgbClr val="273239"/>
                </a:solidFill>
                <a:effectLst/>
                <a:latin typeface="Nunito" pitchFamily="2" charset="77"/>
              </a:rPr>
              <a:t> By taking items of weight 10 and 20 kg and 2/3 fraction of 30 kg. </a:t>
            </a:r>
            <a:br>
              <a:rPr lang="en-GB" b="0" i="1" dirty="0">
                <a:solidFill>
                  <a:srgbClr val="273239"/>
                </a:solidFill>
                <a:effectLst/>
                <a:latin typeface="Nunito" pitchFamily="2" charset="77"/>
              </a:rPr>
            </a:br>
            <a:r>
              <a:rPr lang="en-GB" b="0" i="1" dirty="0">
                <a:solidFill>
                  <a:srgbClr val="273239"/>
                </a:solidFill>
                <a:effectLst/>
                <a:latin typeface="Nunito" pitchFamily="2" charset="77"/>
              </a:rPr>
              <a:t>Hence total price will be 60+100+(2/3)(120) = 240</a:t>
            </a:r>
          </a:p>
          <a:p>
            <a:pPr algn="l" fontAlgn="base"/>
            <a:endParaRPr lang="en-GB" b="1" i="1" dirty="0">
              <a:solidFill>
                <a:srgbClr val="273239"/>
              </a:solidFill>
              <a:effectLst/>
              <a:latin typeface="Nunito" pitchFamily="2" charset="77"/>
            </a:endParaRPr>
          </a:p>
          <a:p>
            <a:pPr algn="l" fontAlgn="base"/>
            <a:r>
              <a:rPr lang="en-GB" b="1" i="1" dirty="0">
                <a:solidFill>
                  <a:srgbClr val="273239"/>
                </a:solidFill>
                <a:effectLst/>
                <a:latin typeface="Nunito" pitchFamily="2" charset="77"/>
              </a:rPr>
              <a:t>Input: </a:t>
            </a:r>
            <a:r>
              <a:rPr lang="en-GB" b="0" i="1" dirty="0">
                <a:solidFill>
                  <a:srgbClr val="273239"/>
                </a:solidFill>
                <a:effectLst/>
                <a:latin typeface="Nunito" pitchFamily="2" charset="77"/>
              </a:rPr>
              <a:t> arr[] = {{500, 30}}, W = 10</a:t>
            </a:r>
            <a:br>
              <a:rPr lang="en-GB" b="0" i="1" dirty="0">
                <a:solidFill>
                  <a:srgbClr val="273239"/>
                </a:solidFill>
                <a:effectLst/>
                <a:latin typeface="Nunito" pitchFamily="2" charset="77"/>
              </a:rPr>
            </a:br>
            <a:r>
              <a:rPr lang="en-GB" b="1" i="1" dirty="0">
                <a:solidFill>
                  <a:srgbClr val="273239"/>
                </a:solidFill>
                <a:effectLst/>
                <a:latin typeface="Nunito" pitchFamily="2" charset="77"/>
              </a:rPr>
              <a:t>Output: </a:t>
            </a:r>
            <a:r>
              <a:rPr lang="en-GB" b="0" i="1" dirty="0">
                <a:solidFill>
                  <a:srgbClr val="273239"/>
                </a:solidFill>
                <a:effectLst/>
                <a:latin typeface="Nunito" pitchFamily="2" charset="77"/>
              </a:rPr>
              <a:t>166.667</a:t>
            </a:r>
          </a:p>
          <a:p>
            <a:br>
              <a:rPr lang="en-GB" dirty="0"/>
            </a:br>
            <a:endParaRPr lang="en-GB" dirty="0"/>
          </a:p>
        </p:txBody>
      </p:sp>
    </p:spTree>
    <p:extLst>
      <p:ext uri="{BB962C8B-B14F-4D97-AF65-F5344CB8AC3E}">
        <p14:creationId xmlns:p14="http://schemas.microsoft.com/office/powerpoint/2010/main" val="2251810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Nunito"/>
                <a:ea typeface="Nunito"/>
                <a:cs typeface="Nunito"/>
                <a:sym typeface="Nunito"/>
              </a:rPr>
              <a:t>Solution</a:t>
            </a:r>
            <a:endParaRPr dirty="0">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8459500" y="113700"/>
            <a:ext cx="574316" cy="562825"/>
          </a:xfrm>
          <a:prstGeom prst="rect">
            <a:avLst/>
          </a:prstGeom>
          <a:noFill/>
          <a:ln>
            <a:noFill/>
          </a:ln>
        </p:spPr>
      </p:pic>
      <p:sp>
        <p:nvSpPr>
          <p:cNvPr id="3" name="TextBox 2">
            <a:extLst>
              <a:ext uri="{FF2B5EF4-FFF2-40B4-BE49-F238E27FC236}">
                <a16:creationId xmlns:a16="http://schemas.microsoft.com/office/drawing/2014/main" id="{2C8902D7-3F6A-830D-172A-9179127B1133}"/>
              </a:ext>
            </a:extLst>
          </p:cNvPr>
          <p:cNvSpPr txBox="1"/>
          <p:nvPr/>
        </p:nvSpPr>
        <p:spPr>
          <a:xfrm>
            <a:off x="651850" y="1663243"/>
            <a:ext cx="7713552" cy="1384995"/>
          </a:xfrm>
          <a:prstGeom prst="rect">
            <a:avLst/>
          </a:prstGeom>
          <a:noFill/>
        </p:spPr>
        <p:txBody>
          <a:bodyPr wrap="square">
            <a:spAutoFit/>
          </a:bodyPr>
          <a:lstStyle/>
          <a:p>
            <a:pPr marL="285750" indent="-285750" algn="l" fontAlgn="base">
              <a:buFont typeface="Arial" panose="020B0604020202020204" pitchFamily="34" charset="0"/>
              <a:buChar char="•"/>
            </a:pPr>
            <a:r>
              <a:rPr lang="en-GB" b="0" i="1" dirty="0">
                <a:solidFill>
                  <a:srgbClr val="273239"/>
                </a:solidFill>
                <a:effectLst/>
                <a:latin typeface="Nunito" pitchFamily="2" charset="77"/>
              </a:rPr>
              <a:t>The basic idea of the greedy approach is to calculate the ratio </a:t>
            </a:r>
            <a:r>
              <a:rPr lang="en-GB" b="1" i="1" dirty="0">
                <a:solidFill>
                  <a:srgbClr val="273239"/>
                </a:solidFill>
                <a:effectLst/>
                <a:latin typeface="Nunito" pitchFamily="2" charset="77"/>
              </a:rPr>
              <a:t>profit/weight</a:t>
            </a:r>
            <a:r>
              <a:rPr lang="en-GB" b="0" i="1" dirty="0">
                <a:solidFill>
                  <a:srgbClr val="273239"/>
                </a:solidFill>
                <a:effectLst/>
                <a:latin typeface="Nunito" pitchFamily="2" charset="77"/>
              </a:rPr>
              <a:t> for each item and sort the item on the basis of this ratio. Then take the item with the highest ratio and add them as much as we can (can be the whole element or a fraction of it).</a:t>
            </a:r>
          </a:p>
          <a:p>
            <a:pPr algn="l" fontAlgn="base"/>
            <a:endParaRPr lang="en-GB" b="0" i="1" dirty="0">
              <a:solidFill>
                <a:srgbClr val="273239"/>
              </a:solidFill>
              <a:effectLst/>
              <a:latin typeface="Nunito" pitchFamily="2" charset="77"/>
            </a:endParaRPr>
          </a:p>
          <a:p>
            <a:pPr marL="285750" indent="-285750" algn="l" fontAlgn="base">
              <a:buFont typeface="Arial" panose="020B0604020202020204" pitchFamily="34" charset="0"/>
              <a:buChar char="•"/>
            </a:pPr>
            <a:r>
              <a:rPr lang="en-GB" b="0" i="1" dirty="0">
                <a:solidFill>
                  <a:srgbClr val="273239"/>
                </a:solidFill>
                <a:effectLst/>
                <a:latin typeface="Nunito" pitchFamily="2" charset="77"/>
              </a:rPr>
              <a:t>This will always give the maximum profit because, in each step it adds an element such that this is the maximum possible profit for that much weight.</a:t>
            </a:r>
          </a:p>
        </p:txBody>
      </p:sp>
    </p:spTree>
    <p:extLst>
      <p:ext uri="{BB962C8B-B14F-4D97-AF65-F5344CB8AC3E}">
        <p14:creationId xmlns:p14="http://schemas.microsoft.com/office/powerpoint/2010/main" val="223341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423200"/>
            <a:ext cx="8520600" cy="3416400"/>
          </a:xfrm>
          <a:prstGeom prst="rect">
            <a:avLst/>
          </a:prstGeom>
        </p:spPr>
        <p:txBody>
          <a:bodyPr spcFirstLastPara="1" wrap="square" lIns="91425" tIns="91425" rIns="91425" bIns="91425" anchor="t" anchorCtr="0">
            <a:normAutofit/>
          </a:bodyPr>
          <a:lstStyle/>
          <a:p>
            <a:pPr algn="l" fontAlgn="base">
              <a:buFont typeface="Arial" panose="020B0604020202020204" pitchFamily="34" charset="0"/>
              <a:buChar char="•"/>
            </a:pPr>
            <a:r>
              <a:rPr lang="en-GB" sz="2000" b="1" dirty="0">
                <a:latin typeface="Nunito" pitchFamily="2" charset="77"/>
              </a:rPr>
              <a:t>Introducing greedy algorithms</a:t>
            </a:r>
          </a:p>
          <a:p>
            <a:pPr marL="114300" indent="0" algn="l" fontAlgn="base">
              <a:buNone/>
            </a:pPr>
            <a:endParaRPr lang="en-GB" sz="2000" b="1" dirty="0">
              <a:latin typeface="Nunito" pitchFamily="2" charset="77"/>
            </a:endParaRPr>
          </a:p>
          <a:p>
            <a:pPr algn="l" fontAlgn="base">
              <a:buFont typeface="Arial" panose="020B0604020202020204" pitchFamily="34" charset="0"/>
              <a:buChar char="•"/>
            </a:pPr>
            <a:r>
              <a:rPr lang="en-GB" sz="2000" b="1" dirty="0">
                <a:latin typeface="Nunito" pitchFamily="2" charset="77"/>
              </a:rPr>
              <a:t>Core principle of greedy algorithms</a:t>
            </a:r>
          </a:p>
          <a:p>
            <a:pPr marL="114300" indent="0" algn="l" fontAlgn="base">
              <a:buNone/>
            </a:pPr>
            <a:endParaRPr lang="en-GB" sz="2000" b="1" dirty="0">
              <a:latin typeface="Nunito" pitchFamily="2" charset="77"/>
            </a:endParaRPr>
          </a:p>
          <a:p>
            <a:pPr algn="l" fontAlgn="base">
              <a:buFont typeface="Arial" panose="020B0604020202020204" pitchFamily="34" charset="0"/>
              <a:buChar char="•"/>
            </a:pPr>
            <a:r>
              <a:rPr lang="en-GB" sz="2000" b="1" dirty="0">
                <a:latin typeface="Nunito" pitchFamily="2" charset="77"/>
              </a:rPr>
              <a:t>Common greedy algorithms problems</a:t>
            </a:r>
          </a:p>
          <a:p>
            <a:pPr marL="114300" indent="0" algn="l" fontAlgn="base">
              <a:buNone/>
            </a:pPr>
            <a:endParaRPr lang="en-GB" sz="2000" b="1" dirty="0">
              <a:latin typeface="Nunito" pitchFamily="2" charset="77"/>
            </a:endParaRPr>
          </a:p>
          <a:p>
            <a:pPr algn="l" fontAlgn="base">
              <a:buFont typeface="Arial" panose="020B0604020202020204" pitchFamily="34" charset="0"/>
              <a:buChar char="•"/>
            </a:pPr>
            <a:r>
              <a:rPr lang="en-GB" sz="2000" b="1" dirty="0">
                <a:latin typeface="Nunito" pitchFamily="2" charset="77"/>
              </a:rPr>
              <a:t>Online contest</a:t>
            </a:r>
            <a:br>
              <a:rPr lang="en-GB" sz="2000" dirty="0"/>
            </a:br>
            <a:endParaRPr sz="2000" dirty="0">
              <a:solidFill>
                <a:schemeClr val="dk1"/>
              </a:solidFill>
            </a:endParaRPr>
          </a:p>
        </p:txBody>
      </p:sp>
      <p:pic>
        <p:nvPicPr>
          <p:cNvPr id="63" name="Google Shape;63;p14"/>
          <p:cNvPicPr preferRelativeResize="0"/>
          <p:nvPr/>
        </p:nvPicPr>
        <p:blipFill>
          <a:blip r:embed="rId3">
            <a:alphaModFix/>
          </a:blip>
          <a:stretch>
            <a:fillRect/>
          </a:stretch>
        </p:blipFill>
        <p:spPr>
          <a:xfrm>
            <a:off x="1115611" y="303900"/>
            <a:ext cx="6912777" cy="1056125"/>
          </a:xfrm>
          <a:prstGeom prst="rect">
            <a:avLst/>
          </a:prstGeom>
          <a:noFill/>
          <a:ln>
            <a:noFill/>
          </a:ln>
        </p:spPr>
      </p:pic>
      <p:pic>
        <p:nvPicPr>
          <p:cNvPr id="64" name="Google Shape;64;p14"/>
          <p:cNvPicPr preferRelativeResize="0"/>
          <p:nvPr/>
        </p:nvPicPr>
        <p:blipFill>
          <a:blip r:embed="rId4">
            <a:alphaModFix/>
          </a:blip>
          <a:stretch>
            <a:fillRect/>
          </a:stretch>
        </p:blipFill>
        <p:spPr>
          <a:xfrm>
            <a:off x="96475" y="94375"/>
            <a:ext cx="574316" cy="56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6E4274-4A06-E54E-C04E-714B59C9D270}"/>
              </a:ext>
            </a:extLst>
          </p:cNvPr>
          <p:cNvSpPr>
            <a:spLocks noGrp="1"/>
          </p:cNvSpPr>
          <p:nvPr>
            <p:ph type="body" idx="1"/>
          </p:nvPr>
        </p:nvSpPr>
        <p:spPr>
          <a:xfrm>
            <a:off x="311700" y="863550"/>
            <a:ext cx="8520600" cy="3416400"/>
          </a:xfrm>
        </p:spPr>
        <p:txBody>
          <a:bodyPr>
            <a:normAutofit fontScale="77500" lnSpcReduction="20000"/>
          </a:bodyPr>
          <a:lstStyle/>
          <a:p>
            <a:pPr marL="114300" indent="0" fontAlgn="base">
              <a:buNone/>
            </a:pPr>
            <a:r>
              <a:rPr lang="en-GB" b="1" i="1" dirty="0">
                <a:solidFill>
                  <a:srgbClr val="273239"/>
                </a:solidFill>
                <a:effectLst/>
                <a:latin typeface="Nunito" pitchFamily="2" charset="77"/>
              </a:rPr>
              <a:t>Sorting:</a:t>
            </a:r>
            <a:r>
              <a:rPr lang="en-GB" b="0" i="1" dirty="0">
                <a:solidFill>
                  <a:srgbClr val="273239"/>
                </a:solidFill>
                <a:effectLst/>
                <a:latin typeface="Nunito" pitchFamily="2" charset="77"/>
              </a:rPr>
              <a:t> Initially sort the array based on the profit/weight ratio. The sorted array will be </a:t>
            </a:r>
            <a:r>
              <a:rPr lang="en-GB" b="1" i="1" dirty="0">
                <a:solidFill>
                  <a:srgbClr val="273239"/>
                </a:solidFill>
                <a:effectLst/>
                <a:latin typeface="Nunito" pitchFamily="2" charset="77"/>
              </a:rPr>
              <a:t>{{60, 10}, {100, 20}, {120, 30}}</a:t>
            </a:r>
            <a:r>
              <a:rPr lang="en-GB" b="0" i="1" dirty="0">
                <a:solidFill>
                  <a:srgbClr val="273239"/>
                </a:solidFill>
                <a:effectLst/>
                <a:latin typeface="Nunito" pitchFamily="2" charset="77"/>
              </a:rPr>
              <a:t>.</a:t>
            </a:r>
          </a:p>
          <a:p>
            <a:pPr marL="114300" indent="0" algn="l" fontAlgn="base">
              <a:buNone/>
            </a:pPr>
            <a:endParaRPr lang="en-GB" b="0" i="1" dirty="0">
              <a:solidFill>
                <a:srgbClr val="273239"/>
              </a:solidFill>
              <a:effectLst/>
              <a:latin typeface="Nunito" pitchFamily="2" charset="77"/>
            </a:endParaRPr>
          </a:p>
          <a:p>
            <a:pPr marL="114300" indent="0" algn="l" fontAlgn="base">
              <a:buNone/>
            </a:pPr>
            <a:r>
              <a:rPr lang="en-GB" b="1" i="1" u="sng" dirty="0">
                <a:solidFill>
                  <a:srgbClr val="273239"/>
                </a:solidFill>
                <a:effectLst/>
                <a:latin typeface="Nunito" pitchFamily="2" charset="77"/>
              </a:rPr>
              <a:t>Iteration:</a:t>
            </a:r>
          </a:p>
          <a:p>
            <a:pPr marL="114300" indent="0" algn="l" fontAlgn="base">
              <a:buNone/>
            </a:pPr>
            <a:endParaRPr lang="en-GB" b="0" i="1" dirty="0">
              <a:solidFill>
                <a:srgbClr val="273239"/>
              </a:solidFill>
              <a:effectLst/>
              <a:latin typeface="Nunito" pitchFamily="2" charset="77"/>
            </a:endParaRPr>
          </a:p>
          <a:p>
            <a:pPr marL="114300" indent="0" fontAlgn="base">
              <a:buNone/>
            </a:pPr>
            <a:r>
              <a:rPr lang="en-GB" b="0" i="1" dirty="0">
                <a:solidFill>
                  <a:srgbClr val="273239"/>
                </a:solidFill>
                <a:effectLst/>
                <a:latin typeface="Nunito" pitchFamily="2" charset="77"/>
              </a:rPr>
              <a:t>For </a:t>
            </a:r>
            <a:r>
              <a:rPr lang="en-GB" b="1" i="1" dirty="0">
                <a:solidFill>
                  <a:srgbClr val="273239"/>
                </a:solidFill>
                <a:effectLst/>
                <a:latin typeface="Nunito" pitchFamily="2" charset="77"/>
              </a:rPr>
              <a:t>i = 0</a:t>
            </a:r>
            <a:r>
              <a:rPr lang="en-GB" b="0" i="1" dirty="0">
                <a:solidFill>
                  <a:srgbClr val="273239"/>
                </a:solidFill>
                <a:effectLst/>
                <a:latin typeface="Nunito" pitchFamily="2" charset="77"/>
              </a:rPr>
              <a:t>, weight = 10 which is less than W. So add this element in the knapsack. </a:t>
            </a:r>
            <a:r>
              <a:rPr lang="en-GB" b="1" i="1" dirty="0">
                <a:solidFill>
                  <a:srgbClr val="273239"/>
                </a:solidFill>
                <a:effectLst/>
                <a:latin typeface="Nunito" pitchFamily="2" charset="77"/>
              </a:rPr>
              <a:t>profit = 60</a:t>
            </a:r>
            <a:r>
              <a:rPr lang="en-GB" b="0" i="1" dirty="0">
                <a:solidFill>
                  <a:srgbClr val="273239"/>
                </a:solidFill>
                <a:effectLst/>
                <a:latin typeface="Nunito" pitchFamily="2" charset="77"/>
              </a:rPr>
              <a:t> and remaining </a:t>
            </a:r>
            <a:r>
              <a:rPr lang="en-GB" b="1" i="1" dirty="0">
                <a:solidFill>
                  <a:srgbClr val="273239"/>
                </a:solidFill>
                <a:effectLst/>
                <a:latin typeface="Nunito" pitchFamily="2" charset="77"/>
              </a:rPr>
              <a:t>W = 50 – 10 = 40</a:t>
            </a:r>
            <a:r>
              <a:rPr lang="en-GB" b="0" i="1" dirty="0">
                <a:solidFill>
                  <a:srgbClr val="273239"/>
                </a:solidFill>
                <a:effectLst/>
                <a:latin typeface="Nunito" pitchFamily="2" charset="77"/>
              </a:rPr>
              <a:t>.</a:t>
            </a:r>
          </a:p>
          <a:p>
            <a:pPr marL="114300" indent="0" algn="l" fontAlgn="base">
              <a:buNone/>
            </a:pPr>
            <a:endParaRPr lang="en-GB" b="0" i="1" dirty="0">
              <a:solidFill>
                <a:srgbClr val="273239"/>
              </a:solidFill>
              <a:effectLst/>
              <a:latin typeface="Nunito" pitchFamily="2" charset="77"/>
            </a:endParaRPr>
          </a:p>
          <a:p>
            <a:pPr marL="114300" indent="0" fontAlgn="base">
              <a:buNone/>
            </a:pPr>
            <a:r>
              <a:rPr lang="en-GB" b="0" i="1" dirty="0">
                <a:solidFill>
                  <a:srgbClr val="273239"/>
                </a:solidFill>
                <a:effectLst/>
                <a:latin typeface="Nunito" pitchFamily="2" charset="77"/>
              </a:rPr>
              <a:t>For </a:t>
            </a:r>
            <a:r>
              <a:rPr lang="en-GB" b="1" i="1" dirty="0">
                <a:solidFill>
                  <a:srgbClr val="273239"/>
                </a:solidFill>
                <a:effectLst/>
                <a:latin typeface="Nunito" pitchFamily="2" charset="77"/>
              </a:rPr>
              <a:t>i = 1</a:t>
            </a:r>
            <a:r>
              <a:rPr lang="en-GB" b="0" i="1" dirty="0">
                <a:solidFill>
                  <a:srgbClr val="273239"/>
                </a:solidFill>
                <a:effectLst/>
                <a:latin typeface="Nunito" pitchFamily="2" charset="77"/>
              </a:rPr>
              <a:t>, weight = 20 which is less than W. So add this element too. </a:t>
            </a:r>
            <a:r>
              <a:rPr lang="en-GB" b="1" i="1" dirty="0">
                <a:solidFill>
                  <a:srgbClr val="273239"/>
                </a:solidFill>
                <a:effectLst/>
                <a:latin typeface="Nunito" pitchFamily="2" charset="77"/>
              </a:rPr>
              <a:t>profit = 60 + 100 = 160</a:t>
            </a:r>
            <a:r>
              <a:rPr lang="en-GB" b="0" i="1" dirty="0">
                <a:solidFill>
                  <a:srgbClr val="273239"/>
                </a:solidFill>
                <a:effectLst/>
                <a:latin typeface="Nunito" pitchFamily="2" charset="77"/>
              </a:rPr>
              <a:t> and remaining </a:t>
            </a:r>
            <a:r>
              <a:rPr lang="en-GB" b="1" i="1" dirty="0">
                <a:solidFill>
                  <a:srgbClr val="273239"/>
                </a:solidFill>
                <a:effectLst/>
                <a:latin typeface="Nunito" pitchFamily="2" charset="77"/>
              </a:rPr>
              <a:t>W = 40 – 20 = 20</a:t>
            </a:r>
            <a:r>
              <a:rPr lang="en-GB" b="0" i="1" dirty="0">
                <a:solidFill>
                  <a:srgbClr val="273239"/>
                </a:solidFill>
                <a:effectLst/>
                <a:latin typeface="Nunito" pitchFamily="2" charset="77"/>
              </a:rPr>
              <a:t>.</a:t>
            </a:r>
          </a:p>
          <a:p>
            <a:pPr marL="114300" indent="0" algn="l" fontAlgn="base">
              <a:buNone/>
            </a:pPr>
            <a:endParaRPr lang="en-GB" b="0" i="1" dirty="0">
              <a:solidFill>
                <a:srgbClr val="273239"/>
              </a:solidFill>
              <a:effectLst/>
              <a:latin typeface="Nunito" pitchFamily="2" charset="77"/>
            </a:endParaRPr>
          </a:p>
          <a:p>
            <a:pPr marL="114300" indent="0" fontAlgn="base">
              <a:buNone/>
            </a:pPr>
            <a:r>
              <a:rPr lang="en-GB" b="0" i="1" dirty="0">
                <a:solidFill>
                  <a:srgbClr val="273239"/>
                </a:solidFill>
                <a:effectLst/>
                <a:latin typeface="Nunito" pitchFamily="2" charset="77"/>
              </a:rPr>
              <a:t>For </a:t>
            </a:r>
            <a:r>
              <a:rPr lang="en-GB" b="1" i="1" dirty="0">
                <a:solidFill>
                  <a:srgbClr val="273239"/>
                </a:solidFill>
                <a:effectLst/>
                <a:latin typeface="Nunito" pitchFamily="2" charset="77"/>
              </a:rPr>
              <a:t>i = 2</a:t>
            </a:r>
            <a:r>
              <a:rPr lang="en-GB" b="0" i="1" dirty="0">
                <a:solidFill>
                  <a:srgbClr val="273239"/>
                </a:solidFill>
                <a:effectLst/>
                <a:latin typeface="Nunito" pitchFamily="2" charset="77"/>
              </a:rPr>
              <a:t>, weight = 30 is greater than W. So add 20/30 fraction = </a:t>
            </a:r>
            <a:r>
              <a:rPr lang="en-GB" b="1" i="1" dirty="0">
                <a:solidFill>
                  <a:srgbClr val="273239"/>
                </a:solidFill>
                <a:effectLst/>
                <a:latin typeface="Nunito" pitchFamily="2" charset="77"/>
              </a:rPr>
              <a:t>2/3</a:t>
            </a:r>
            <a:r>
              <a:rPr lang="en-GB" b="0" i="1" dirty="0">
                <a:solidFill>
                  <a:srgbClr val="273239"/>
                </a:solidFill>
                <a:effectLst/>
                <a:latin typeface="Nunito" pitchFamily="2" charset="77"/>
              </a:rPr>
              <a:t> fraction of the element. Therefore </a:t>
            </a:r>
            <a:r>
              <a:rPr lang="en-GB" b="1" i="1" dirty="0">
                <a:solidFill>
                  <a:srgbClr val="273239"/>
                </a:solidFill>
                <a:effectLst/>
                <a:latin typeface="Nunito" pitchFamily="2" charset="77"/>
              </a:rPr>
              <a:t>profit</a:t>
            </a:r>
            <a:r>
              <a:rPr lang="en-GB" b="0" i="1" dirty="0">
                <a:solidFill>
                  <a:srgbClr val="273239"/>
                </a:solidFill>
                <a:effectLst/>
                <a:latin typeface="Nunito" pitchFamily="2" charset="77"/>
              </a:rPr>
              <a:t> = 2/3 * 120 + 160 = 80 + 160 = </a:t>
            </a:r>
            <a:r>
              <a:rPr lang="en-GB" b="1" i="1" dirty="0">
                <a:solidFill>
                  <a:srgbClr val="273239"/>
                </a:solidFill>
                <a:effectLst/>
                <a:latin typeface="Nunito" pitchFamily="2" charset="77"/>
              </a:rPr>
              <a:t>240</a:t>
            </a:r>
            <a:r>
              <a:rPr lang="en-GB" b="0" i="1" dirty="0">
                <a:solidFill>
                  <a:srgbClr val="273239"/>
                </a:solidFill>
                <a:effectLst/>
                <a:latin typeface="Nunito" pitchFamily="2" charset="77"/>
              </a:rPr>
              <a:t> and remaining </a:t>
            </a:r>
            <a:r>
              <a:rPr lang="en-GB" b="1" i="1" dirty="0">
                <a:solidFill>
                  <a:srgbClr val="273239"/>
                </a:solidFill>
                <a:effectLst/>
                <a:latin typeface="Nunito" pitchFamily="2" charset="77"/>
              </a:rPr>
              <a:t>W</a:t>
            </a:r>
            <a:r>
              <a:rPr lang="en-GB" b="0" i="1" dirty="0">
                <a:solidFill>
                  <a:srgbClr val="273239"/>
                </a:solidFill>
                <a:effectLst/>
                <a:latin typeface="Nunito" pitchFamily="2" charset="77"/>
              </a:rPr>
              <a:t> becomes </a:t>
            </a:r>
            <a:r>
              <a:rPr lang="en-GB" b="1" i="1" dirty="0">
                <a:solidFill>
                  <a:srgbClr val="273239"/>
                </a:solidFill>
                <a:effectLst/>
                <a:latin typeface="Nunito" pitchFamily="2" charset="77"/>
              </a:rPr>
              <a:t>0</a:t>
            </a:r>
            <a:r>
              <a:rPr lang="en-GB" b="0" i="1" dirty="0">
                <a:solidFill>
                  <a:srgbClr val="273239"/>
                </a:solidFill>
                <a:effectLst/>
                <a:latin typeface="Nunito" pitchFamily="2" charset="77"/>
              </a:rPr>
              <a:t>.</a:t>
            </a:r>
          </a:p>
          <a:p>
            <a:pPr marL="114300" indent="0" fontAlgn="base">
              <a:buNone/>
            </a:pPr>
            <a:endParaRPr lang="en-GB" b="0" i="1" dirty="0">
              <a:solidFill>
                <a:srgbClr val="273239"/>
              </a:solidFill>
              <a:effectLst/>
              <a:latin typeface="Nunito" pitchFamily="2" charset="77"/>
            </a:endParaRPr>
          </a:p>
          <a:p>
            <a:pPr marL="114300" indent="0" algn="l" fontAlgn="base">
              <a:buNone/>
            </a:pPr>
            <a:r>
              <a:rPr lang="en-GB" b="0" i="1" dirty="0">
                <a:solidFill>
                  <a:srgbClr val="273239"/>
                </a:solidFill>
                <a:effectLst/>
                <a:latin typeface="Nunito" pitchFamily="2" charset="77"/>
              </a:rPr>
              <a:t>So the final profit becomes </a:t>
            </a:r>
            <a:r>
              <a:rPr lang="en-GB" b="1" i="1" dirty="0">
                <a:solidFill>
                  <a:srgbClr val="273239"/>
                </a:solidFill>
                <a:effectLst/>
                <a:latin typeface="Nunito" pitchFamily="2" charset="77"/>
              </a:rPr>
              <a:t>240</a:t>
            </a:r>
            <a:r>
              <a:rPr lang="en-GB" b="0" i="1" dirty="0">
                <a:solidFill>
                  <a:srgbClr val="273239"/>
                </a:solidFill>
                <a:effectLst/>
                <a:latin typeface="Nunito" pitchFamily="2" charset="77"/>
              </a:rPr>
              <a:t> for </a:t>
            </a:r>
            <a:r>
              <a:rPr lang="en-GB" b="1" i="1" dirty="0">
                <a:solidFill>
                  <a:srgbClr val="273239"/>
                </a:solidFill>
                <a:effectLst/>
                <a:latin typeface="Nunito" pitchFamily="2" charset="77"/>
              </a:rPr>
              <a:t>W = 50</a:t>
            </a:r>
            <a:r>
              <a:rPr lang="en-GB" b="0" i="1" dirty="0">
                <a:solidFill>
                  <a:srgbClr val="273239"/>
                </a:solidFill>
                <a:effectLst/>
                <a:latin typeface="Nunito" pitchFamily="2" charset="77"/>
              </a:rPr>
              <a:t>.</a:t>
            </a:r>
          </a:p>
          <a:p>
            <a:endParaRPr lang="en-GB" dirty="0"/>
          </a:p>
        </p:txBody>
      </p:sp>
    </p:spTree>
    <p:extLst>
      <p:ext uri="{BB962C8B-B14F-4D97-AF65-F5344CB8AC3E}">
        <p14:creationId xmlns:p14="http://schemas.microsoft.com/office/powerpoint/2010/main" val="3612654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EDE6F8-2E97-A82E-7AB6-6177F0795FAC}"/>
              </a:ext>
            </a:extLst>
          </p:cNvPr>
          <p:cNvPicPr>
            <a:picLocks noChangeAspect="1"/>
          </p:cNvPicPr>
          <p:nvPr/>
        </p:nvPicPr>
        <p:blipFill>
          <a:blip r:embed="rId2"/>
          <a:stretch>
            <a:fillRect/>
          </a:stretch>
        </p:blipFill>
        <p:spPr>
          <a:xfrm>
            <a:off x="2260820" y="303291"/>
            <a:ext cx="4622359" cy="4536918"/>
          </a:xfrm>
          <a:prstGeom prst="rect">
            <a:avLst/>
          </a:prstGeom>
        </p:spPr>
      </p:pic>
    </p:spTree>
    <p:extLst>
      <p:ext uri="{BB962C8B-B14F-4D97-AF65-F5344CB8AC3E}">
        <p14:creationId xmlns:p14="http://schemas.microsoft.com/office/powerpoint/2010/main" val="157615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body" idx="1"/>
          </p:nvPr>
        </p:nvSpPr>
        <p:spPr>
          <a:xfrm>
            <a:off x="311700" y="3037775"/>
            <a:ext cx="8520600" cy="8103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GB" sz="2900" b="1">
                <a:solidFill>
                  <a:schemeClr val="dk1"/>
                </a:solidFill>
                <a:latin typeface="Nunito"/>
                <a:ea typeface="Nunito"/>
                <a:cs typeface="Nunito"/>
                <a:sym typeface="Nunito"/>
              </a:rPr>
              <a:t>Thank you for attending our session!</a:t>
            </a:r>
            <a:endParaRPr sz="2900" b="1">
              <a:solidFill>
                <a:schemeClr val="dk1"/>
              </a:solidFill>
              <a:latin typeface="Nunito"/>
              <a:ea typeface="Nunito"/>
              <a:cs typeface="Nunito"/>
              <a:sym typeface="Nunito"/>
            </a:endParaRPr>
          </a:p>
        </p:txBody>
      </p:sp>
      <p:pic>
        <p:nvPicPr>
          <p:cNvPr id="287" name="Google Shape;287;p4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288" name="Google Shape;288;p43"/>
          <p:cNvPicPr preferRelativeResize="0"/>
          <p:nvPr/>
        </p:nvPicPr>
        <p:blipFill>
          <a:blip r:embed="rId4">
            <a:alphaModFix/>
          </a:blip>
          <a:stretch>
            <a:fillRect/>
          </a:stretch>
        </p:blipFill>
        <p:spPr>
          <a:xfrm>
            <a:off x="96475" y="104025"/>
            <a:ext cx="574316" cy="56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70" name="Google Shape;70;p15"/>
          <p:cNvPicPr preferRelativeResize="0"/>
          <p:nvPr/>
        </p:nvPicPr>
        <p:blipFill>
          <a:blip r:embed="rId4">
            <a:alphaModFix/>
          </a:blip>
          <a:stretch>
            <a:fillRect/>
          </a:stretch>
        </p:blipFill>
        <p:spPr>
          <a:xfrm>
            <a:off x="964600" y="371327"/>
            <a:ext cx="7214800" cy="1102250"/>
          </a:xfrm>
          <a:prstGeom prst="rect">
            <a:avLst/>
          </a:prstGeom>
          <a:noFill/>
          <a:ln>
            <a:noFill/>
          </a:ln>
        </p:spPr>
      </p:pic>
      <p:pic>
        <p:nvPicPr>
          <p:cNvPr id="71" name="Google Shape;71;p15"/>
          <p:cNvPicPr preferRelativeResize="0"/>
          <p:nvPr/>
        </p:nvPicPr>
        <p:blipFill>
          <a:blip r:embed="rId5">
            <a:alphaModFix/>
          </a:blip>
          <a:stretch>
            <a:fillRect/>
          </a:stretch>
        </p:blipFill>
        <p:spPr>
          <a:xfrm>
            <a:off x="1222213" y="1577627"/>
            <a:ext cx="6699563" cy="3365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96475" y="94375"/>
            <a:ext cx="574316" cy="562825"/>
          </a:xfrm>
          <a:prstGeom prst="rect">
            <a:avLst/>
          </a:prstGeom>
          <a:noFill/>
          <a:ln>
            <a:noFill/>
          </a:ln>
        </p:spPr>
      </p:pic>
      <p:sp>
        <p:nvSpPr>
          <p:cNvPr id="77" name="Google Shape;77;p16"/>
          <p:cNvSpPr txBox="1"/>
          <p:nvPr/>
        </p:nvSpPr>
        <p:spPr>
          <a:xfrm>
            <a:off x="2995500" y="290025"/>
            <a:ext cx="3153000" cy="7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u="sng" dirty="0">
                <a:solidFill>
                  <a:schemeClr val="dk2"/>
                </a:solidFill>
                <a:latin typeface="Nunito"/>
                <a:ea typeface="Nunito"/>
                <a:cs typeface="Nunito"/>
                <a:sym typeface="Nunito"/>
              </a:rPr>
              <a:t>Greedy algorithms</a:t>
            </a:r>
            <a:endParaRPr sz="2400" u="sng" dirty="0">
              <a:solidFill>
                <a:schemeClr val="dk2"/>
              </a:solidFill>
              <a:latin typeface="Nunito"/>
              <a:ea typeface="Nunito"/>
              <a:cs typeface="Nunito"/>
              <a:sym typeface="Nunito"/>
            </a:endParaRPr>
          </a:p>
        </p:txBody>
      </p:sp>
      <p:sp>
        <p:nvSpPr>
          <p:cNvPr id="78" name="Google Shape;78;p16"/>
          <p:cNvSpPr txBox="1"/>
          <p:nvPr/>
        </p:nvSpPr>
        <p:spPr>
          <a:xfrm>
            <a:off x="560800" y="1423969"/>
            <a:ext cx="7889100" cy="3079274"/>
          </a:xfrm>
          <a:prstGeom prst="rect">
            <a:avLst/>
          </a:prstGeom>
          <a:noFill/>
          <a:ln>
            <a:noFill/>
          </a:ln>
        </p:spPr>
        <p:txBody>
          <a:bodyPr spcFirstLastPara="1" wrap="square" lIns="91425" tIns="91425" rIns="91425" bIns="91425" anchor="t" anchorCtr="0">
            <a:spAutoFit/>
          </a:bodyPr>
          <a:lstStyle/>
          <a:p>
            <a:pPr marL="409575" indent="-285750">
              <a:buClr>
                <a:srgbClr val="273239"/>
              </a:buClr>
              <a:buSzPts val="1650"/>
              <a:buFont typeface="Arial" panose="020B0604020202020204" pitchFamily="34" charset="0"/>
              <a:buChar char="•"/>
            </a:pPr>
            <a:r>
              <a:rPr lang="en-GB" sz="1600" dirty="0">
                <a:latin typeface="Nunito" pitchFamily="2" charset="77"/>
              </a:rPr>
              <a:t>A </a:t>
            </a:r>
            <a:r>
              <a:rPr lang="en-GB" sz="1600" b="1" dirty="0">
                <a:latin typeface="Nunito" pitchFamily="2" charset="77"/>
              </a:rPr>
              <a:t>greedy</a:t>
            </a:r>
            <a:r>
              <a:rPr lang="en-GB" sz="1600" dirty="0">
                <a:latin typeface="Nunito" pitchFamily="2" charset="77"/>
              </a:rPr>
              <a:t> algorithm constructs a solution to the problem by always making a choice that looks the best at the moment. A greedy algorithm never takes back its choices, but directly constructs the final solution. For this reason, greedy algorithms are usually very efficient.</a:t>
            </a:r>
          </a:p>
          <a:p>
            <a:pPr marL="123825">
              <a:buClr>
                <a:srgbClr val="273239"/>
              </a:buClr>
              <a:buSzPts val="1650"/>
            </a:pPr>
            <a:endParaRPr lang="en-GB" sz="1600" b="0" i="0" dirty="0">
              <a:solidFill>
                <a:srgbClr val="4B5563"/>
              </a:solidFill>
              <a:effectLst/>
              <a:latin typeface="Nunito" pitchFamily="2" charset="77"/>
            </a:endParaRPr>
          </a:p>
          <a:p>
            <a:pPr marL="409575" indent="-285750">
              <a:buClr>
                <a:srgbClr val="273239"/>
              </a:buClr>
              <a:buSzPts val="1650"/>
              <a:buFont typeface="Arial" panose="020B0604020202020204" pitchFamily="34" charset="0"/>
              <a:buChar char="•"/>
            </a:pPr>
            <a:r>
              <a:rPr lang="en-GB" sz="1600" b="1" i="0" dirty="0">
                <a:solidFill>
                  <a:srgbClr val="000000"/>
                </a:solidFill>
                <a:effectLst/>
                <a:latin typeface="Nunito" pitchFamily="2" charset="77"/>
              </a:rPr>
              <a:t>Greedy</a:t>
            </a:r>
            <a:r>
              <a:rPr lang="en-GB" sz="1600" b="0" i="0" dirty="0">
                <a:solidFill>
                  <a:srgbClr val="000000"/>
                </a:solidFill>
                <a:effectLst/>
                <a:latin typeface="Nunito" pitchFamily="2" charset="77"/>
              </a:rPr>
              <a:t> does not refer to a single algorithm, but rather a way of thinking that is applied to problems; there's no one way to do greedy algorithms. Hence, we use a selection of well-known examples to help you understand the greedy paradigm.</a:t>
            </a:r>
            <a:endParaRPr lang="en-GB" sz="1200" dirty="0">
              <a:solidFill>
                <a:srgbClr val="273239"/>
              </a:solidFill>
              <a:highlight>
                <a:srgbClr val="FFFFFF"/>
              </a:highlight>
              <a:latin typeface="Nunito" pitchFamily="2" charset="77"/>
            </a:endParaRPr>
          </a:p>
          <a:p>
            <a:pPr marL="457200" indent="-333375">
              <a:buClr>
                <a:srgbClr val="273239"/>
              </a:buClr>
              <a:buSzPts val="1650"/>
              <a:buFont typeface="Nunito"/>
              <a:buChar char="●"/>
            </a:pPr>
            <a:endParaRPr lang="en-GB" sz="1200" dirty="0">
              <a:solidFill>
                <a:srgbClr val="273239"/>
              </a:solidFill>
              <a:highlight>
                <a:srgbClr val="FFFFFF"/>
              </a:highlight>
              <a:latin typeface="Nunito" pitchFamily="2" charset="77"/>
              <a:sym typeface="Nunito"/>
            </a:endParaRPr>
          </a:p>
          <a:p>
            <a:pPr marL="123825" lvl="0" algn="l" rtl="0">
              <a:spcBef>
                <a:spcPts val="0"/>
              </a:spcBef>
              <a:spcAft>
                <a:spcPts val="0"/>
              </a:spcAft>
              <a:buClr>
                <a:srgbClr val="273239"/>
              </a:buClr>
              <a:buSzPts val="1650"/>
            </a:pPr>
            <a:endParaRPr sz="1200" dirty="0">
              <a:solidFill>
                <a:srgbClr val="273239"/>
              </a:solidFill>
              <a:highlight>
                <a:srgbClr val="FFFFFF"/>
              </a:highlight>
              <a:latin typeface="Nunito" pitchFamily="2" charset="77"/>
              <a:sym typeface="Nunito"/>
            </a:endParaRPr>
          </a:p>
          <a:p>
            <a:pPr marL="457200" lvl="0" indent="0" algn="l" rtl="0">
              <a:lnSpc>
                <a:spcPct val="115000"/>
              </a:lnSpc>
              <a:spcBef>
                <a:spcPts val="0"/>
              </a:spcBef>
              <a:spcAft>
                <a:spcPts val="0"/>
              </a:spcAft>
              <a:buNone/>
            </a:pPr>
            <a:endParaRPr sz="1200" dirty="0">
              <a:solidFill>
                <a:srgbClr val="273239"/>
              </a:solidFill>
              <a:highlight>
                <a:srgbClr val="FFFFFF"/>
              </a:highlight>
              <a:latin typeface="Nunito" pitchFamily="2" charset="77"/>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0F71-C0AD-D9CA-4162-AF06347ABFC5}"/>
              </a:ext>
            </a:extLst>
          </p:cNvPr>
          <p:cNvSpPr>
            <a:spLocks noGrp="1"/>
          </p:cNvSpPr>
          <p:nvPr>
            <p:ph type="title"/>
          </p:nvPr>
        </p:nvSpPr>
        <p:spPr/>
        <p:txBody>
          <a:bodyPr>
            <a:normAutofit fontScale="90000"/>
          </a:bodyPr>
          <a:lstStyle/>
          <a:p>
            <a:r>
              <a:rPr lang="en-GB" dirty="0">
                <a:latin typeface="Nunito" pitchFamily="2" charset="77"/>
              </a:rPr>
              <a:t>Example problem (Coin problem)</a:t>
            </a:r>
          </a:p>
        </p:txBody>
      </p:sp>
      <p:sp>
        <p:nvSpPr>
          <p:cNvPr id="3" name="Text Placeholder 2">
            <a:extLst>
              <a:ext uri="{FF2B5EF4-FFF2-40B4-BE49-F238E27FC236}">
                <a16:creationId xmlns:a16="http://schemas.microsoft.com/office/drawing/2014/main" id="{10053237-E086-DFAB-4306-1E7C195698EA}"/>
              </a:ext>
            </a:extLst>
          </p:cNvPr>
          <p:cNvSpPr>
            <a:spLocks noGrp="1"/>
          </p:cNvSpPr>
          <p:nvPr>
            <p:ph type="body" idx="1"/>
          </p:nvPr>
        </p:nvSpPr>
        <p:spPr>
          <a:xfrm>
            <a:off x="311700" y="1727100"/>
            <a:ext cx="8520600" cy="3416400"/>
          </a:xfrm>
        </p:spPr>
        <p:txBody>
          <a:bodyPr/>
          <a:lstStyle/>
          <a:p>
            <a:r>
              <a:rPr lang="en-GB" dirty="0">
                <a:latin typeface="Nunito" pitchFamily="2" charset="77"/>
              </a:rPr>
              <a:t>Given a set of coins and our task is to form a sum of money n using the coins. The values of the coins are coins = {c</a:t>
            </a:r>
            <a:r>
              <a:rPr lang="en-GB" baseline="-25000" dirty="0">
                <a:latin typeface="Nunito" pitchFamily="2" charset="77"/>
              </a:rPr>
              <a:t>1</a:t>
            </a:r>
            <a:r>
              <a:rPr lang="en-GB" dirty="0">
                <a:latin typeface="Nunito" pitchFamily="2" charset="77"/>
              </a:rPr>
              <a:t>, c</a:t>
            </a:r>
            <a:r>
              <a:rPr lang="en-GB" baseline="-25000" dirty="0">
                <a:latin typeface="Nunito" pitchFamily="2" charset="77"/>
              </a:rPr>
              <a:t>2</a:t>
            </a:r>
            <a:r>
              <a:rPr lang="en-GB" dirty="0">
                <a:latin typeface="Nunito" pitchFamily="2" charset="77"/>
              </a:rPr>
              <a:t>,..., c</a:t>
            </a:r>
            <a:r>
              <a:rPr lang="en-GB" baseline="-25000" dirty="0">
                <a:latin typeface="Nunito" pitchFamily="2" charset="77"/>
              </a:rPr>
              <a:t>k</a:t>
            </a:r>
            <a:r>
              <a:rPr lang="en-GB" dirty="0">
                <a:latin typeface="Nunito" pitchFamily="2" charset="77"/>
              </a:rPr>
              <a:t>}, and each coin can be used as many times as we want. What is the minimum number of coins needed.</a:t>
            </a:r>
          </a:p>
        </p:txBody>
      </p:sp>
    </p:spTree>
    <p:extLst>
      <p:ext uri="{BB962C8B-B14F-4D97-AF65-F5344CB8AC3E}">
        <p14:creationId xmlns:p14="http://schemas.microsoft.com/office/powerpoint/2010/main" val="43492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Solution</a:t>
            </a:r>
            <a:endParaRPr dirty="0">
              <a:latin typeface="Nunito"/>
              <a:ea typeface="Nunito"/>
              <a:cs typeface="Nunito"/>
              <a:sym typeface="Nunito"/>
            </a:endParaRPr>
          </a:p>
          <a:p>
            <a:pPr marL="0" lvl="0" indent="0" algn="l" rtl="0">
              <a:spcBef>
                <a:spcPts val="0"/>
              </a:spcBef>
              <a:spcAft>
                <a:spcPts val="0"/>
              </a:spcAft>
              <a:buNone/>
            </a:pPr>
            <a:endParaRPr dirty="0"/>
          </a:p>
        </p:txBody>
      </p:sp>
      <p:sp>
        <p:nvSpPr>
          <p:cNvPr id="111" name="Google Shape;111;p20"/>
          <p:cNvSpPr txBox="1">
            <a:spLocks noGrp="1"/>
          </p:cNvSpPr>
          <p:nvPr>
            <p:ph type="body" idx="1"/>
          </p:nvPr>
        </p:nvSpPr>
        <p:spPr>
          <a:xfrm>
            <a:off x="311700" y="1137219"/>
            <a:ext cx="8520600" cy="3416400"/>
          </a:xfrm>
          <a:prstGeom prst="rect">
            <a:avLst/>
          </a:prstGeom>
        </p:spPr>
        <p:txBody>
          <a:bodyPr spcFirstLastPara="1" wrap="square" lIns="91425" tIns="91425" rIns="91425" bIns="91425" anchor="t" anchorCtr="0">
            <a:normAutofit/>
          </a:bodyPr>
          <a:lstStyle/>
          <a:p>
            <a:pPr marL="742950" indent="-285750">
              <a:spcBef>
                <a:spcPts val="1200"/>
              </a:spcBef>
            </a:pPr>
            <a:r>
              <a:rPr lang="en-GB" sz="1600" dirty="0">
                <a:latin typeface="Nunito" pitchFamily="2" charset="77"/>
              </a:rPr>
              <a:t>A simple greedy algorithm to the problem always selects the largest possible coin, until the required sum of money has been constructed.</a:t>
            </a:r>
          </a:p>
          <a:p>
            <a:pPr marL="742950" indent="-285750">
              <a:spcBef>
                <a:spcPts val="1200"/>
              </a:spcBef>
            </a:pPr>
            <a:r>
              <a:rPr lang="en-GB" sz="1600" dirty="0">
                <a:latin typeface="Nunito" pitchFamily="2" charset="77"/>
              </a:rPr>
              <a:t>For example, if the coins are the euro coins (in cents) {1,2,5,10,20,50,100,200} and n = 520</a:t>
            </a:r>
          </a:p>
          <a:p>
            <a:pPr marL="742950" indent="-285750">
              <a:spcBef>
                <a:spcPts val="1200"/>
              </a:spcBef>
            </a:pPr>
            <a:r>
              <a:rPr lang="en-GB" sz="1600" dirty="0">
                <a:latin typeface="Nunito" pitchFamily="2" charset="77"/>
              </a:rPr>
              <a:t>we first select two 200 cent coins, then one 100 cent coin and finally one 20 cent coin</a:t>
            </a: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7F3B-B3D0-8F03-BA86-8FDEA5BA9502}"/>
              </a:ext>
            </a:extLst>
          </p:cNvPr>
          <p:cNvSpPr>
            <a:spLocks noGrp="1"/>
          </p:cNvSpPr>
          <p:nvPr>
            <p:ph type="title"/>
          </p:nvPr>
        </p:nvSpPr>
        <p:spPr/>
        <p:txBody>
          <a:bodyPr>
            <a:normAutofit fontScale="90000"/>
          </a:bodyPr>
          <a:lstStyle/>
          <a:p>
            <a:r>
              <a:rPr lang="en-GB" dirty="0">
                <a:latin typeface="Nunito" pitchFamily="2" charset="77"/>
              </a:rPr>
              <a:t>Scheduling problems</a:t>
            </a:r>
          </a:p>
        </p:txBody>
      </p:sp>
      <p:sp>
        <p:nvSpPr>
          <p:cNvPr id="5" name="Text Placeholder 4">
            <a:extLst>
              <a:ext uri="{FF2B5EF4-FFF2-40B4-BE49-F238E27FC236}">
                <a16:creationId xmlns:a16="http://schemas.microsoft.com/office/drawing/2014/main" id="{196419D4-0E50-AF56-F6C0-DB4244962AC2}"/>
              </a:ext>
            </a:extLst>
          </p:cNvPr>
          <p:cNvSpPr>
            <a:spLocks noGrp="1"/>
          </p:cNvSpPr>
          <p:nvPr>
            <p:ph type="body" idx="1"/>
          </p:nvPr>
        </p:nvSpPr>
        <p:spPr/>
        <p:txBody>
          <a:bodyPr/>
          <a:lstStyle/>
          <a:p>
            <a:r>
              <a:rPr lang="en-GB" dirty="0">
                <a:latin typeface="Nunito" pitchFamily="2" charset="77"/>
              </a:rPr>
              <a:t>Many scheduling problems can be solved using greedy algorithms. A classic problem is as follows: </a:t>
            </a:r>
            <a:r>
              <a:rPr lang="en-GB" u="sng" dirty="0">
                <a:latin typeface="Nunito" pitchFamily="2" charset="77"/>
              </a:rPr>
              <a:t>Given n events with their starting and ending times, find a schedule that includes as many events as possible. </a:t>
            </a:r>
            <a:r>
              <a:rPr lang="en-GB" u="sng" dirty="0">
                <a:highlight>
                  <a:srgbClr val="FFFF00"/>
                </a:highlight>
                <a:latin typeface="Nunito" pitchFamily="2" charset="77"/>
              </a:rPr>
              <a:t>It is not possible to select an event partially.</a:t>
            </a:r>
          </a:p>
          <a:p>
            <a:endParaRPr lang="en-GB" u="sng" dirty="0">
              <a:latin typeface="Nunito" pitchFamily="2" charset="77"/>
            </a:endParaRPr>
          </a:p>
          <a:p>
            <a:endParaRPr lang="en-GB" u="sng" dirty="0">
              <a:latin typeface="Nunito" pitchFamily="2" charset="77"/>
            </a:endParaRPr>
          </a:p>
          <a:p>
            <a:endParaRPr lang="en-GB" u="sng" dirty="0">
              <a:latin typeface="Nunito" pitchFamily="2" charset="77"/>
            </a:endParaRPr>
          </a:p>
          <a:p>
            <a:endParaRPr lang="en-GB" u="sng" dirty="0">
              <a:latin typeface="Nunito" pitchFamily="2" charset="77"/>
            </a:endParaRPr>
          </a:p>
          <a:p>
            <a:endParaRPr lang="en-GB" u="sng" dirty="0">
              <a:latin typeface="Nunito" pitchFamily="2" charset="77"/>
            </a:endParaRPr>
          </a:p>
          <a:p>
            <a:pPr marL="114300" indent="0">
              <a:buNone/>
            </a:pPr>
            <a:endParaRPr lang="en-GB" u="sng" dirty="0">
              <a:latin typeface="Nunito" pitchFamily="2" charset="77"/>
            </a:endParaRPr>
          </a:p>
        </p:txBody>
      </p:sp>
      <p:pic>
        <p:nvPicPr>
          <p:cNvPr id="6" name="Picture 5">
            <a:extLst>
              <a:ext uri="{FF2B5EF4-FFF2-40B4-BE49-F238E27FC236}">
                <a16:creationId xmlns:a16="http://schemas.microsoft.com/office/drawing/2014/main" id="{936CCF8A-047F-212C-EAAF-C88032C56461}"/>
              </a:ext>
            </a:extLst>
          </p:cNvPr>
          <p:cNvPicPr>
            <a:picLocks noChangeAspect="1"/>
          </p:cNvPicPr>
          <p:nvPr/>
        </p:nvPicPr>
        <p:blipFill>
          <a:blip r:embed="rId2"/>
          <a:stretch>
            <a:fillRect/>
          </a:stretch>
        </p:blipFill>
        <p:spPr>
          <a:xfrm>
            <a:off x="2889250" y="2860675"/>
            <a:ext cx="3365500" cy="1371600"/>
          </a:xfrm>
          <a:prstGeom prst="rect">
            <a:avLst/>
          </a:prstGeom>
          <a:ln>
            <a:solidFill>
              <a:schemeClr val="tx1"/>
            </a:solidFill>
          </a:ln>
        </p:spPr>
      </p:pic>
    </p:spTree>
    <p:extLst>
      <p:ext uri="{BB962C8B-B14F-4D97-AF65-F5344CB8AC3E}">
        <p14:creationId xmlns:p14="http://schemas.microsoft.com/office/powerpoint/2010/main" val="294621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txBox="1">
            <a:spLocks noGrp="1"/>
          </p:cNvSpPr>
          <p:nvPr>
            <p:ph type="body" idx="1"/>
          </p:nvPr>
        </p:nvSpPr>
        <p:spPr>
          <a:xfrm>
            <a:off x="311700" y="637875"/>
            <a:ext cx="8520600" cy="3416400"/>
          </a:xfrm>
          <a:prstGeom prst="rect">
            <a:avLst/>
          </a:prstGeom>
        </p:spPr>
        <p:txBody>
          <a:bodyPr spcFirstLastPara="1" wrap="square" lIns="91425" tIns="91425" rIns="91425" bIns="91425" anchor="t" anchorCtr="0">
            <a:normAutofit/>
          </a:bodyPr>
          <a:lstStyle/>
          <a:p>
            <a:pPr marL="742950" indent="-285750">
              <a:spcBef>
                <a:spcPts val="1200"/>
              </a:spcBef>
            </a:pPr>
            <a:r>
              <a:rPr lang="en-GB" sz="1600" dirty="0">
                <a:latin typeface="Nunito" pitchFamily="2" charset="77"/>
              </a:rPr>
              <a:t>In this case the maximum number of events is two. For example, we can select events B and D as follows:</a:t>
            </a: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5" name="Picture 4">
            <a:extLst>
              <a:ext uri="{FF2B5EF4-FFF2-40B4-BE49-F238E27FC236}">
                <a16:creationId xmlns:a16="http://schemas.microsoft.com/office/drawing/2014/main" id="{46678898-D6C3-7594-452C-7AB6FFD2C535}"/>
              </a:ext>
            </a:extLst>
          </p:cNvPr>
          <p:cNvPicPr>
            <a:picLocks noChangeAspect="1"/>
          </p:cNvPicPr>
          <p:nvPr/>
        </p:nvPicPr>
        <p:blipFill>
          <a:blip r:embed="rId4"/>
          <a:stretch>
            <a:fillRect/>
          </a:stretch>
        </p:blipFill>
        <p:spPr>
          <a:xfrm>
            <a:off x="2305050" y="2009492"/>
            <a:ext cx="4533900" cy="1866900"/>
          </a:xfrm>
          <a:prstGeom prst="rect">
            <a:avLst/>
          </a:prstGeom>
        </p:spPr>
      </p:pic>
    </p:spTree>
    <p:extLst>
      <p:ext uri="{BB962C8B-B14F-4D97-AF65-F5344CB8AC3E}">
        <p14:creationId xmlns:p14="http://schemas.microsoft.com/office/powerpoint/2010/main" val="354783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22204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Algorithm 1</a:t>
            </a:r>
            <a:endParaRPr dirty="0"/>
          </a:p>
        </p:txBody>
      </p:sp>
      <p:sp>
        <p:nvSpPr>
          <p:cNvPr id="111" name="Google Shape;111;p20"/>
          <p:cNvSpPr txBox="1">
            <a:spLocks noGrp="1"/>
          </p:cNvSpPr>
          <p:nvPr>
            <p:ph type="body" idx="1"/>
          </p:nvPr>
        </p:nvSpPr>
        <p:spPr>
          <a:xfrm>
            <a:off x="311700" y="794749"/>
            <a:ext cx="8520600" cy="3840352"/>
          </a:xfrm>
          <a:prstGeom prst="rect">
            <a:avLst/>
          </a:prstGeom>
        </p:spPr>
        <p:txBody>
          <a:bodyPr spcFirstLastPara="1" wrap="square" lIns="91425" tIns="91425" rIns="91425" bIns="91425" anchor="t" anchorCtr="0">
            <a:normAutofit/>
          </a:bodyPr>
          <a:lstStyle/>
          <a:p>
            <a:pPr marL="114300" indent="0">
              <a:buNone/>
            </a:pPr>
            <a:r>
              <a:rPr lang="en-GB" sz="1600" dirty="0">
                <a:latin typeface="Nunito" pitchFamily="2" charset="77"/>
              </a:rPr>
              <a:t>The first idea is to select as short events as possible. In the example case this algorithm selects the following events:</a:t>
            </a:r>
            <a:r>
              <a:rPr lang="en-GB" sz="1600" dirty="0">
                <a:solidFill>
                  <a:schemeClr val="dk1"/>
                </a:solidFill>
                <a:latin typeface="Nunito" pitchFamily="2" charset="77"/>
              </a:rPr>
              <a:t> </a:t>
            </a:r>
          </a:p>
          <a:p>
            <a:pPr marL="114300" indent="0">
              <a:buNone/>
            </a:pPr>
            <a:endParaRPr lang="en-GB" sz="1600" dirty="0">
              <a:solidFill>
                <a:schemeClr val="dk1"/>
              </a:solidFill>
              <a:latin typeface="Nunito" pitchFamily="2" charset="77"/>
            </a:endParaRPr>
          </a:p>
          <a:p>
            <a:pPr marL="114300" indent="0">
              <a:buNone/>
            </a:pPr>
            <a:endParaRPr lang="en-GB" sz="1600" dirty="0">
              <a:solidFill>
                <a:schemeClr val="dk1"/>
              </a:solidFill>
              <a:latin typeface="Nunito" pitchFamily="2" charset="77"/>
            </a:endParaRPr>
          </a:p>
          <a:p>
            <a:pPr marL="114300" indent="0">
              <a:buNone/>
            </a:pPr>
            <a:endParaRPr lang="en-GB" sz="1600" dirty="0">
              <a:latin typeface="Nunito" pitchFamily="2" charset="77"/>
            </a:endParaRPr>
          </a:p>
          <a:p>
            <a:pPr marL="114300" indent="0">
              <a:buNone/>
            </a:pPr>
            <a:endParaRPr lang="en-GB" sz="1600" dirty="0">
              <a:latin typeface="Nunito" pitchFamily="2" charset="77"/>
            </a:endParaRPr>
          </a:p>
          <a:p>
            <a:pPr marL="114300" indent="0">
              <a:buNone/>
            </a:pPr>
            <a:endParaRPr lang="en-GB" sz="1600" dirty="0">
              <a:latin typeface="Nunito" pitchFamily="2" charset="77"/>
            </a:endParaRPr>
          </a:p>
          <a:p>
            <a:pPr marL="114300" indent="0">
              <a:buNone/>
            </a:pPr>
            <a:r>
              <a:rPr lang="en-GB" sz="1600" dirty="0">
                <a:latin typeface="Nunito" pitchFamily="2" charset="77"/>
              </a:rPr>
              <a:t>However, selecting short events is not always a correct strategy. For example, the algorithm fails in the following case:</a:t>
            </a:r>
            <a:endParaRPr lang="en-GB" sz="1600" dirty="0">
              <a:solidFill>
                <a:schemeClr val="dk1"/>
              </a:solidFill>
              <a:latin typeface="Nunito" pitchFamily="2" charset="77"/>
            </a:endParaRPr>
          </a:p>
          <a:p>
            <a:pPr marL="114300" indent="0">
              <a:buNone/>
            </a:pPr>
            <a:endParaRPr lang="en-GB" sz="1600" dirty="0">
              <a:solidFill>
                <a:schemeClr val="dk1"/>
              </a:solidFill>
              <a:latin typeface="Nunito" pitchFamily="2" charset="77"/>
            </a:endParaRPr>
          </a:p>
          <a:p>
            <a:pPr marL="114300" indent="0">
              <a:buNone/>
            </a:pPr>
            <a:endParaRPr lang="en-GB" sz="1600" dirty="0">
              <a:solidFill>
                <a:schemeClr val="dk1"/>
              </a:solidFill>
              <a:latin typeface="Nunito" pitchFamily="2" charset="77"/>
            </a:endParaRPr>
          </a:p>
          <a:p>
            <a:pPr marL="742950" indent="-285750">
              <a:spcBef>
                <a:spcPts val="1200"/>
              </a:spcBef>
            </a:pPr>
            <a:endParaRPr lang="en-GB" sz="1600" dirty="0">
              <a:solidFill>
                <a:schemeClr val="dk1"/>
              </a:solidFill>
              <a:latin typeface="Nunito" pitchFamily="2" charset="77"/>
            </a:endParaRPr>
          </a:p>
          <a:p>
            <a:pPr indent="0">
              <a:spcBef>
                <a:spcPts val="1200"/>
              </a:spcBef>
              <a:buNone/>
            </a:pPr>
            <a:endParaRPr lang="en-GB" sz="1600" dirty="0">
              <a:latin typeface="Nunito" pitchFamily="2" charset="77"/>
            </a:endParaRPr>
          </a:p>
          <a:p>
            <a:pPr marL="742950" indent="-285750">
              <a:spcBef>
                <a:spcPts val="1200"/>
              </a:spcBef>
            </a:pPr>
            <a:endParaRPr sz="1600" dirty="0">
              <a:latin typeface="Nunito" pitchFamily="2" charset="77"/>
            </a:endParaRP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3" name="Picture 2">
            <a:extLst>
              <a:ext uri="{FF2B5EF4-FFF2-40B4-BE49-F238E27FC236}">
                <a16:creationId xmlns:a16="http://schemas.microsoft.com/office/drawing/2014/main" id="{041A969A-49DE-2914-0AAB-FFFCDB223CB9}"/>
              </a:ext>
            </a:extLst>
          </p:cNvPr>
          <p:cNvPicPr>
            <a:picLocks noChangeAspect="1"/>
          </p:cNvPicPr>
          <p:nvPr/>
        </p:nvPicPr>
        <p:blipFill>
          <a:blip r:embed="rId4"/>
          <a:stretch>
            <a:fillRect/>
          </a:stretch>
        </p:blipFill>
        <p:spPr>
          <a:xfrm>
            <a:off x="3336380" y="1690265"/>
            <a:ext cx="2471240" cy="1024660"/>
          </a:xfrm>
          <a:prstGeom prst="rect">
            <a:avLst/>
          </a:prstGeom>
        </p:spPr>
      </p:pic>
      <p:pic>
        <p:nvPicPr>
          <p:cNvPr id="4" name="Picture 3">
            <a:extLst>
              <a:ext uri="{FF2B5EF4-FFF2-40B4-BE49-F238E27FC236}">
                <a16:creationId xmlns:a16="http://schemas.microsoft.com/office/drawing/2014/main" id="{4248D0FE-16D2-1F2C-BF45-D51AA4F45A6F}"/>
              </a:ext>
            </a:extLst>
          </p:cNvPr>
          <p:cNvPicPr>
            <a:picLocks noChangeAspect="1"/>
          </p:cNvPicPr>
          <p:nvPr/>
        </p:nvPicPr>
        <p:blipFill>
          <a:blip r:embed="rId5"/>
          <a:stretch>
            <a:fillRect/>
          </a:stretch>
        </p:blipFill>
        <p:spPr>
          <a:xfrm>
            <a:off x="3408001" y="3802102"/>
            <a:ext cx="2725596" cy="1024660"/>
          </a:xfrm>
          <a:prstGeom prst="rect">
            <a:avLst/>
          </a:prstGeom>
        </p:spPr>
      </p:pic>
    </p:spTree>
    <p:extLst>
      <p:ext uri="{BB962C8B-B14F-4D97-AF65-F5344CB8AC3E}">
        <p14:creationId xmlns:p14="http://schemas.microsoft.com/office/powerpoint/2010/main" val="77948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1213</Words>
  <Application>Microsoft Macintosh PowerPoint</Application>
  <PresentationFormat>On-screen Show (16:9)</PresentationFormat>
  <Paragraphs>103</Paragraphs>
  <Slides>22</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Nunito</vt:lpstr>
      <vt:lpstr>Simple Light</vt:lpstr>
      <vt:lpstr>PowerPoint Presentation</vt:lpstr>
      <vt:lpstr>PowerPoint Presentation</vt:lpstr>
      <vt:lpstr>PowerPoint Presentation</vt:lpstr>
      <vt:lpstr>PowerPoint Presentation</vt:lpstr>
      <vt:lpstr>Example problem (Coin problem)</vt:lpstr>
      <vt:lpstr>Solution </vt:lpstr>
      <vt:lpstr>Scheduling problems</vt:lpstr>
      <vt:lpstr>PowerPoint Presentation</vt:lpstr>
      <vt:lpstr>Algorithm 1</vt:lpstr>
      <vt:lpstr>Algorithm 2 </vt:lpstr>
      <vt:lpstr>Algorithm 3 (Optimal) </vt:lpstr>
      <vt:lpstr>Tasks and deadlines</vt:lpstr>
      <vt:lpstr>Minimizing sums</vt:lpstr>
      <vt:lpstr>Case c = 1:</vt:lpstr>
      <vt:lpstr>Case c = 2:</vt:lpstr>
      <vt:lpstr>Problem</vt:lpstr>
      <vt:lpstr>PowerPoint Presentation</vt:lpstr>
      <vt:lpstr>Knapsack problem (Fractional)</vt:lpstr>
      <vt:lpstr>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A582</cp:lastModifiedBy>
  <cp:revision>7</cp:revision>
  <dcterms:modified xsi:type="dcterms:W3CDTF">2024-11-13T13:43:48Z</dcterms:modified>
</cp:coreProperties>
</file>