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63" r:id="rId6"/>
    <p:sldId id="268" r:id="rId7"/>
    <p:sldId id="281" r:id="rId8"/>
    <p:sldId id="282" r:id="rId9"/>
    <p:sldId id="260" r:id="rId10"/>
    <p:sldId id="279" r:id="rId11"/>
    <p:sldId id="280" r:id="rId12"/>
    <p:sldId id="262" r:id="rId13"/>
    <p:sldId id="261" r:id="rId14"/>
    <p:sldId id="269" r:id="rId15"/>
    <p:sldId id="270" r:id="rId16"/>
    <p:sldId id="271" r:id="rId17"/>
    <p:sldId id="272" r:id="rId18"/>
    <p:sldId id="284" r:id="rId19"/>
    <p:sldId id="283" r:id="rId20"/>
    <p:sldId id="278" r:id="rId21"/>
    <p:sldId id="277" r:id="rId22"/>
    <p:sldId id="273"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DCB4"/>
    <a:srgbClr val="594CE2"/>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41"/>
    <p:restoredTop sz="96534"/>
  </p:normalViewPr>
  <p:slideViewPr>
    <p:cSldViewPr snapToGrid="0" snapToObjects="1">
      <p:cViewPr>
        <p:scale>
          <a:sx n="129" d="100"/>
          <a:sy n="129" d="100"/>
        </p:scale>
        <p:origin x="1592" y="3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1C5C0-8132-1C41-8B2E-1C61F493F86A}" type="datetimeFigureOut">
              <a:rPr lang="en-US" smtClean="0"/>
              <a:t>10/1/24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05BAA-7136-B440-8DCE-18BDF4A417AF}" type="slidenum">
              <a:rPr lang="en-US" smtClean="0"/>
              <a:t>‹#›</a:t>
            </a:fld>
            <a:endParaRPr lang="en-US" dirty="0"/>
          </a:p>
        </p:txBody>
      </p:sp>
    </p:spTree>
    <p:extLst>
      <p:ext uri="{BB962C8B-B14F-4D97-AF65-F5344CB8AC3E}">
        <p14:creationId xmlns:p14="http://schemas.microsoft.com/office/powerpoint/2010/main" val="1696662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605BAA-7136-B440-8DCE-18BDF4A417AF}" type="slidenum">
              <a:rPr lang="en-US" smtClean="0"/>
              <a:t>2</a:t>
            </a:fld>
            <a:endParaRPr lang="en-US" dirty="0"/>
          </a:p>
        </p:txBody>
      </p:sp>
    </p:spTree>
    <p:extLst>
      <p:ext uri="{BB962C8B-B14F-4D97-AF65-F5344CB8AC3E}">
        <p14:creationId xmlns:p14="http://schemas.microsoft.com/office/powerpoint/2010/main" val="2612003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800" b="0" dirty="0">
              <a:solidFill>
                <a:srgbClr val="727272"/>
              </a:solidFill>
              <a:effectLst/>
              <a:latin typeface="Roboto" panose="02000000000000000000" pitchFamily="2" charset="0"/>
            </a:endParaRPr>
          </a:p>
          <a:p>
            <a:r>
              <a:rPr lang="en-GB" sz="1800" b="0" dirty="0">
                <a:solidFill>
                  <a:srgbClr val="727272"/>
                </a:solidFill>
                <a:effectLst/>
                <a:latin typeface="Roboto" panose="02000000000000000000" pitchFamily="2" charset="0"/>
              </a:rPr>
              <a:t>Here we have a past UKIEPC problem—UKIEPC is the UK round of ICPC. </a:t>
            </a:r>
          </a:p>
          <a:p>
            <a:r>
              <a:rPr lang="en-GB" sz="1800" b="0" dirty="0">
                <a:solidFill>
                  <a:srgbClr val="727272"/>
                </a:solidFill>
                <a:effectLst/>
                <a:latin typeface="Roboto" panose="02000000000000000000" pitchFamily="2" charset="0"/>
              </a:rPr>
              <a:t>Disguised behind fancy descriptions is a very easy problem. Every year, UKIEPC includes some easy problems designed to be solvable by most participants.</a:t>
            </a:r>
          </a:p>
          <a:p>
            <a:r>
              <a:rPr lang="en-GB" sz="1800" b="0" dirty="0">
                <a:solidFill>
                  <a:srgbClr val="727272"/>
                </a:solidFill>
                <a:effectLst/>
                <a:latin typeface="Roboto" panose="02000000000000000000" pitchFamily="2" charset="0"/>
              </a:rPr>
              <a:t>One strategy for UKIEPC: Quickly read through a problem, decide its difficulty, and solve the easy ones first.</a:t>
            </a:r>
          </a:p>
          <a:p>
            <a:endParaRPr lang="en-GB" sz="1800" b="0" dirty="0">
              <a:solidFill>
                <a:srgbClr val="727272"/>
              </a:solidFill>
              <a:effectLst/>
              <a:latin typeface="Roboto" panose="02000000000000000000" pitchFamily="2" charset="0"/>
            </a:endParaRPr>
          </a:p>
          <a:p>
            <a:r>
              <a:rPr lang="en-GB" sz="1800" b="0" dirty="0">
                <a:solidFill>
                  <a:srgbClr val="727272"/>
                </a:solidFill>
                <a:effectLst/>
                <a:latin typeface="Roboto" panose="02000000000000000000" pitchFamily="2" charset="0"/>
              </a:rPr>
              <a:t>I’ll give you about 2 minutes to read this problem.</a:t>
            </a:r>
          </a:p>
          <a:p>
            <a:endParaRPr lang="en-GB" sz="1800" b="0" dirty="0">
              <a:solidFill>
                <a:srgbClr val="727272"/>
              </a:solidFill>
              <a:effectLst/>
              <a:latin typeface="Roboto" panose="02000000000000000000" pitchFamily="2" charset="0"/>
            </a:endParaRPr>
          </a:p>
          <a:p>
            <a:r>
              <a:rPr lang="en-GB" sz="1800" b="0" dirty="0">
                <a:solidFill>
                  <a:srgbClr val="727272"/>
                </a:solidFill>
                <a:effectLst/>
                <a:latin typeface="Roboto" panose="02000000000000000000" pitchFamily="2" charset="0"/>
              </a:rPr>
              <a:t>Let’s work together to understand this problem. It may not be stated plainly in programming terms, so let’s break it down.</a:t>
            </a:r>
          </a:p>
          <a:p>
            <a:endParaRPr lang="en-GB" sz="1800" b="0" dirty="0">
              <a:solidFill>
                <a:srgbClr val="727272"/>
              </a:solidFill>
              <a:effectLst/>
              <a:latin typeface="Roboto" panose="02000000000000000000" pitchFamily="2" charset="0"/>
            </a:endParaRPr>
          </a:p>
          <a:p>
            <a:r>
              <a:rPr lang="en-GB" sz="1800" b="0" dirty="0">
                <a:solidFill>
                  <a:srgbClr val="727272"/>
                </a:solidFill>
                <a:effectLst/>
                <a:latin typeface="Roboto" panose="02000000000000000000" pitchFamily="2" charset="0"/>
              </a:rPr>
              <a:t>Here’s the task: We’ll compare two inputs A and B and print the larger one. Sounds simple, right? But let’s dig deeper.</a:t>
            </a:r>
          </a:p>
          <a:p>
            <a:endParaRPr lang="en-GB" sz="1800" b="0" dirty="0">
              <a:solidFill>
                <a:srgbClr val="727272"/>
              </a:solidFill>
              <a:effectLst/>
              <a:latin typeface="Roboto" panose="02000000000000000000" pitchFamily="2" charset="0"/>
            </a:endParaRPr>
          </a:p>
          <a:p>
            <a:r>
              <a:rPr lang="en-GB" sz="1800" b="0" dirty="0">
                <a:solidFill>
                  <a:srgbClr val="727272"/>
                </a:solidFill>
                <a:effectLst/>
                <a:latin typeface="Roboto" panose="02000000000000000000" pitchFamily="2" charset="0"/>
              </a:rPr>
              <a:t>1. Who can tell me: What’s the input we’ll be working with? [Pause for responses] (1.9 &lt;= a &lt;= 10^6)</a:t>
            </a:r>
          </a:p>
          <a:p>
            <a:r>
              <a:rPr lang="en-GB" sz="1800" b="0" dirty="0">
                <a:solidFill>
                  <a:srgbClr val="727272"/>
                </a:solidFill>
                <a:effectLst/>
                <a:latin typeface="Roboto" panose="02000000000000000000" pitchFamily="2" charset="0"/>
              </a:rPr>
              <a:t>    </a:t>
            </a:r>
          </a:p>
          <a:p>
            <a:r>
              <a:rPr lang="en-GB" sz="1800" b="0" dirty="0">
                <a:solidFill>
                  <a:srgbClr val="727272"/>
                </a:solidFill>
                <a:effectLst/>
                <a:latin typeface="Roboto" panose="02000000000000000000" pitchFamily="2" charset="0"/>
              </a:rPr>
              <a:t>2. And what’s the expected output? [Pause for responses] (A String)</a:t>
            </a:r>
          </a:p>
          <a:p>
            <a:endParaRPr lang="en-GB" sz="1800" b="0" dirty="0">
              <a:solidFill>
                <a:srgbClr val="727272"/>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rgbClr val="727272"/>
                </a:solidFill>
                <a:effectLst/>
                <a:latin typeface="Roboto" panose="02000000000000000000" pitchFamily="2" charset="0"/>
              </a:rPr>
              <a:t>Now, let’s brainstorm. What could be some test cases to check if we understand this problem correctly? [Encourage a few people to share ideas on possible input/output combinations]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rgbClr val="727272"/>
                </a:solidFill>
                <a:effectLst/>
                <a:latin typeface="Roboto" panose="02000000000000000000" pitchFamily="2" charset="0"/>
              </a:rPr>
              <a:t>Are there any edge cases? How should we deal with those?</a:t>
            </a:r>
          </a:p>
          <a:p>
            <a:endParaRPr lang="en-GB" sz="1800" b="0" dirty="0">
              <a:solidFill>
                <a:srgbClr val="727272"/>
              </a:solidFill>
              <a:effectLst/>
              <a:latin typeface="Roboto" panose="02000000000000000000" pitchFamily="2" charset="0"/>
            </a:endParaRPr>
          </a:p>
          <a:p>
            <a:r>
              <a:rPr lang="en-GB" sz="1800" b="0" dirty="0">
                <a:solidFill>
                  <a:srgbClr val="727272"/>
                </a:solidFill>
                <a:effectLst/>
                <a:latin typeface="Roboto" panose="02000000000000000000" pitchFamily="2" charset="0"/>
              </a:rPr>
              <a:t>Once we’ve identified those, the next step is figuring out the logic.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"Would anyone like to come up and write a pseudo code for this problem on the board?"</a:t>
            </a:r>
            <a:endParaRPr lang="en-GB" sz="1800" b="0" dirty="0">
              <a:solidFill>
                <a:srgbClr val="727272"/>
              </a:solidFill>
              <a:effectLst/>
              <a:latin typeface="Roboto" panose="02000000000000000000" pitchFamily="2" charset="0"/>
            </a:endParaRPr>
          </a:p>
          <a:p>
            <a:endParaRPr lang="en-GB" sz="1800" b="0" dirty="0">
              <a:solidFill>
                <a:srgbClr val="727272"/>
              </a:solidFill>
              <a:effectLst/>
              <a:latin typeface="Roboto" panose="02000000000000000000" pitchFamily="2" charset="0"/>
            </a:endParaRPr>
          </a:p>
          <a:p>
            <a:r>
              <a:rPr lang="en-GB" sz="1800" b="1" dirty="0">
                <a:solidFill>
                  <a:srgbClr val="727272"/>
                </a:solidFill>
                <a:effectLst/>
                <a:latin typeface="Roboto" panose="02000000000000000000" pitchFamily="2" charset="0"/>
              </a:rPr>
              <a:t>Variations:</a:t>
            </a:r>
          </a:p>
          <a:p>
            <a:endParaRPr lang="en-GB" sz="1800" b="0" dirty="0">
              <a:solidFill>
                <a:srgbClr val="727272"/>
              </a:solidFill>
              <a:effectLst/>
              <a:latin typeface="Roboto" panose="02000000000000000000" pitchFamily="2" charset="0"/>
            </a:endParaRPr>
          </a:p>
          <a:p>
            <a:r>
              <a:rPr lang="en-GB" sz="2800" b="1" dirty="0"/>
              <a:t>Multiple Comparisons</a:t>
            </a:r>
            <a:r>
              <a:rPr lang="en-GB" sz="2800" dirty="0"/>
              <a:t>: What if there are three inputs, A, B, and C? </a:t>
            </a:r>
          </a:p>
          <a:p>
            <a:r>
              <a:rPr lang="en-GB" sz="2800" dirty="0"/>
              <a:t>How do we handle that?</a:t>
            </a:r>
            <a:endParaRPr lang="en-GB" sz="2800" b="1" dirty="0"/>
          </a:p>
          <a:p>
            <a:r>
              <a:rPr lang="en-GB" sz="2800" b="1" dirty="0"/>
              <a:t>Edge Cases</a:t>
            </a:r>
            <a:r>
              <a:rPr lang="en-GB" sz="2800" dirty="0"/>
              <a:t>: How should we handle inputs like negative numbers, zeros, or even equal values?</a:t>
            </a:r>
          </a:p>
          <a:p>
            <a:r>
              <a:rPr lang="en-GB" sz="2800" b="1" dirty="0"/>
              <a:t>Efficiency Discussion</a:t>
            </a:r>
            <a:r>
              <a:rPr lang="en-GB" sz="2800" dirty="0"/>
              <a:t>: “How would this scale with a large number of comparisons?" This could open a discussion about efficiency, big-O notation, and sorting algorithms.</a:t>
            </a:r>
            <a:endParaRPr lang="en-GB" sz="1800" b="0" dirty="0">
              <a:solidFill>
                <a:srgbClr val="727272"/>
              </a:solidFill>
              <a:effectLst/>
              <a:latin typeface="Roboto" panose="02000000000000000000" pitchFamily="2" charset="0"/>
            </a:endParaRPr>
          </a:p>
          <a:p>
            <a:endParaRPr lang="en-GB" sz="1800" b="1" dirty="0">
              <a:solidFill>
                <a:srgbClr val="727272"/>
              </a:solidFill>
              <a:effectLst/>
              <a:latin typeface="Roboto" panose="02000000000000000000" pitchFamily="2" charset="0"/>
            </a:endParaRPr>
          </a:p>
          <a:p>
            <a:r>
              <a:rPr lang="en-GB" sz="1800" b="1" dirty="0">
                <a:solidFill>
                  <a:srgbClr val="727272"/>
                </a:solidFill>
                <a:effectLst/>
                <a:latin typeface="Roboto" panose="02000000000000000000" pitchFamily="2" charset="0"/>
              </a:rPr>
              <a:t>Techniques </a:t>
            </a:r>
            <a:endParaRPr lang="en-GB" sz="1200" b="1" dirty="0">
              <a:solidFill>
                <a:schemeClr val="tx1"/>
              </a:solidFill>
              <a:effectLst/>
              <a:latin typeface="+mn-lt"/>
            </a:endParaRPr>
          </a:p>
          <a:p>
            <a:r>
              <a:rPr lang="en-GB" sz="1800" dirty="0">
                <a:solidFill>
                  <a:srgbClr val="727272"/>
                </a:solidFill>
                <a:effectLst/>
                <a:latin typeface="ArialMT"/>
              </a:rPr>
              <a:t>●  </a:t>
            </a:r>
            <a:r>
              <a:rPr lang="en-GB" sz="1800" dirty="0">
                <a:solidFill>
                  <a:srgbClr val="727272"/>
                </a:solidFill>
                <a:effectLst/>
                <a:latin typeface="Roboto" panose="02000000000000000000" pitchFamily="2" charset="0"/>
              </a:rPr>
              <a:t>Input/Output </a:t>
            </a:r>
            <a:endParaRPr lang="en-GB" sz="1200" dirty="0">
              <a:solidFill>
                <a:schemeClr val="tx1"/>
              </a:solidFill>
              <a:effectLst/>
              <a:latin typeface="+mn-lt"/>
            </a:endParaRPr>
          </a:p>
          <a:p>
            <a:endParaRPr lang="en-GB" dirty="0">
              <a:effectLst/>
            </a:endParaRPr>
          </a:p>
          <a:p>
            <a:r>
              <a:rPr lang="en-GB" sz="1800" b="1" dirty="0">
                <a:solidFill>
                  <a:srgbClr val="727272"/>
                </a:solidFill>
                <a:effectLst/>
                <a:latin typeface="Roboto" panose="02000000000000000000" pitchFamily="2" charset="0"/>
              </a:rPr>
              <a:t>Algorithm </a:t>
            </a:r>
            <a:endParaRPr lang="en-GB" dirty="0">
              <a:effectLst/>
            </a:endParaRPr>
          </a:p>
          <a:p>
            <a:r>
              <a:rPr lang="en-GB" sz="1800" dirty="0">
                <a:solidFill>
                  <a:srgbClr val="727272"/>
                </a:solidFill>
                <a:effectLst/>
                <a:latin typeface="ArialMT"/>
              </a:rPr>
              <a:t>● </a:t>
            </a:r>
            <a:r>
              <a:rPr lang="en-GB" sz="1800" dirty="0">
                <a:solidFill>
                  <a:srgbClr val="727272"/>
                </a:solidFill>
                <a:effectLst/>
                <a:latin typeface="Roboto" panose="02000000000000000000" pitchFamily="2" charset="0"/>
              </a:rPr>
              <a:t>Check whether A &gt; B </a:t>
            </a:r>
          </a:p>
          <a:p>
            <a:r>
              <a:rPr lang="en-GB" sz="1800" dirty="0">
                <a:solidFill>
                  <a:srgbClr val="727272"/>
                </a:solidFill>
                <a:effectLst/>
                <a:latin typeface="ArialMT"/>
              </a:rPr>
              <a:t>○  </a:t>
            </a:r>
            <a:r>
              <a:rPr lang="en-GB" sz="1800" dirty="0">
                <a:solidFill>
                  <a:srgbClr val="727272"/>
                </a:solidFill>
                <a:effectLst/>
                <a:latin typeface="Roboto" panose="02000000000000000000" pitchFamily="2" charset="0"/>
              </a:rPr>
              <a:t>If A &gt; B, print A </a:t>
            </a:r>
            <a:endParaRPr lang="en-GB" sz="1200" dirty="0">
              <a:solidFill>
                <a:schemeClr val="tx1"/>
              </a:solidFill>
              <a:effectLst/>
              <a:latin typeface="+mn-lt"/>
            </a:endParaRPr>
          </a:p>
          <a:p>
            <a:r>
              <a:rPr lang="en-GB" sz="1800" dirty="0">
                <a:solidFill>
                  <a:srgbClr val="727272"/>
                </a:solidFill>
                <a:effectLst/>
                <a:latin typeface="ArialMT"/>
              </a:rPr>
              <a:t>○  </a:t>
            </a:r>
            <a:r>
              <a:rPr lang="en-GB" sz="1800" dirty="0">
                <a:solidFill>
                  <a:srgbClr val="727272"/>
                </a:solidFill>
                <a:effectLst/>
                <a:latin typeface="Roboto" panose="02000000000000000000" pitchFamily="2" charset="0"/>
              </a:rPr>
              <a:t>If B &gt; A, print B </a:t>
            </a:r>
            <a:endParaRPr lang="en-GB" sz="1200" dirty="0">
              <a:solidFill>
                <a:schemeClr val="tx1"/>
              </a:solidFill>
              <a:effectLst/>
              <a:latin typeface="+mn-lt"/>
            </a:endParaRPr>
          </a:p>
          <a:p>
            <a:r>
              <a:rPr lang="en-GB" sz="1800" dirty="0">
                <a:solidFill>
                  <a:srgbClr val="727272"/>
                </a:solidFill>
                <a:effectLst/>
                <a:latin typeface="ArialMT"/>
              </a:rPr>
              <a:t>○  </a:t>
            </a:r>
            <a:r>
              <a:rPr lang="en-GB" sz="1800" dirty="0">
                <a:solidFill>
                  <a:srgbClr val="727272"/>
                </a:solidFill>
                <a:effectLst/>
                <a:latin typeface="Roboto" panose="02000000000000000000" pitchFamily="2" charset="0"/>
              </a:rPr>
              <a:t>It will never be the case that A = B, but in case it does, throw an exception like a good software engineer. </a:t>
            </a:r>
            <a:endParaRPr lang="en-GB" dirty="0">
              <a:effectLst/>
            </a:endParaRPr>
          </a:p>
          <a:p>
            <a:endParaRPr lang="en-US" dirty="0"/>
          </a:p>
        </p:txBody>
      </p:sp>
      <p:sp>
        <p:nvSpPr>
          <p:cNvPr id="4" name="Slide Number Placeholder 3"/>
          <p:cNvSpPr>
            <a:spLocks noGrp="1"/>
          </p:cNvSpPr>
          <p:nvPr>
            <p:ph type="sldNum" sz="quarter" idx="5"/>
          </p:nvPr>
        </p:nvSpPr>
        <p:spPr/>
        <p:txBody>
          <a:bodyPr/>
          <a:lstStyle/>
          <a:p>
            <a:fld id="{EF605BAA-7136-B440-8DCE-18BDF4A417AF}" type="slidenum">
              <a:rPr lang="en-US" smtClean="0"/>
              <a:t>15</a:t>
            </a:fld>
            <a:endParaRPr lang="en-US" dirty="0"/>
          </a:p>
        </p:txBody>
      </p:sp>
    </p:spTree>
    <p:extLst>
      <p:ext uri="{BB962C8B-B14F-4D97-AF65-F5344CB8AC3E}">
        <p14:creationId xmlns:p14="http://schemas.microsoft.com/office/powerpoint/2010/main" val="2743301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GB" dirty="0"/>
              <a:t>I’ll give you  about 3 minutes to read and think about it.</a:t>
            </a:r>
          </a:p>
          <a:p>
            <a:endParaRPr lang="en-GB" dirty="0"/>
          </a:p>
          <a:p>
            <a:r>
              <a:rPr lang="en-GB" dirty="0"/>
              <a:t>"We have various hamster balls of different sizes, and a limited amount of tape. We need to figure out how many hamster balls we can seal shut using the tape.”</a:t>
            </a:r>
          </a:p>
          <a:p>
            <a:r>
              <a:rPr lang="en-GB" dirty="0"/>
              <a:t>"A ball is sealed by taping around its diameter. So, for each ball, we need enough tape to wrap around its diameter once.”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Ask the group</a:t>
            </a:r>
            <a:r>
              <a:rPr lang="en-GB" dirty="0"/>
              <a:t>: </a:t>
            </a:r>
            <a:r>
              <a:rPr lang="en-GB" i="1" dirty="0"/>
              <a:t>"What information do we need to calculate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Expected answers: diameter of the balls, amount of tape.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Ask</a:t>
            </a:r>
            <a:r>
              <a:rPr lang="en-GB" dirty="0"/>
              <a:t>: </a:t>
            </a:r>
            <a:r>
              <a:rPr lang="en-GB" i="1" dirty="0"/>
              <a:t>"How would you calculate how much tape is needed to seal one ball?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i="1" dirty="0"/>
              <a:t>"</a:t>
            </a:r>
            <a:r>
              <a:rPr lang="en-GB" dirty="0"/>
              <a:t>Expected answers: diameter x </a:t>
            </a:r>
            <a:r>
              <a:rPr lang="el-GR" dirty="0"/>
              <a:t>π (</a:t>
            </a:r>
            <a:r>
              <a:rPr lang="en-GB" dirty="0"/>
              <a:t>circumference).</a:t>
            </a:r>
          </a:p>
          <a:p>
            <a:endParaRPr lang="en-US" dirty="0"/>
          </a:p>
          <a:p>
            <a:pPr>
              <a:buFont typeface="Arial" panose="020B0604020202020204" pitchFamily="34" charset="0"/>
              <a:buChar char="•"/>
            </a:pPr>
            <a:r>
              <a:rPr lang="en-GB" dirty="0"/>
              <a:t>Introduce the techniques that will be useful for solving the problem:</a:t>
            </a:r>
          </a:p>
          <a:p>
            <a:pPr>
              <a:buFont typeface="Arial" panose="020B0604020202020204" pitchFamily="34" charset="0"/>
              <a:buChar char="•"/>
            </a:pPr>
            <a:r>
              <a:rPr lang="en-GB" dirty="0"/>
              <a:t>Sorting the balls by size (smallest first).</a:t>
            </a:r>
          </a:p>
          <a:p>
            <a:pPr>
              <a:buFont typeface="Arial" panose="020B0604020202020204" pitchFamily="34" charset="0"/>
              <a:buChar char="•"/>
            </a:pPr>
            <a:r>
              <a:rPr lang="en-GB" dirty="0"/>
              <a:t>Greedy approach (taking as many small balls as possible to maximize the number of balls sealed).</a:t>
            </a:r>
          </a:p>
          <a:p>
            <a:pPr lvl="1">
              <a:buFont typeface="Arial" panose="020B0604020202020204" pitchFamily="34" charset="0"/>
              <a:buChar char="•"/>
            </a:pPr>
            <a:r>
              <a:rPr lang="en-GB" dirty="0"/>
              <a:t>Greedy: for each step, make the locally optimal solution hoping to achieve a globally optimal solution</a:t>
            </a:r>
          </a:p>
          <a:p>
            <a:pPr lvl="1">
              <a:buFont typeface="Arial" panose="020B0604020202020204" pitchFamily="34" charset="0"/>
              <a:buChar char="•"/>
            </a:pPr>
            <a:r>
              <a:rPr lang="en-GB" dirty="0"/>
              <a:t>Don’t worry, we will formally introduce these topics in future training sessions. Today is just a taster.</a:t>
            </a:r>
          </a:p>
          <a:p>
            <a:pPr lvl="1">
              <a:buFont typeface="Arial" panose="020B0604020202020204" pitchFamily="34" charset="0"/>
              <a:buChar char="•"/>
            </a:pPr>
            <a:endParaRPr lang="en-GB" dirty="0"/>
          </a:p>
          <a:p>
            <a:pPr>
              <a:buFont typeface="Arial" panose="020B0604020202020204" pitchFamily="34" charset="0"/>
              <a:buChar char="•"/>
            </a:pPr>
            <a:r>
              <a:rPr lang="en-GB" b="1" dirty="0"/>
              <a:t>Ask</a:t>
            </a:r>
            <a:r>
              <a:rPr lang="en-GB" dirty="0"/>
              <a:t>: </a:t>
            </a:r>
            <a:r>
              <a:rPr lang="en-GB" i="1" dirty="0"/>
              <a:t>"Why do you think sorting by size might be helpful here?”</a:t>
            </a:r>
          </a:p>
          <a:p>
            <a:pPr>
              <a:buFont typeface="Arial" panose="020B0604020202020204" pitchFamily="34" charset="0"/>
              <a:buChar char="•"/>
            </a:pPr>
            <a:r>
              <a:rPr lang="en-GB" dirty="0"/>
              <a:t>Expected answers: smaller balls use less tape, so we can seal more of them before using larger balls.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"Does everyone see how sorting and the greedy approach helps us maximize the number of balls sealed?”</a:t>
            </a:r>
            <a:endParaRPr lang="en-US" dirty="0"/>
          </a:p>
          <a:p>
            <a:endParaRPr lang="en-US" dirty="0"/>
          </a:p>
          <a:p>
            <a:pPr>
              <a:buFont typeface="+mj-lt"/>
              <a:buAutoNum type="arabicPeriod"/>
            </a:pPr>
            <a:r>
              <a:rPr lang="en-GB" dirty="0"/>
              <a:t>Break down the algorithm:</a:t>
            </a:r>
          </a:p>
          <a:p>
            <a:pPr>
              <a:buFont typeface="+mj-lt"/>
              <a:buAutoNum type="arabicPeriod"/>
            </a:pPr>
            <a:r>
              <a:rPr lang="en-GB" b="1" dirty="0"/>
              <a:t>Tape usage per ball</a:t>
            </a:r>
            <a:r>
              <a:rPr lang="en-GB" dirty="0"/>
              <a:t>: Divide the length of the tape by </a:t>
            </a:r>
            <a:r>
              <a:rPr lang="el-GR" dirty="0"/>
              <a:t>π </a:t>
            </a:r>
            <a:r>
              <a:rPr lang="en-GB" dirty="0"/>
              <a:t>to easily work with diameters.</a:t>
            </a:r>
          </a:p>
          <a:p>
            <a:pPr>
              <a:buFont typeface="+mj-lt"/>
              <a:buAutoNum type="arabicPeriod"/>
            </a:pPr>
            <a:r>
              <a:rPr lang="en-GB" b="1" dirty="0"/>
              <a:t>Sorting</a:t>
            </a:r>
            <a:r>
              <a:rPr lang="en-GB" dirty="0"/>
              <a:t>: Sort the ball sizes (smallest first) to maximize the number of balls sealed.</a:t>
            </a:r>
          </a:p>
          <a:p>
            <a:pPr>
              <a:buFont typeface="+mj-lt"/>
              <a:buAutoNum type="arabicPeriod"/>
            </a:pPr>
            <a:r>
              <a:rPr lang="en-GB" b="1" dirty="0"/>
              <a:t>Greedy selection</a:t>
            </a:r>
            <a:r>
              <a:rPr lang="en-GB" dirty="0"/>
              <a:t>: For each size, seal as many balls as possible until the tape runs out.</a:t>
            </a:r>
          </a:p>
          <a:p>
            <a:pPr>
              <a:buFont typeface="Arial" panose="020B0604020202020204" pitchFamily="34" charset="0"/>
              <a:buChar char="•"/>
            </a:pPr>
            <a:r>
              <a:rPr lang="en-GB" b="1" dirty="0"/>
              <a:t>Ask</a:t>
            </a:r>
            <a:r>
              <a:rPr lang="en-GB" dirty="0"/>
              <a:t>: </a:t>
            </a:r>
            <a:r>
              <a:rPr lang="en-GB" i="1" dirty="0"/>
              <a:t>"How would you track how many balls we’ve sealed?”</a:t>
            </a:r>
          </a:p>
          <a:p>
            <a:pPr>
              <a:buFont typeface="Arial" panose="020B0604020202020204" pitchFamily="34" charset="0"/>
              <a:buChar char="•"/>
            </a:pPr>
            <a:r>
              <a:rPr lang="en-GB" dirty="0"/>
              <a:t>Expected answers: keep a count or loop through the sorted list.</a:t>
            </a:r>
          </a:p>
          <a:p>
            <a:endParaRPr lang="en-US" dirty="0"/>
          </a:p>
          <a:p>
            <a:r>
              <a:rPr lang="en-GB" dirty="0"/>
              <a:t>("Let’s walk through Sample Input 1. </a:t>
            </a:r>
          </a:p>
          <a:p>
            <a:r>
              <a:rPr lang="en-GB" dirty="0"/>
              <a:t>We have 1000 cm of tape, </a:t>
            </a:r>
          </a:p>
          <a:p>
            <a:r>
              <a:rPr lang="en-GB" dirty="0"/>
              <a:t>2 sizes of balls (30 cm and 20 cm in diameter), </a:t>
            </a:r>
          </a:p>
          <a:p>
            <a:r>
              <a:rPr lang="en-GB" dirty="0"/>
              <a:t>and the number of balls of each size is provided. How would we start?”)</a:t>
            </a:r>
            <a:endParaRPr lang="en-US" dirty="0"/>
          </a:p>
          <a:p>
            <a:endParaRPr lang="en-US" dirty="0"/>
          </a:p>
          <a:p>
            <a:r>
              <a:rPr lang="en-GB" dirty="0"/>
              <a:t>"Would anyone like to come up and write a pseudo code for this problem on the board?"</a:t>
            </a:r>
            <a:endParaRPr lang="en-US" dirty="0"/>
          </a:p>
          <a:p>
            <a:endParaRPr lang="en-US" dirty="0"/>
          </a:p>
          <a:p>
            <a:r>
              <a:rPr lang="en-US" dirty="0"/>
              <a:t>Overview</a:t>
            </a:r>
          </a:p>
          <a:p>
            <a:pPr>
              <a:buFont typeface="Arial" panose="020B0604020202020204" pitchFamily="34" charset="0"/>
              <a:buChar char="•"/>
            </a:pPr>
            <a:r>
              <a:rPr lang="en-GB" sz="1800" dirty="0">
                <a:solidFill>
                  <a:srgbClr val="FFFFFF"/>
                </a:solidFill>
                <a:effectLst/>
                <a:latin typeface="ArialMT"/>
              </a:rPr>
              <a:t>  </a:t>
            </a:r>
            <a:r>
              <a:rPr lang="en-GB" sz="1800" dirty="0">
                <a:solidFill>
                  <a:srgbClr val="FFFFFF"/>
                </a:solidFill>
                <a:effectLst/>
                <a:latin typeface="Roboto" panose="020F0502020204030204" pitchFamily="34" charset="0"/>
              </a:rPr>
              <a:t>A large number of hamster balls of varying sizes </a:t>
            </a:r>
            <a:endParaRPr lang="en-GB" dirty="0">
              <a:effectLst/>
            </a:endParaRPr>
          </a:p>
          <a:p>
            <a:pPr>
              <a:buFont typeface="Arial" panose="020B0604020202020204" pitchFamily="34" charset="0"/>
              <a:buChar char="•"/>
            </a:pPr>
            <a:r>
              <a:rPr lang="en-GB" sz="1800" dirty="0">
                <a:solidFill>
                  <a:srgbClr val="FFFFFF"/>
                </a:solidFill>
                <a:effectLst/>
                <a:latin typeface="ArialMT"/>
              </a:rPr>
              <a:t>  </a:t>
            </a:r>
            <a:r>
              <a:rPr lang="en-GB" sz="1800" dirty="0">
                <a:solidFill>
                  <a:srgbClr val="FFFFFF"/>
                </a:solidFill>
                <a:effectLst/>
                <a:latin typeface="Roboto" panose="02000000000000000000" pitchFamily="2" charset="0"/>
              </a:rPr>
              <a:t>An amount of tape </a:t>
            </a:r>
            <a:endParaRPr lang="en-GB" dirty="0">
              <a:effectLst/>
            </a:endParaRPr>
          </a:p>
          <a:p>
            <a:pPr>
              <a:buFont typeface="Arial" panose="020B0604020202020204" pitchFamily="34" charset="0"/>
              <a:buChar char="•"/>
            </a:pPr>
            <a:r>
              <a:rPr lang="en-GB" sz="1800" dirty="0">
                <a:solidFill>
                  <a:srgbClr val="FFFFFF"/>
                </a:solidFill>
                <a:effectLst/>
                <a:latin typeface="ArialMT"/>
              </a:rPr>
              <a:t>  </a:t>
            </a:r>
            <a:r>
              <a:rPr lang="en-GB" sz="1800" dirty="0">
                <a:solidFill>
                  <a:srgbClr val="FFFFFF"/>
                </a:solidFill>
                <a:effectLst/>
                <a:latin typeface="Roboto" panose="02000000000000000000" pitchFamily="2" charset="0"/>
              </a:rPr>
              <a:t>Calculate the largest number of hamster </a:t>
            </a:r>
            <a:endParaRPr lang="en-GB" dirty="0">
              <a:effectLst/>
            </a:endParaRPr>
          </a:p>
          <a:p>
            <a:pPr>
              <a:buFont typeface="Arial" panose="020B0604020202020204" pitchFamily="34" charset="0"/>
              <a:buChar char="•"/>
            </a:pPr>
            <a:r>
              <a:rPr lang="en-GB" sz="1800" dirty="0">
                <a:solidFill>
                  <a:srgbClr val="FFFFFF"/>
                </a:solidFill>
                <a:effectLst/>
                <a:latin typeface="Roboto" panose="02000000000000000000" pitchFamily="2" charset="0"/>
              </a:rPr>
              <a:t> balls than can be sealed shut with the tape. </a:t>
            </a:r>
            <a:endParaRPr lang="en-GB" dirty="0">
              <a:effectLst/>
            </a:endParaRPr>
          </a:p>
          <a:p>
            <a:endParaRPr lang="en-US" dirty="0"/>
          </a:p>
          <a:p>
            <a:r>
              <a:rPr lang="en-US" dirty="0"/>
              <a:t>The question isn’t very clear of how the tape seals a ball, I can tell you that a ball can be sealed but taping arounds its diameter.</a:t>
            </a:r>
          </a:p>
          <a:p>
            <a:endParaRPr lang="en-US" dirty="0"/>
          </a:p>
          <a:p>
            <a:endParaRPr lang="en-US" dirty="0"/>
          </a:p>
          <a:p>
            <a:r>
              <a:rPr lang="en-GB" sz="1800" b="1" dirty="0">
                <a:solidFill>
                  <a:srgbClr val="727272"/>
                </a:solidFill>
                <a:effectLst/>
                <a:latin typeface="Roboto" panose="02000000000000000000" pitchFamily="2" charset="0"/>
              </a:rPr>
              <a:t>Techniques </a:t>
            </a:r>
            <a:endParaRPr lang="en-GB" dirty="0">
              <a:effectLst/>
            </a:endParaRPr>
          </a:p>
          <a:p>
            <a:r>
              <a:rPr lang="en-GB" sz="1800" dirty="0">
                <a:solidFill>
                  <a:srgbClr val="727272"/>
                </a:solidFill>
                <a:effectLst/>
                <a:latin typeface="ArialMT"/>
              </a:rPr>
              <a:t>● </a:t>
            </a:r>
            <a:r>
              <a:rPr lang="en-GB" sz="1800" dirty="0">
                <a:solidFill>
                  <a:srgbClr val="727272"/>
                </a:solidFill>
                <a:effectLst/>
                <a:latin typeface="Roboto" panose="02000000000000000000" pitchFamily="2" charset="0"/>
              </a:rPr>
              <a:t>Sorting</a:t>
            </a:r>
            <a:br>
              <a:rPr lang="en-GB" sz="1800" dirty="0">
                <a:solidFill>
                  <a:srgbClr val="727272"/>
                </a:solidFill>
                <a:effectLst/>
                <a:latin typeface="Roboto" panose="02000000000000000000" pitchFamily="2" charset="0"/>
              </a:rPr>
            </a:br>
            <a:r>
              <a:rPr lang="en-GB" sz="1800" dirty="0">
                <a:solidFill>
                  <a:srgbClr val="727272"/>
                </a:solidFill>
                <a:effectLst/>
                <a:latin typeface="ArialMT"/>
              </a:rPr>
              <a:t>● </a:t>
            </a:r>
            <a:r>
              <a:rPr lang="en-GB" sz="1800" dirty="0">
                <a:solidFill>
                  <a:srgbClr val="727272"/>
                </a:solidFill>
                <a:effectLst/>
                <a:latin typeface="Roboto" panose="02000000000000000000" pitchFamily="2" charset="0"/>
              </a:rPr>
              <a:t>Greedy Algorithm </a:t>
            </a:r>
            <a:endParaRPr lang="en-GB" dirty="0">
              <a:effectLst/>
            </a:endParaRPr>
          </a:p>
          <a:p>
            <a:endParaRPr lang="en-US" dirty="0"/>
          </a:p>
          <a:p>
            <a:endParaRPr lang="en-US" dirty="0"/>
          </a:p>
          <a:p>
            <a:r>
              <a:rPr lang="en-GB" sz="1800" b="1" dirty="0">
                <a:solidFill>
                  <a:srgbClr val="727272"/>
                </a:solidFill>
                <a:effectLst/>
                <a:latin typeface="Roboto" panose="02000000000000000000" pitchFamily="2" charset="0"/>
              </a:rPr>
              <a:t>Algorithm </a:t>
            </a:r>
            <a:endParaRPr lang="en-GB" dirty="0">
              <a:effectLst/>
            </a:endParaRPr>
          </a:p>
          <a:p>
            <a:r>
              <a:rPr lang="en-GB" sz="1800" dirty="0">
                <a:solidFill>
                  <a:srgbClr val="727272"/>
                </a:solidFill>
                <a:effectLst/>
                <a:latin typeface="ArialMT"/>
              </a:rPr>
              <a:t>● </a:t>
            </a:r>
            <a:r>
              <a:rPr lang="en-GB" sz="1800" dirty="0">
                <a:solidFill>
                  <a:srgbClr val="727272"/>
                </a:solidFill>
                <a:effectLst/>
                <a:latin typeface="Roboto" panose="02000000000000000000" pitchFamily="2" charset="0"/>
              </a:rPr>
              <a:t>Divide the length of the tape by Pi, then we can use the hamster ball diameter easily. </a:t>
            </a:r>
            <a:endParaRPr lang="en-GB" dirty="0">
              <a:effectLst/>
            </a:endParaRPr>
          </a:p>
          <a:p>
            <a:r>
              <a:rPr lang="en-GB" sz="1800" dirty="0">
                <a:solidFill>
                  <a:srgbClr val="727272"/>
                </a:solidFill>
                <a:effectLst/>
                <a:latin typeface="ArialMT"/>
              </a:rPr>
              <a:t>● </a:t>
            </a:r>
            <a:r>
              <a:rPr lang="en-GB" sz="1800" dirty="0">
                <a:solidFill>
                  <a:srgbClr val="727272"/>
                </a:solidFill>
                <a:effectLst/>
                <a:latin typeface="Roboto" panose="02000000000000000000" pitchFamily="2" charset="0"/>
              </a:rPr>
              <a:t>Sort the ball sizes smallest first, keeping track of how many of each. </a:t>
            </a:r>
            <a:endParaRPr lang="en-GB" dirty="0">
              <a:effectLst/>
            </a:endParaRPr>
          </a:p>
          <a:p>
            <a:r>
              <a:rPr lang="en-GB" sz="1800" dirty="0">
                <a:solidFill>
                  <a:srgbClr val="727272"/>
                </a:solidFill>
                <a:effectLst/>
                <a:latin typeface="ArialMT"/>
              </a:rPr>
              <a:t>● </a:t>
            </a:r>
            <a:r>
              <a:rPr lang="en-GB" sz="1800" dirty="0">
                <a:solidFill>
                  <a:srgbClr val="727272"/>
                </a:solidFill>
                <a:effectLst/>
                <a:latin typeface="Roboto" panose="02000000000000000000" pitchFamily="2" charset="0"/>
              </a:rPr>
              <a:t>Starting with the smallest ball size, greedily take away as many balls as we can from the tape until there isn’t enough tape left for the next ball or we run out of balls that size, then look at the next size up. </a:t>
            </a:r>
            <a:endParaRPr lang="en-GB" dirty="0">
              <a:effectLst/>
            </a:endParaRPr>
          </a:p>
          <a:p>
            <a:endParaRPr lang="en-US" dirty="0"/>
          </a:p>
        </p:txBody>
      </p:sp>
      <p:sp>
        <p:nvSpPr>
          <p:cNvPr id="4" name="Slide Number Placeholder 3"/>
          <p:cNvSpPr>
            <a:spLocks noGrp="1"/>
          </p:cNvSpPr>
          <p:nvPr>
            <p:ph type="sldNum" sz="quarter" idx="5"/>
          </p:nvPr>
        </p:nvSpPr>
        <p:spPr/>
        <p:txBody>
          <a:bodyPr/>
          <a:lstStyle/>
          <a:p>
            <a:fld id="{EF605BAA-7136-B440-8DCE-18BDF4A417AF}" type="slidenum">
              <a:rPr lang="en-US" smtClean="0"/>
              <a:t>16</a:t>
            </a:fld>
            <a:endParaRPr lang="en-US" dirty="0"/>
          </a:p>
        </p:txBody>
      </p:sp>
    </p:spTree>
    <p:extLst>
      <p:ext uri="{BB962C8B-B14F-4D97-AF65-F5344CB8AC3E}">
        <p14:creationId xmlns:p14="http://schemas.microsoft.com/office/powerpoint/2010/main" val="3015262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you’ve gotten a hang of how competitive programming and ICPC works, let’s put that into practice by an internal mini competition.</a:t>
            </a:r>
          </a:p>
          <a:p>
            <a:endParaRPr lang="en-US" dirty="0"/>
          </a:p>
          <a:p>
            <a:r>
              <a:rPr lang="en-US" dirty="0"/>
              <a:t>I’ll make sure everyone has registered an account before starting the contest.</a:t>
            </a:r>
          </a:p>
          <a:p>
            <a:endParaRPr lang="en-US" dirty="0"/>
          </a:p>
        </p:txBody>
      </p:sp>
      <p:sp>
        <p:nvSpPr>
          <p:cNvPr id="4" name="Slide Number Placeholder 3"/>
          <p:cNvSpPr>
            <a:spLocks noGrp="1"/>
          </p:cNvSpPr>
          <p:nvPr>
            <p:ph type="sldNum" sz="quarter" idx="5"/>
          </p:nvPr>
        </p:nvSpPr>
        <p:spPr/>
        <p:txBody>
          <a:bodyPr/>
          <a:lstStyle/>
          <a:p>
            <a:fld id="{EF605BAA-7136-B440-8DCE-18BDF4A417AF}" type="slidenum">
              <a:rPr lang="en-US" smtClean="0"/>
              <a:t>17</a:t>
            </a:fld>
            <a:endParaRPr lang="en-US" dirty="0"/>
          </a:p>
        </p:txBody>
      </p:sp>
    </p:spTree>
    <p:extLst>
      <p:ext uri="{BB962C8B-B14F-4D97-AF65-F5344CB8AC3E}">
        <p14:creationId xmlns:p14="http://schemas.microsoft.com/office/powerpoint/2010/main" val="634195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attending our first session.</a:t>
            </a:r>
          </a:p>
        </p:txBody>
      </p:sp>
      <p:sp>
        <p:nvSpPr>
          <p:cNvPr id="4" name="Slide Number Placeholder 3"/>
          <p:cNvSpPr>
            <a:spLocks noGrp="1"/>
          </p:cNvSpPr>
          <p:nvPr>
            <p:ph type="sldNum" sz="quarter" idx="5"/>
          </p:nvPr>
        </p:nvSpPr>
        <p:spPr/>
        <p:txBody>
          <a:bodyPr/>
          <a:lstStyle/>
          <a:p>
            <a:fld id="{EF605BAA-7136-B440-8DCE-18BDF4A417AF}" type="slidenum">
              <a:rPr lang="en-US" smtClean="0"/>
              <a:t>19</a:t>
            </a:fld>
            <a:endParaRPr lang="en-US" dirty="0"/>
          </a:p>
        </p:txBody>
      </p:sp>
    </p:spTree>
    <p:extLst>
      <p:ext uri="{BB962C8B-B14F-4D97-AF65-F5344CB8AC3E}">
        <p14:creationId xmlns:p14="http://schemas.microsoft.com/office/powerpoint/2010/main" val="1209525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 you’ve enjoyed the competition. </a:t>
            </a:r>
          </a:p>
          <a:p>
            <a:r>
              <a:rPr lang="en-US" dirty="0"/>
              <a:t>Let’s do something more casual to get to know each other better by doing an icebreaker of human bingo.</a:t>
            </a:r>
          </a:p>
        </p:txBody>
      </p:sp>
      <p:sp>
        <p:nvSpPr>
          <p:cNvPr id="4" name="Slide Number Placeholder 3"/>
          <p:cNvSpPr>
            <a:spLocks noGrp="1"/>
          </p:cNvSpPr>
          <p:nvPr>
            <p:ph type="sldNum" sz="quarter" idx="5"/>
          </p:nvPr>
        </p:nvSpPr>
        <p:spPr/>
        <p:txBody>
          <a:bodyPr/>
          <a:lstStyle/>
          <a:p>
            <a:fld id="{EF605BAA-7136-B440-8DCE-18BDF4A417AF}" type="slidenum">
              <a:rPr lang="en-US" smtClean="0"/>
              <a:t>20</a:t>
            </a:fld>
            <a:endParaRPr lang="en-US" dirty="0"/>
          </a:p>
        </p:txBody>
      </p:sp>
    </p:spTree>
    <p:extLst>
      <p:ext uri="{BB962C8B-B14F-4D97-AF65-F5344CB8AC3E}">
        <p14:creationId xmlns:p14="http://schemas.microsoft.com/office/powerpoint/2010/main" val="3038011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of you have applied for committee positions and unfortunately there are only 6 positions available. I had to select candidates based on the responses of the google forms.</a:t>
            </a:r>
          </a:p>
        </p:txBody>
      </p:sp>
      <p:sp>
        <p:nvSpPr>
          <p:cNvPr id="4" name="Slide Number Placeholder 3"/>
          <p:cNvSpPr>
            <a:spLocks noGrp="1"/>
          </p:cNvSpPr>
          <p:nvPr>
            <p:ph type="sldNum" sz="quarter" idx="5"/>
          </p:nvPr>
        </p:nvSpPr>
        <p:spPr/>
        <p:txBody>
          <a:bodyPr/>
          <a:lstStyle/>
          <a:p>
            <a:fld id="{EF605BAA-7136-B440-8DCE-18BDF4A417AF}" type="slidenum">
              <a:rPr lang="en-US" smtClean="0"/>
              <a:t>21</a:t>
            </a:fld>
            <a:endParaRPr lang="en-US" dirty="0"/>
          </a:p>
        </p:txBody>
      </p:sp>
    </p:spTree>
    <p:extLst>
      <p:ext uri="{BB962C8B-B14F-4D97-AF65-F5344CB8AC3E}">
        <p14:creationId xmlns:p14="http://schemas.microsoft.com/office/powerpoint/2010/main" val="1818590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F605BAA-7136-B440-8DCE-18BDF4A417AF}" type="slidenum">
              <a:rPr lang="en-US" smtClean="0"/>
              <a:t>4</a:t>
            </a:fld>
            <a:endParaRPr lang="en-US" dirty="0"/>
          </a:p>
        </p:txBody>
      </p:sp>
    </p:spTree>
    <p:extLst>
      <p:ext uri="{BB962C8B-B14F-4D97-AF65-F5344CB8AC3E}">
        <p14:creationId xmlns:p14="http://schemas.microsoft.com/office/powerpoint/2010/main" val="1811602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b="1" dirty="0"/>
              <a:t>In </a:t>
            </a:r>
            <a:r>
              <a:rPr lang="en-GB" b="1" dirty="0" err="1"/>
              <a:t>wich</a:t>
            </a:r>
            <a:r>
              <a:rPr lang="en-GB" b="1" dirty="0"/>
              <a:t> you can easily learn in a week or two if you are new to programming.</a:t>
            </a:r>
          </a:p>
          <a:p>
            <a:pPr>
              <a:buFont typeface="Arial" panose="020B0604020202020204" pitchFamily="34" charset="0"/>
              <a:buChar char="•"/>
            </a:pPr>
            <a:endParaRPr lang="en-GB" b="1" dirty="0"/>
          </a:p>
          <a:p>
            <a:pPr>
              <a:buFont typeface="Arial" panose="020B0604020202020204" pitchFamily="34" charset="0"/>
              <a:buChar char="•"/>
            </a:pPr>
            <a:r>
              <a:rPr lang="en-GB" b="1" dirty="0"/>
              <a:t>Beginners</a:t>
            </a:r>
            <a:r>
              <a:rPr lang="en-GB" dirty="0"/>
              <a:t>: If you have no prior knowledge of programming, you’ll need to study a programming language independently to fully participate in society events.</a:t>
            </a:r>
          </a:p>
          <a:p>
            <a:pPr>
              <a:buFont typeface="Arial" panose="020B0604020202020204" pitchFamily="34" charset="0"/>
              <a:buChar char="•"/>
            </a:pPr>
            <a:r>
              <a:rPr lang="en-GB" b="1" dirty="0"/>
              <a:t>Advanced Members</a:t>
            </a:r>
            <a:r>
              <a:rPr lang="en-GB" dirty="0"/>
              <a:t>: For those with experience, we will offer challenging pr</a:t>
            </a:r>
          </a:p>
          <a:p>
            <a:pPr>
              <a:buFont typeface="Arial" panose="020B0604020202020204" pitchFamily="34" charset="0"/>
              <a:buChar char="•"/>
            </a:pPr>
            <a:r>
              <a:rPr lang="en-GB" dirty="0" err="1"/>
              <a:t>oblems</a:t>
            </a:r>
            <a:r>
              <a:rPr lang="en-GB" dirty="0"/>
              <a:t> that push your limits.</a:t>
            </a:r>
          </a:p>
          <a:p>
            <a:r>
              <a:rPr lang="en-GB" dirty="0"/>
              <a:t>We aim to be as inclusive as possible, ensuring beginners can understand and improve, while also providing difficult problems for more advanced members to solve.</a:t>
            </a:r>
          </a:p>
          <a:p>
            <a:endParaRPr lang="en-GB" dirty="0"/>
          </a:p>
          <a:p>
            <a:endParaRPr lang="en-GB" dirty="0"/>
          </a:p>
        </p:txBody>
      </p:sp>
      <p:sp>
        <p:nvSpPr>
          <p:cNvPr id="4" name="Slide Number Placeholder 3"/>
          <p:cNvSpPr>
            <a:spLocks noGrp="1"/>
          </p:cNvSpPr>
          <p:nvPr>
            <p:ph type="sldNum" sz="quarter" idx="5"/>
          </p:nvPr>
        </p:nvSpPr>
        <p:spPr/>
        <p:txBody>
          <a:bodyPr/>
          <a:lstStyle/>
          <a:p>
            <a:fld id="{EF605BAA-7136-B440-8DCE-18BDF4A417AF}" type="slidenum">
              <a:rPr lang="en-US" smtClean="0"/>
              <a:t>5</a:t>
            </a:fld>
            <a:endParaRPr lang="en-US" dirty="0"/>
          </a:p>
        </p:txBody>
      </p:sp>
    </p:spTree>
    <p:extLst>
      <p:ext uri="{BB962C8B-B14F-4D97-AF65-F5344CB8AC3E}">
        <p14:creationId xmlns:p14="http://schemas.microsoft.com/office/powerpoint/2010/main" val="3366119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Welcome to </a:t>
            </a:r>
            <a:r>
              <a:rPr lang="en-GB" b="1" dirty="0" err="1"/>
              <a:t>SIGCompete</a:t>
            </a:r>
            <a:r>
              <a:rPr lang="en-GB" b="1" dirty="0"/>
              <a:t>!</a:t>
            </a:r>
            <a:endParaRPr lang="en-GB" dirty="0"/>
          </a:p>
        </p:txBody>
      </p:sp>
      <p:sp>
        <p:nvSpPr>
          <p:cNvPr id="4" name="Slide Number Placeholder 3"/>
          <p:cNvSpPr>
            <a:spLocks noGrp="1"/>
          </p:cNvSpPr>
          <p:nvPr>
            <p:ph type="sldNum" sz="quarter" idx="5"/>
          </p:nvPr>
        </p:nvSpPr>
        <p:spPr/>
        <p:txBody>
          <a:bodyPr/>
          <a:lstStyle/>
          <a:p>
            <a:fld id="{EF605BAA-7136-B440-8DCE-18BDF4A417AF}" type="slidenum">
              <a:rPr lang="en-US" smtClean="0"/>
              <a:t>6</a:t>
            </a:fld>
            <a:endParaRPr lang="en-US" dirty="0"/>
          </a:p>
        </p:txBody>
      </p:sp>
    </p:spTree>
    <p:extLst>
      <p:ext uri="{BB962C8B-B14F-4D97-AF65-F5344CB8AC3E}">
        <p14:creationId xmlns:p14="http://schemas.microsoft.com/office/powerpoint/2010/main" val="1078987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sz="1200" dirty="0"/>
              <a:t>Well known in the world</a:t>
            </a:r>
          </a:p>
          <a:p>
            <a:pPr>
              <a:buFont typeface="Arial" panose="020B0604020202020204" pitchFamily="34" charset="0"/>
              <a:buChar char="•"/>
            </a:pPr>
            <a:endParaRPr lang="en-GB" sz="1200" dirty="0"/>
          </a:p>
          <a:p>
            <a:pPr>
              <a:buFont typeface="Arial" panose="020B0604020202020204" pitchFamily="34" charset="0"/>
              <a:buChar char="•"/>
            </a:pPr>
            <a:r>
              <a:rPr lang="en-GB" sz="1200" dirty="0"/>
              <a:t>We will mainly be using </a:t>
            </a:r>
            <a:r>
              <a:rPr lang="en-GB" sz="1200" b="1" dirty="0"/>
              <a:t>Java</a:t>
            </a:r>
            <a:r>
              <a:rPr lang="en-GB" sz="1200" dirty="0"/>
              <a:t>, </a:t>
            </a:r>
            <a:r>
              <a:rPr lang="en-GB" sz="1200" b="1" dirty="0"/>
              <a:t>Python</a:t>
            </a:r>
            <a:r>
              <a:rPr lang="en-GB" sz="1200" dirty="0"/>
              <a:t>, and </a:t>
            </a:r>
            <a:r>
              <a:rPr lang="en-GB" sz="1200" b="1" dirty="0"/>
              <a:t>C++</a:t>
            </a:r>
            <a:r>
              <a:rPr lang="en-GB" sz="1200" dirty="0"/>
              <a:t> for internal contests in this society</a:t>
            </a:r>
          </a:p>
          <a:p>
            <a:pPr>
              <a:buFont typeface="Arial" panose="020B0604020202020204" pitchFamily="34" charset="0"/>
              <a:buChar char="•"/>
            </a:pPr>
            <a:endParaRPr lang="en-GB" sz="1200" dirty="0"/>
          </a:p>
          <a:p>
            <a:pPr>
              <a:buFont typeface="Arial" panose="020B0604020202020204" pitchFamily="34" charset="0"/>
              <a:buChar char="•"/>
            </a:pPr>
            <a:r>
              <a:rPr lang="en-GB" sz="1200" dirty="0"/>
              <a:t>We will demonstrate solutions with </a:t>
            </a:r>
            <a:r>
              <a:rPr lang="en-GB" sz="1200" b="1" dirty="0"/>
              <a:t>pseudocode</a:t>
            </a:r>
            <a:endParaRPr lang="en-GB" sz="1200" dirty="0"/>
          </a:p>
          <a:p>
            <a:endParaRPr lang="en-US" dirty="0"/>
          </a:p>
        </p:txBody>
      </p:sp>
      <p:sp>
        <p:nvSpPr>
          <p:cNvPr id="4" name="Slide Number Placeholder 3"/>
          <p:cNvSpPr>
            <a:spLocks noGrp="1"/>
          </p:cNvSpPr>
          <p:nvPr>
            <p:ph type="sldNum" sz="quarter" idx="5"/>
          </p:nvPr>
        </p:nvSpPr>
        <p:spPr/>
        <p:txBody>
          <a:bodyPr/>
          <a:lstStyle/>
          <a:p>
            <a:fld id="{EF605BAA-7136-B440-8DCE-18BDF4A417AF}" type="slidenum">
              <a:rPr lang="en-US" smtClean="0"/>
              <a:t>9</a:t>
            </a:fld>
            <a:endParaRPr lang="en-US" dirty="0"/>
          </a:p>
        </p:txBody>
      </p:sp>
    </p:spTree>
    <p:extLst>
      <p:ext uri="{BB962C8B-B14F-4D97-AF65-F5344CB8AC3E}">
        <p14:creationId xmlns:p14="http://schemas.microsoft.com/office/powerpoint/2010/main" val="3357557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sz="1200" dirty="0"/>
              <a:t>We will hold training sessions assuming most members of the society will attend the contest.</a:t>
            </a:r>
          </a:p>
          <a:p>
            <a:endParaRPr lang="en-US" dirty="0"/>
          </a:p>
        </p:txBody>
      </p:sp>
      <p:sp>
        <p:nvSpPr>
          <p:cNvPr id="4" name="Slide Number Placeholder 3"/>
          <p:cNvSpPr>
            <a:spLocks noGrp="1"/>
          </p:cNvSpPr>
          <p:nvPr>
            <p:ph type="sldNum" sz="quarter" idx="5"/>
          </p:nvPr>
        </p:nvSpPr>
        <p:spPr/>
        <p:txBody>
          <a:bodyPr/>
          <a:lstStyle/>
          <a:p>
            <a:fld id="{EF605BAA-7136-B440-8DCE-18BDF4A417AF}" type="slidenum">
              <a:rPr lang="en-US" smtClean="0"/>
              <a:t>10</a:t>
            </a:fld>
            <a:endParaRPr lang="en-US" dirty="0"/>
          </a:p>
        </p:txBody>
      </p:sp>
    </p:spTree>
    <p:extLst>
      <p:ext uri="{BB962C8B-B14F-4D97-AF65-F5344CB8AC3E}">
        <p14:creationId xmlns:p14="http://schemas.microsoft.com/office/powerpoint/2010/main" val="78234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605BAA-7136-B440-8DCE-18BDF4A417AF}" type="slidenum">
              <a:rPr lang="en-US" smtClean="0"/>
              <a:t>11</a:t>
            </a:fld>
            <a:endParaRPr lang="en-US" dirty="0"/>
          </a:p>
        </p:txBody>
      </p:sp>
    </p:spTree>
    <p:extLst>
      <p:ext uri="{BB962C8B-B14F-4D97-AF65-F5344CB8AC3E}">
        <p14:creationId xmlns:p14="http://schemas.microsoft.com/office/powerpoint/2010/main" val="1858527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jump into solving actual problems!</a:t>
            </a:r>
          </a:p>
        </p:txBody>
      </p:sp>
      <p:sp>
        <p:nvSpPr>
          <p:cNvPr id="4" name="Slide Number Placeholder 3"/>
          <p:cNvSpPr>
            <a:spLocks noGrp="1"/>
          </p:cNvSpPr>
          <p:nvPr>
            <p:ph type="sldNum" sz="quarter" idx="5"/>
          </p:nvPr>
        </p:nvSpPr>
        <p:spPr/>
        <p:txBody>
          <a:bodyPr/>
          <a:lstStyle/>
          <a:p>
            <a:fld id="{EF605BAA-7136-B440-8DCE-18BDF4A417AF}" type="slidenum">
              <a:rPr lang="en-US" smtClean="0"/>
              <a:t>12</a:t>
            </a:fld>
            <a:endParaRPr lang="en-US" dirty="0"/>
          </a:p>
        </p:txBody>
      </p:sp>
    </p:spTree>
    <p:extLst>
      <p:ext uri="{BB962C8B-B14F-4D97-AF65-F5344CB8AC3E}">
        <p14:creationId xmlns:p14="http://schemas.microsoft.com/office/powerpoint/2010/main" val="3573494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proceed to solving 2 easy past ICPC problems to get an idea of the problem-solving process.</a:t>
            </a:r>
          </a:p>
        </p:txBody>
      </p:sp>
      <p:sp>
        <p:nvSpPr>
          <p:cNvPr id="4" name="Slide Number Placeholder 3"/>
          <p:cNvSpPr>
            <a:spLocks noGrp="1"/>
          </p:cNvSpPr>
          <p:nvPr>
            <p:ph type="sldNum" sz="quarter" idx="5"/>
          </p:nvPr>
        </p:nvSpPr>
        <p:spPr/>
        <p:txBody>
          <a:bodyPr/>
          <a:lstStyle/>
          <a:p>
            <a:fld id="{EF605BAA-7136-B440-8DCE-18BDF4A417AF}" type="slidenum">
              <a:rPr lang="en-US" smtClean="0"/>
              <a:t>14</a:t>
            </a:fld>
            <a:endParaRPr lang="en-US" dirty="0"/>
          </a:p>
        </p:txBody>
      </p:sp>
    </p:spTree>
    <p:extLst>
      <p:ext uri="{BB962C8B-B14F-4D97-AF65-F5344CB8AC3E}">
        <p14:creationId xmlns:p14="http://schemas.microsoft.com/office/powerpoint/2010/main" val="95534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a:solidFill>
                  <a:srgbClr val="594CE2"/>
                </a:solidFill>
                <a:latin typeface="Chakra Petch" pitchFamily="2" charset="-34"/>
                <a:cs typeface="Chakra Petch" pitchFamily="2" charset="-34"/>
              </a:defRPr>
            </a:lvl1pPr>
          </a:lstStyle>
          <a:p>
            <a:r>
              <a:rPr lang="en-US" dirty="0"/>
              <a:t>TITLE HERE</a:t>
            </a:r>
          </a:p>
        </p:txBody>
      </p:sp>
      <p:sp>
        <p:nvSpPr>
          <p:cNvPr id="3" name="Subtitle 2"/>
          <p:cNvSpPr>
            <a:spLocks noGrp="1"/>
          </p:cNvSpPr>
          <p:nvPr>
            <p:ph type="subTitle" idx="1" hasCustomPrompt="1"/>
          </p:nvPr>
        </p:nvSpPr>
        <p:spPr>
          <a:xfrm>
            <a:off x="1371600" y="3600450"/>
            <a:ext cx="6400800" cy="611786"/>
          </a:xfrm>
        </p:spPr>
        <p:txBody>
          <a:bodyPr/>
          <a:lstStyle>
            <a:lvl1pPr marL="0" indent="0" algn="ctr">
              <a:buNone/>
              <a:defRPr>
                <a:solidFill>
                  <a:schemeClr val="tx1">
                    <a:tint val="75000"/>
                  </a:schemeClr>
                </a:solidFill>
                <a:latin typeface="Chakra Petch" pitchFamily="2" charset="-34"/>
                <a:cs typeface="Chakra Petch" pitchFamily="2" charset="-34"/>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here</a:t>
            </a:r>
          </a:p>
        </p:txBody>
      </p:sp>
      <p:sp>
        <p:nvSpPr>
          <p:cNvPr id="4" name="Date Placeholder 3"/>
          <p:cNvSpPr>
            <a:spLocks noGrp="1"/>
          </p:cNvSpPr>
          <p:nvPr>
            <p:ph type="dt" sz="half" idx="10"/>
          </p:nvPr>
        </p:nvSpPr>
        <p:spPr/>
        <p:txBody>
          <a:bodyPr/>
          <a:lstStyle/>
          <a:p>
            <a:r>
              <a:rPr lang="en-GB" dirty="0"/>
              <a:t>9/28/24</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168075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GB" dirty="0"/>
              <a:t>9/28/24</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GB" dirty="0"/>
              <a:t>9/28/24</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GB" dirty="0"/>
              <a:t>9/28/24</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GB" dirty="0"/>
              <a:t>9/28/24</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GB" dirty="0"/>
              <a:t>9/28/24</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GB" dirty="0"/>
              <a:t>9/28/24</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GB" dirty="0"/>
              <a:t>9/28/24</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GB" dirty="0"/>
              <a:t>9/28/24</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A blue logo with a cartoon animal&#10;&#10;Description automatically generated">
            <a:extLst>
              <a:ext uri="{FF2B5EF4-FFF2-40B4-BE49-F238E27FC236}">
                <a16:creationId xmlns:a16="http://schemas.microsoft.com/office/drawing/2014/main" id="{FE1EEE98-5338-23EC-FFA8-9BF687F4EBC8}"/>
              </a:ext>
            </a:extLst>
          </p:cNvPr>
          <p:cNvPicPr>
            <a:picLocks noChangeAspect="1"/>
          </p:cNvPicPr>
          <p:nvPr userDrawn="1"/>
        </p:nvPicPr>
        <p:blipFill>
          <a:blip r:embed="rId11">
            <a:alphaModFix amt="85000"/>
          </a:blip>
          <a:stretch>
            <a:fillRect/>
          </a:stretch>
        </p:blipFill>
        <p:spPr>
          <a:xfrm>
            <a:off x="0" y="0"/>
            <a:ext cx="1034321" cy="1034321"/>
          </a:xfrm>
          <a:prstGeom prst="rect">
            <a:avLst/>
          </a:prstGeom>
        </p:spPr>
      </p:pic>
      <p:sp>
        <p:nvSpPr>
          <p:cNvPr id="2" name="Title Placeholder 1"/>
          <p:cNvSpPr>
            <a:spLocks noGrp="1"/>
          </p:cNvSpPr>
          <p:nvPr>
            <p:ph type="title"/>
          </p:nvPr>
        </p:nvSpPr>
        <p:spPr>
          <a:xfrm>
            <a:off x="457200" y="462821"/>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963711"/>
            <a:ext cx="8229600" cy="41624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dirty="0"/>
              <a:t>9/28/24</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p:txStyles>
    <p:titleStyle>
      <a:lvl1pPr algn="ctr" defTabSz="457200" rtl="0" eaLnBrk="1" latinLnBrk="0" hangingPunct="1">
        <a:spcBef>
          <a:spcPct val="0"/>
        </a:spcBef>
        <a:buNone/>
        <a:defRPr sz="4400" kern="1200">
          <a:solidFill>
            <a:srgbClr val="594CE2"/>
          </a:solidFill>
          <a:latin typeface="Chakra Petch" pitchFamily="2" charset="-34"/>
          <a:ea typeface="+mj-ea"/>
          <a:cs typeface="Chakra Petch" pitchFamily="2" charset="-34"/>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Calibri" panose="020F0502020204030204" pitchFamily="34" charset="0"/>
          <a:ea typeface="+mn-ea"/>
          <a:cs typeface="Calibri" panose="020F0502020204030204" pitchFamily="34" charset="0"/>
        </a:defRPr>
      </a:lvl1pPr>
      <a:lvl2pPr marL="742950" indent="-285750" algn="l" defTabSz="457200" rtl="0" eaLnBrk="1" latinLnBrk="0" hangingPunct="1">
        <a:spcBef>
          <a:spcPct val="20000"/>
        </a:spcBef>
        <a:buFont typeface="Arial"/>
        <a:buChar char="–"/>
        <a:defRPr sz="2800" b="0" i="0" kern="1200">
          <a:solidFill>
            <a:schemeClr val="tx1"/>
          </a:solidFill>
          <a:latin typeface="Calibri" panose="020F0502020204030204" pitchFamily="34" charset="0"/>
          <a:ea typeface="+mn-ea"/>
          <a:cs typeface="Calibri" panose="020F0502020204030204" pitchFamily="34" charset="0"/>
        </a:defRPr>
      </a:lvl2pPr>
      <a:lvl3pPr marL="1143000" indent="-228600" algn="l" defTabSz="457200" rtl="0" eaLnBrk="1" latinLnBrk="0" hangingPunct="1">
        <a:spcBef>
          <a:spcPct val="20000"/>
        </a:spcBef>
        <a:buFont typeface="Arial"/>
        <a:buChar char="•"/>
        <a:defRPr sz="2400" b="0" i="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b="0" i="0" kern="1200">
          <a:solidFill>
            <a:schemeClr val="tx1"/>
          </a:solidFill>
          <a:latin typeface="Calibri" panose="020F0502020204030204" pitchFamily="34" charset="0"/>
          <a:ea typeface="+mn-ea"/>
          <a:cs typeface="Calibri" panose="020F0502020204030204" pitchFamily="34" charset="0"/>
        </a:defRPr>
      </a:lvl4pPr>
      <a:lvl5pPr marL="2057400" indent="-228600" algn="l" defTabSz="457200" rtl="0" eaLnBrk="1" latinLnBrk="0" hangingPunct="1">
        <a:spcBef>
          <a:spcPct val="20000"/>
        </a:spcBef>
        <a:buFont typeface="Arial"/>
        <a:buChar char="»"/>
        <a:defRPr sz="2000" b="0" i="0" kern="1200">
          <a:solidFill>
            <a:schemeClr val="tx1"/>
          </a:solidFill>
          <a:latin typeface="Calibri" panose="020F0502020204030204" pitchFamily="34" charset="0"/>
          <a:ea typeface="+mn-ea"/>
          <a:cs typeface="Calibri" panose="020F050202020403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ukiepc.info/"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hyperlink" Target="https://www.hackerrank.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hackerrank.com/sigcompete-taster-session"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vevox.ap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799" y="3869284"/>
            <a:ext cx="7772400" cy="1470025"/>
          </a:xfrm>
        </p:spPr>
        <p:txBody>
          <a:bodyPr/>
          <a:lstStyle/>
          <a:p>
            <a:r>
              <a:rPr dirty="0"/>
              <a:t>Welcome to SIGCompete</a:t>
            </a:r>
          </a:p>
        </p:txBody>
      </p:sp>
      <p:sp>
        <p:nvSpPr>
          <p:cNvPr id="3" name="Subtitle 2"/>
          <p:cNvSpPr>
            <a:spLocks noGrp="1"/>
          </p:cNvSpPr>
          <p:nvPr>
            <p:ph type="subTitle" idx="1"/>
          </p:nvPr>
        </p:nvSpPr>
        <p:spPr>
          <a:xfrm>
            <a:off x="1371599" y="5033416"/>
            <a:ext cx="6400800" cy="611786"/>
          </a:xfrm>
        </p:spPr>
        <p:txBody>
          <a:bodyPr>
            <a:normAutofit fontScale="62500" lnSpcReduction="20000"/>
          </a:bodyPr>
          <a:lstStyle/>
          <a:p>
            <a:r>
              <a:rPr dirty="0"/>
              <a:t>Special Interest Group for Competitive Programming</a:t>
            </a:r>
          </a:p>
        </p:txBody>
      </p:sp>
      <p:sp>
        <p:nvSpPr>
          <p:cNvPr id="6" name="Date Placeholder 5">
            <a:extLst>
              <a:ext uri="{FF2B5EF4-FFF2-40B4-BE49-F238E27FC236}">
                <a16:creationId xmlns:a16="http://schemas.microsoft.com/office/drawing/2014/main" id="{C4459E96-105A-BA5E-81ED-1AFE7C11F064}"/>
              </a:ext>
            </a:extLst>
          </p:cNvPr>
          <p:cNvSpPr>
            <a:spLocks noGrp="1"/>
          </p:cNvSpPr>
          <p:nvPr>
            <p:ph type="dt" sz="half" idx="10"/>
          </p:nvPr>
        </p:nvSpPr>
        <p:spPr/>
        <p:txBody>
          <a:bodyPr/>
          <a:lstStyle/>
          <a:p>
            <a:r>
              <a:rPr lang="en-GB" dirty="0"/>
              <a:t>9/28/24</a:t>
            </a:r>
            <a:endParaRPr lang="en-US" dirty="0"/>
          </a:p>
        </p:txBody>
      </p:sp>
      <p:sp>
        <p:nvSpPr>
          <p:cNvPr id="11" name="Oval 10">
            <a:extLst>
              <a:ext uri="{FF2B5EF4-FFF2-40B4-BE49-F238E27FC236}">
                <a16:creationId xmlns:a16="http://schemas.microsoft.com/office/drawing/2014/main" id="{F282AFCE-A6E2-4556-C71A-00383C4B1FCA}"/>
              </a:ext>
            </a:extLst>
          </p:cNvPr>
          <p:cNvSpPr/>
          <p:nvPr/>
        </p:nvSpPr>
        <p:spPr>
          <a:xfrm>
            <a:off x="3102261" y="929807"/>
            <a:ext cx="2939477" cy="2939477"/>
          </a:xfrm>
          <a:prstGeom prst="ellipse">
            <a:avLst/>
          </a:prstGeom>
          <a:blipFill>
            <a:blip r:embed="rId2"/>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A3B8A-D06B-1610-17AD-2FD746090CB5}"/>
              </a:ext>
            </a:extLst>
          </p:cNvPr>
          <p:cNvSpPr>
            <a:spLocks noGrp="1"/>
          </p:cNvSpPr>
          <p:nvPr>
            <p:ph type="title"/>
          </p:nvPr>
        </p:nvSpPr>
        <p:spPr/>
        <p:txBody>
          <a:bodyPr/>
          <a:lstStyle/>
          <a:p>
            <a:r>
              <a:rPr lang="en-US" dirty="0"/>
              <a:t>ICPC Participation</a:t>
            </a:r>
          </a:p>
        </p:txBody>
      </p:sp>
      <p:pic>
        <p:nvPicPr>
          <p:cNvPr id="6" name="Content Placeholder 5" descr="A screenshot of a graph&#10;&#10;Description automatically generated">
            <a:extLst>
              <a:ext uri="{FF2B5EF4-FFF2-40B4-BE49-F238E27FC236}">
                <a16:creationId xmlns:a16="http://schemas.microsoft.com/office/drawing/2014/main" id="{D88B7995-0188-EFD2-C806-4D99C1B4C84D}"/>
              </a:ext>
            </a:extLst>
          </p:cNvPr>
          <p:cNvPicPr>
            <a:picLocks noGrp="1" noChangeAspect="1"/>
          </p:cNvPicPr>
          <p:nvPr>
            <p:ph idx="1"/>
          </p:nvPr>
        </p:nvPicPr>
        <p:blipFill>
          <a:blip r:embed="rId3"/>
          <a:stretch>
            <a:fillRect/>
          </a:stretch>
        </p:blipFill>
        <p:spPr>
          <a:xfrm>
            <a:off x="775677" y="1733524"/>
            <a:ext cx="7592645" cy="4162425"/>
          </a:xfrm>
        </p:spPr>
      </p:pic>
      <p:sp>
        <p:nvSpPr>
          <p:cNvPr id="4" name="Date Placeholder 3">
            <a:extLst>
              <a:ext uri="{FF2B5EF4-FFF2-40B4-BE49-F238E27FC236}">
                <a16:creationId xmlns:a16="http://schemas.microsoft.com/office/drawing/2014/main" id="{7AAFDBB4-62D1-E4E2-C185-3CE995091368}"/>
              </a:ext>
            </a:extLst>
          </p:cNvPr>
          <p:cNvSpPr>
            <a:spLocks noGrp="1"/>
          </p:cNvSpPr>
          <p:nvPr>
            <p:ph type="dt" sz="half" idx="10"/>
          </p:nvPr>
        </p:nvSpPr>
        <p:spPr/>
        <p:txBody>
          <a:bodyPr/>
          <a:lstStyle/>
          <a:p>
            <a:r>
              <a:rPr lang="en-GB"/>
              <a:t>9/28/24</a:t>
            </a:r>
            <a:endParaRPr lang="en-US" dirty="0"/>
          </a:p>
        </p:txBody>
      </p:sp>
      <p:sp>
        <p:nvSpPr>
          <p:cNvPr id="7" name="Content Placeholder 2">
            <a:extLst>
              <a:ext uri="{FF2B5EF4-FFF2-40B4-BE49-F238E27FC236}">
                <a16:creationId xmlns:a16="http://schemas.microsoft.com/office/drawing/2014/main" id="{2FCDE7CA-A101-8C9C-5585-EB6E427C2965}"/>
              </a:ext>
            </a:extLst>
          </p:cNvPr>
          <p:cNvSpPr txBox="1">
            <a:spLocks/>
          </p:cNvSpPr>
          <p:nvPr/>
        </p:nvSpPr>
        <p:spPr>
          <a:xfrm>
            <a:off x="457200" y="1963711"/>
            <a:ext cx="8229600" cy="416245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b="0" i="0" kern="1200">
                <a:solidFill>
                  <a:schemeClr val="tx1"/>
                </a:solidFill>
                <a:latin typeface="Calibri" panose="020F0502020204030204" pitchFamily="34" charset="0"/>
                <a:ea typeface="+mn-ea"/>
                <a:cs typeface="Calibri" panose="020F0502020204030204" pitchFamily="34" charset="0"/>
              </a:defRPr>
            </a:lvl1pPr>
            <a:lvl2pPr marL="742950" indent="-285750" algn="l" defTabSz="457200" rtl="0" eaLnBrk="1" latinLnBrk="0" hangingPunct="1">
              <a:spcBef>
                <a:spcPct val="20000"/>
              </a:spcBef>
              <a:buFont typeface="Arial"/>
              <a:buChar char="–"/>
              <a:defRPr sz="2800" b="0" i="0" kern="1200">
                <a:solidFill>
                  <a:schemeClr val="tx1"/>
                </a:solidFill>
                <a:latin typeface="Calibri" panose="020F0502020204030204" pitchFamily="34" charset="0"/>
                <a:ea typeface="+mn-ea"/>
                <a:cs typeface="Calibri" panose="020F0502020204030204" pitchFamily="34" charset="0"/>
              </a:defRPr>
            </a:lvl2pPr>
            <a:lvl3pPr marL="1143000" indent="-228600" algn="l" defTabSz="457200" rtl="0" eaLnBrk="1" latinLnBrk="0" hangingPunct="1">
              <a:spcBef>
                <a:spcPct val="20000"/>
              </a:spcBef>
              <a:buFont typeface="Arial"/>
              <a:buChar char="•"/>
              <a:defRPr sz="2400" b="0" i="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b="0" i="0" kern="1200">
                <a:solidFill>
                  <a:schemeClr val="tx1"/>
                </a:solidFill>
                <a:latin typeface="Calibri" panose="020F0502020204030204" pitchFamily="34" charset="0"/>
                <a:ea typeface="+mn-ea"/>
                <a:cs typeface="Calibri" panose="020F0502020204030204" pitchFamily="34" charset="0"/>
              </a:defRPr>
            </a:lvl4pPr>
            <a:lvl5pPr marL="2057400" indent="-228600" algn="l" defTabSz="457200" rtl="0" eaLnBrk="1" latinLnBrk="0" hangingPunct="1">
              <a:spcBef>
                <a:spcPct val="20000"/>
              </a:spcBef>
              <a:buFont typeface="Arial"/>
              <a:buChar char="»"/>
              <a:defRPr sz="2000" b="0" i="0" kern="1200">
                <a:solidFill>
                  <a:schemeClr val="tx1"/>
                </a:solidFill>
                <a:latin typeface="Calibri" panose="020F0502020204030204" pitchFamily="34" charset="0"/>
                <a:ea typeface="+mn-ea"/>
                <a:cs typeface="Calibri" panose="020F050202020403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Char char="•"/>
            </a:pPr>
            <a:r>
              <a:rPr lang="en-GB" sz="2800" dirty="0"/>
              <a:t>The University of Southampton will be participating in the </a:t>
            </a:r>
            <a:r>
              <a:rPr lang="en-GB" sz="2800" b="1" dirty="0"/>
              <a:t>ICPC</a:t>
            </a:r>
            <a:r>
              <a:rPr lang="en-GB" sz="2800" dirty="0"/>
              <a:t> each year in October.</a:t>
            </a:r>
          </a:p>
          <a:p>
            <a:pPr>
              <a:buFont typeface="Arial" panose="020B0604020202020204" pitchFamily="34" charset="0"/>
              <a:buChar char="•"/>
            </a:pPr>
            <a:endParaRPr lang="en-GB" sz="2800" dirty="0"/>
          </a:p>
          <a:p>
            <a:pPr>
              <a:buFont typeface="Arial" panose="020B0604020202020204" pitchFamily="34" charset="0"/>
              <a:buChar char="•"/>
            </a:pPr>
            <a:r>
              <a:rPr lang="en-GB" sz="2800" dirty="0"/>
              <a:t>This year, the contest will be held on Saturday 19</a:t>
            </a:r>
            <a:r>
              <a:rPr lang="en-GB" sz="2800" baseline="30000" dirty="0"/>
              <a:t>th</a:t>
            </a:r>
            <a:r>
              <a:rPr lang="en-GB" sz="2800" dirty="0"/>
              <a:t> October 9am-5pm.</a:t>
            </a:r>
          </a:p>
        </p:txBody>
      </p:sp>
    </p:spTree>
    <p:extLst>
      <p:ext uri="{BB962C8B-B14F-4D97-AF65-F5344CB8AC3E}">
        <p14:creationId xmlns:p14="http://schemas.microsoft.com/office/powerpoint/2010/main" val="291834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99C4-9800-E069-417F-79A412C76A18}"/>
              </a:ext>
            </a:extLst>
          </p:cNvPr>
          <p:cNvSpPr>
            <a:spLocks noGrp="1"/>
          </p:cNvSpPr>
          <p:nvPr>
            <p:ph type="title"/>
          </p:nvPr>
        </p:nvSpPr>
        <p:spPr/>
        <p:txBody>
          <a:bodyPr/>
          <a:lstStyle/>
          <a:p>
            <a:r>
              <a:rPr lang="en-US" dirty="0"/>
              <a:t>ICPC Registration</a:t>
            </a:r>
          </a:p>
        </p:txBody>
      </p:sp>
      <p:sp>
        <p:nvSpPr>
          <p:cNvPr id="3" name="Content Placeholder 2">
            <a:extLst>
              <a:ext uri="{FF2B5EF4-FFF2-40B4-BE49-F238E27FC236}">
                <a16:creationId xmlns:a16="http://schemas.microsoft.com/office/drawing/2014/main" id="{7B31066D-41EA-03F5-642A-8FCAE9EE2C90}"/>
              </a:ext>
            </a:extLst>
          </p:cNvPr>
          <p:cNvSpPr>
            <a:spLocks noGrp="1"/>
          </p:cNvSpPr>
          <p:nvPr>
            <p:ph idx="1"/>
          </p:nvPr>
        </p:nvSpPr>
        <p:spPr>
          <a:xfrm>
            <a:off x="570089" y="1437347"/>
            <a:ext cx="8229600" cy="5115654"/>
          </a:xfrm>
        </p:spPr>
        <p:txBody>
          <a:bodyPr>
            <a:normAutofit lnSpcReduction="10000"/>
          </a:bodyPr>
          <a:lstStyle/>
          <a:p>
            <a:r>
              <a:rPr lang="en-US" sz="2800" dirty="0"/>
              <a:t>Registration Deadline is 15 Oct</a:t>
            </a:r>
          </a:p>
          <a:p>
            <a:r>
              <a:rPr lang="en-US" sz="2800" dirty="0"/>
              <a:t>You need to form a team of 3</a:t>
            </a:r>
          </a:p>
          <a:p>
            <a:r>
              <a:rPr lang="en-GB" sz="2800" dirty="0"/>
              <a:t>You can use the discord #</a:t>
            </a:r>
            <a:r>
              <a:rPr lang="en-GB" sz="2800" dirty="0" err="1"/>
              <a:t>icpc</a:t>
            </a:r>
            <a:r>
              <a:rPr lang="en-GB" sz="2800" dirty="0"/>
              <a:t>-team-finding channel to look for teammates</a:t>
            </a:r>
            <a:endParaRPr lang="en-US" sz="2800" dirty="0"/>
          </a:p>
          <a:p>
            <a:r>
              <a:rPr lang="en-US" sz="2800" dirty="0"/>
              <a:t>Register an account with your university email and form a team on </a:t>
            </a:r>
            <a:r>
              <a:rPr lang="en-US" sz="2800" dirty="0">
                <a:solidFill>
                  <a:srgbClr val="0070C0"/>
                </a:solidFill>
                <a:hlinkClick r:id="rId3"/>
              </a:rPr>
              <a:t>https://ukiepc.info/</a:t>
            </a:r>
            <a:endParaRPr lang="en-US" sz="2800" dirty="0">
              <a:solidFill>
                <a:srgbClr val="0070C0"/>
              </a:solidFill>
            </a:endParaRPr>
          </a:p>
          <a:p>
            <a:endParaRPr lang="en-US" sz="2800" dirty="0">
              <a:solidFill>
                <a:srgbClr val="0070C0"/>
              </a:solidFill>
            </a:endParaRPr>
          </a:p>
          <a:p>
            <a:r>
              <a:rPr lang="en-GB" sz="2400" dirty="0"/>
              <a:t>Team Registration navigation path:</a:t>
            </a:r>
            <a:endParaRPr lang="en-US" sz="4000" dirty="0">
              <a:solidFill>
                <a:srgbClr val="0070C0"/>
              </a:solidFill>
            </a:endParaRPr>
          </a:p>
          <a:p>
            <a:pPr lvl="1"/>
            <a:r>
              <a:rPr lang="en-US" sz="1600" dirty="0"/>
              <a:t>Europe Contests &gt; </a:t>
            </a:r>
            <a:r>
              <a:rPr lang="en-GB" sz="1600" b="0" i="0" dirty="0" err="1">
                <a:effectLst/>
                <a:latin typeface="Roboto" panose="02000000000000000000" pitchFamily="2" charset="0"/>
              </a:rPr>
              <a:t>Northwestern</a:t>
            </a:r>
            <a:r>
              <a:rPr lang="en-GB" sz="1600" b="0" i="0" dirty="0">
                <a:effectLst/>
                <a:latin typeface="Roboto" panose="02000000000000000000" pitchFamily="2" charset="0"/>
              </a:rPr>
              <a:t> Europe Regional Contest &gt; ICPC UK &amp; Ireland Programming Contest &gt; Uni of Southampton</a:t>
            </a:r>
          </a:p>
          <a:p>
            <a:endParaRPr lang="en-GB" sz="2000" b="0" i="0" dirty="0">
              <a:effectLst/>
              <a:latin typeface="Roboto" panose="02000000000000000000" pitchFamily="2" charset="0"/>
            </a:endParaRPr>
          </a:p>
          <a:p>
            <a:r>
              <a:rPr lang="en-GB" sz="2000" dirty="0">
                <a:latin typeface="Roboto" panose="02000000000000000000" pitchFamily="2" charset="0"/>
              </a:rPr>
              <a:t>For more details and questions about the registration, email </a:t>
            </a:r>
            <a:r>
              <a:rPr lang="en-GB" sz="2000" dirty="0" err="1">
                <a:latin typeface="Roboto" panose="02000000000000000000" pitchFamily="2" charset="0"/>
              </a:rPr>
              <a:t>m.s.jameel@southampton.ac.uk</a:t>
            </a:r>
            <a:endParaRPr lang="en-US" sz="2000" dirty="0"/>
          </a:p>
        </p:txBody>
      </p:sp>
      <p:sp>
        <p:nvSpPr>
          <p:cNvPr id="4" name="Date Placeholder 3">
            <a:extLst>
              <a:ext uri="{FF2B5EF4-FFF2-40B4-BE49-F238E27FC236}">
                <a16:creationId xmlns:a16="http://schemas.microsoft.com/office/drawing/2014/main" id="{87E52396-7909-F085-05B4-4E2DEFCA5D36}"/>
              </a:ext>
            </a:extLst>
          </p:cNvPr>
          <p:cNvSpPr>
            <a:spLocks noGrp="1"/>
          </p:cNvSpPr>
          <p:nvPr>
            <p:ph type="dt" sz="half" idx="10"/>
          </p:nvPr>
        </p:nvSpPr>
        <p:spPr/>
        <p:txBody>
          <a:bodyPr/>
          <a:lstStyle/>
          <a:p>
            <a:r>
              <a:rPr lang="en-GB"/>
              <a:t>9/28/24</a:t>
            </a:r>
            <a:endParaRPr lang="en-US" dirty="0"/>
          </a:p>
        </p:txBody>
      </p:sp>
    </p:spTree>
    <p:extLst>
      <p:ext uri="{BB962C8B-B14F-4D97-AF65-F5344CB8AC3E}">
        <p14:creationId xmlns:p14="http://schemas.microsoft.com/office/powerpoint/2010/main" val="413382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CE5CA-05B4-B7AB-307B-BD6F72A07CC4}"/>
              </a:ext>
            </a:extLst>
          </p:cNvPr>
          <p:cNvSpPr>
            <a:spLocks noGrp="1"/>
          </p:cNvSpPr>
          <p:nvPr>
            <p:ph type="title"/>
          </p:nvPr>
        </p:nvSpPr>
        <p:spPr>
          <a:xfrm>
            <a:off x="722313" y="2906505"/>
            <a:ext cx="7772400" cy="1362075"/>
          </a:xfrm>
        </p:spPr>
        <p:txBody>
          <a:bodyPr/>
          <a:lstStyle/>
          <a:p>
            <a:r>
              <a:rPr lang="en-US" dirty="0"/>
              <a:t>QUESTIONS?</a:t>
            </a:r>
          </a:p>
        </p:txBody>
      </p:sp>
      <p:sp>
        <p:nvSpPr>
          <p:cNvPr id="3" name="Text Placeholder 2">
            <a:extLst>
              <a:ext uri="{FF2B5EF4-FFF2-40B4-BE49-F238E27FC236}">
                <a16:creationId xmlns:a16="http://schemas.microsoft.com/office/drawing/2014/main" id="{9F9D74E8-F96B-2D59-5494-45E2367F2A8D}"/>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275B73F9-4E95-00B6-AF70-03B0C28C8965}"/>
              </a:ext>
            </a:extLst>
          </p:cNvPr>
          <p:cNvSpPr>
            <a:spLocks noGrp="1"/>
          </p:cNvSpPr>
          <p:nvPr>
            <p:ph type="dt" sz="half" idx="10"/>
          </p:nvPr>
        </p:nvSpPr>
        <p:spPr/>
        <p:txBody>
          <a:bodyPr/>
          <a:lstStyle/>
          <a:p>
            <a:r>
              <a:rPr lang="en-GB"/>
              <a:t>9/28/24</a:t>
            </a:r>
            <a:endParaRPr lang="en-US" dirty="0"/>
          </a:p>
        </p:txBody>
      </p:sp>
    </p:spTree>
    <p:extLst>
      <p:ext uri="{BB962C8B-B14F-4D97-AF65-F5344CB8AC3E}">
        <p14:creationId xmlns:p14="http://schemas.microsoft.com/office/powerpoint/2010/main" val="768748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Tips to Improve in Competitive Programming</a:t>
            </a:r>
          </a:p>
        </p:txBody>
      </p:sp>
      <p:sp>
        <p:nvSpPr>
          <p:cNvPr id="3" name="Content Placeholder 2"/>
          <p:cNvSpPr>
            <a:spLocks noGrp="1"/>
          </p:cNvSpPr>
          <p:nvPr>
            <p:ph idx="1"/>
          </p:nvPr>
        </p:nvSpPr>
        <p:spPr>
          <a:xfrm>
            <a:off x="457200" y="2160026"/>
            <a:ext cx="8229600" cy="4162452"/>
          </a:xfrm>
        </p:spPr>
        <p:txBody>
          <a:bodyPr>
            <a:normAutofit/>
          </a:bodyPr>
          <a:lstStyle/>
          <a:p>
            <a:r>
              <a:rPr lang="en-GB" sz="2800" dirty="0"/>
              <a:t>Master your preferred programming language and libraries</a:t>
            </a:r>
          </a:p>
          <a:p>
            <a:r>
              <a:rPr sz="2800" dirty="0"/>
              <a:t>Practice algorithms and data structures</a:t>
            </a:r>
          </a:p>
          <a:p>
            <a:r>
              <a:rPr sz="2800" dirty="0"/>
              <a:t>Solve problems quickly and analyze algorithms for speed/memory limits</a:t>
            </a:r>
          </a:p>
          <a:p>
            <a:r>
              <a:rPr sz="2800" dirty="0"/>
              <a:t>Develop a strong set of test cases</a:t>
            </a:r>
          </a:p>
          <a:p>
            <a:r>
              <a:rPr sz="2800" dirty="0"/>
              <a:t>Team practice for ICPC is key to success</a:t>
            </a:r>
            <a:r>
              <a:rPr lang="en-GB" sz="2800" dirty="0"/>
              <a:t>!</a:t>
            </a:r>
            <a:endParaRPr sz="2800" dirty="0"/>
          </a:p>
          <a:p>
            <a:endParaRPr sz="2800" dirty="0"/>
          </a:p>
        </p:txBody>
      </p:sp>
      <p:sp>
        <p:nvSpPr>
          <p:cNvPr id="4" name="Date Placeholder 3">
            <a:extLst>
              <a:ext uri="{FF2B5EF4-FFF2-40B4-BE49-F238E27FC236}">
                <a16:creationId xmlns:a16="http://schemas.microsoft.com/office/drawing/2014/main" id="{C4E01B21-D921-C062-D4E4-C71B043D13AE}"/>
              </a:ext>
            </a:extLst>
          </p:cNvPr>
          <p:cNvSpPr>
            <a:spLocks noGrp="1"/>
          </p:cNvSpPr>
          <p:nvPr>
            <p:ph type="dt" sz="half" idx="10"/>
          </p:nvPr>
        </p:nvSpPr>
        <p:spPr/>
        <p:txBody>
          <a:bodyPr/>
          <a:lstStyle/>
          <a:p>
            <a:r>
              <a:rPr lang="en-GB" dirty="0"/>
              <a:t>9/28/24</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General Approach to Solving a Problem</a:t>
            </a:r>
            <a:endParaRPr dirty="0"/>
          </a:p>
        </p:txBody>
      </p:sp>
      <p:sp>
        <p:nvSpPr>
          <p:cNvPr id="3" name="Content Placeholder 2"/>
          <p:cNvSpPr>
            <a:spLocks noGrp="1"/>
          </p:cNvSpPr>
          <p:nvPr>
            <p:ph idx="1"/>
          </p:nvPr>
        </p:nvSpPr>
        <p:spPr>
          <a:xfrm>
            <a:off x="457200" y="1839951"/>
            <a:ext cx="8229600" cy="4482527"/>
          </a:xfrm>
        </p:spPr>
        <p:txBody>
          <a:bodyPr>
            <a:normAutofit/>
          </a:bodyPr>
          <a:lstStyle/>
          <a:p>
            <a:r>
              <a:rPr lang="en-GB" sz="2000" b="1" dirty="0"/>
              <a:t>Understand the Problem</a:t>
            </a:r>
            <a:r>
              <a:rPr lang="en-GB" sz="2000" dirty="0"/>
              <a:t>:</a:t>
            </a:r>
          </a:p>
          <a:p>
            <a:pPr lvl="1">
              <a:buFont typeface="Arial" panose="020B0604020202020204" pitchFamily="34" charset="0"/>
              <a:buChar char="•"/>
            </a:pPr>
            <a:r>
              <a:rPr lang="en-GB" sz="1600" dirty="0"/>
              <a:t>What is the input?</a:t>
            </a:r>
          </a:p>
          <a:p>
            <a:pPr lvl="1">
              <a:buFont typeface="Arial" panose="020B0604020202020204" pitchFamily="34" charset="0"/>
              <a:buChar char="•"/>
            </a:pPr>
            <a:r>
              <a:rPr lang="en-GB" sz="1600" dirty="0"/>
              <a:t>What is the expected output?</a:t>
            </a:r>
          </a:p>
          <a:p>
            <a:pPr lvl="1">
              <a:buFont typeface="Arial" panose="020B0604020202020204" pitchFamily="34" charset="0"/>
              <a:buChar char="•"/>
            </a:pPr>
            <a:r>
              <a:rPr lang="en-GB" sz="1600" dirty="0"/>
              <a:t>What constraints or limits are given?</a:t>
            </a:r>
          </a:p>
          <a:p>
            <a:r>
              <a:rPr lang="en-GB" sz="2000" b="1" dirty="0"/>
              <a:t>Recognize the Pattern</a:t>
            </a:r>
            <a:r>
              <a:rPr lang="en-GB" sz="2000" dirty="0"/>
              <a:t>:</a:t>
            </a:r>
          </a:p>
          <a:p>
            <a:pPr lvl="1">
              <a:buFont typeface="Arial" panose="020B0604020202020204" pitchFamily="34" charset="0"/>
              <a:buChar char="•"/>
            </a:pPr>
            <a:r>
              <a:rPr lang="en-GB" sz="1600" dirty="0"/>
              <a:t>Is this problem similar to a previous one?</a:t>
            </a:r>
          </a:p>
          <a:p>
            <a:pPr lvl="1">
              <a:buFont typeface="Arial" panose="020B0604020202020204" pitchFamily="34" charset="0"/>
              <a:buChar char="•"/>
            </a:pPr>
            <a:r>
              <a:rPr lang="en-GB" sz="1600" dirty="0"/>
              <a:t>What algorithms/data structures are applicable?</a:t>
            </a:r>
          </a:p>
          <a:p>
            <a:r>
              <a:rPr lang="en-GB" sz="2000" b="1" dirty="0"/>
              <a:t>Break It Down</a:t>
            </a:r>
            <a:r>
              <a:rPr lang="en-GB" sz="2000" dirty="0"/>
              <a:t>:</a:t>
            </a:r>
          </a:p>
          <a:p>
            <a:pPr lvl="1">
              <a:buFont typeface="Arial" panose="020B0604020202020204" pitchFamily="34" charset="0"/>
              <a:buChar char="•"/>
            </a:pPr>
            <a:r>
              <a:rPr lang="en-GB" sz="1600" dirty="0"/>
              <a:t>Divide the problem into smaller parts.</a:t>
            </a:r>
          </a:p>
          <a:p>
            <a:pPr lvl="1">
              <a:buFont typeface="Arial" panose="020B0604020202020204" pitchFamily="34" charset="0"/>
              <a:buChar char="•"/>
            </a:pPr>
            <a:r>
              <a:rPr lang="en-GB" sz="1600" dirty="0"/>
              <a:t>Simplify the logic where possible.</a:t>
            </a:r>
          </a:p>
          <a:p>
            <a:r>
              <a:rPr lang="en-GB" sz="2000" b="1" dirty="0"/>
              <a:t>Test Cases</a:t>
            </a:r>
            <a:r>
              <a:rPr lang="en-GB" sz="2000" dirty="0"/>
              <a:t>:</a:t>
            </a:r>
          </a:p>
          <a:p>
            <a:pPr lvl="1">
              <a:buFont typeface="Arial" panose="020B0604020202020204" pitchFamily="34" charset="0"/>
              <a:buChar char="•"/>
            </a:pPr>
            <a:r>
              <a:rPr lang="en-GB" sz="1600" dirty="0"/>
              <a:t>How can we test edge cases?</a:t>
            </a:r>
          </a:p>
          <a:p>
            <a:pPr lvl="1">
              <a:buFont typeface="Arial" panose="020B0604020202020204" pitchFamily="34" charset="0"/>
              <a:buChar char="•"/>
            </a:pPr>
            <a:r>
              <a:rPr lang="en-GB" sz="1600" dirty="0"/>
              <a:t>Are there any corner cases?</a:t>
            </a:r>
          </a:p>
        </p:txBody>
      </p:sp>
      <p:sp>
        <p:nvSpPr>
          <p:cNvPr id="4" name="Date Placeholder 3">
            <a:extLst>
              <a:ext uri="{FF2B5EF4-FFF2-40B4-BE49-F238E27FC236}">
                <a16:creationId xmlns:a16="http://schemas.microsoft.com/office/drawing/2014/main" id="{C4E01B21-D921-C062-D4E4-C71B043D13AE}"/>
              </a:ext>
            </a:extLst>
          </p:cNvPr>
          <p:cNvSpPr>
            <a:spLocks noGrp="1"/>
          </p:cNvSpPr>
          <p:nvPr>
            <p:ph type="dt" sz="half" idx="10"/>
          </p:nvPr>
        </p:nvSpPr>
        <p:spPr/>
        <p:txBody>
          <a:bodyPr/>
          <a:lstStyle/>
          <a:p>
            <a:r>
              <a:rPr lang="en-GB" dirty="0"/>
              <a:t>9/28/24</a:t>
            </a:r>
            <a:endParaRPr lang="en-US" dirty="0"/>
          </a:p>
        </p:txBody>
      </p:sp>
    </p:spTree>
    <p:extLst>
      <p:ext uri="{BB962C8B-B14F-4D97-AF65-F5344CB8AC3E}">
        <p14:creationId xmlns:p14="http://schemas.microsoft.com/office/powerpoint/2010/main" val="640777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547B-6354-2F84-722D-36ED59680405}"/>
              </a:ext>
            </a:extLst>
          </p:cNvPr>
          <p:cNvSpPr>
            <a:spLocks noGrp="1"/>
          </p:cNvSpPr>
          <p:nvPr>
            <p:ph type="title"/>
          </p:nvPr>
        </p:nvSpPr>
        <p:spPr>
          <a:xfrm>
            <a:off x="-460917" y="2857500"/>
            <a:ext cx="3969834" cy="1143000"/>
          </a:xfrm>
        </p:spPr>
        <p:txBody>
          <a:bodyPr>
            <a:normAutofit fontScale="90000"/>
          </a:bodyPr>
          <a:lstStyle/>
          <a:p>
            <a:r>
              <a:rPr lang="en-US" dirty="0"/>
              <a:t>Example Problem 1</a:t>
            </a:r>
          </a:p>
        </p:txBody>
      </p:sp>
      <p:pic>
        <p:nvPicPr>
          <p:cNvPr id="6" name="Content Placeholder 5" descr="A close-up of mushrooms&#10;&#10;Description automatically generated">
            <a:extLst>
              <a:ext uri="{FF2B5EF4-FFF2-40B4-BE49-F238E27FC236}">
                <a16:creationId xmlns:a16="http://schemas.microsoft.com/office/drawing/2014/main" id="{6640CF21-9248-50AF-EB75-695AF291C851}"/>
              </a:ext>
            </a:extLst>
          </p:cNvPr>
          <p:cNvPicPr>
            <a:picLocks noGrp="1" noChangeAspect="1"/>
          </p:cNvPicPr>
          <p:nvPr>
            <p:ph idx="1"/>
          </p:nvPr>
        </p:nvPicPr>
        <p:blipFill>
          <a:blip r:embed="rId3"/>
          <a:stretch>
            <a:fillRect/>
          </a:stretch>
        </p:blipFill>
        <p:spPr>
          <a:xfrm>
            <a:off x="3162783" y="136523"/>
            <a:ext cx="5981217" cy="4962247"/>
          </a:xfrm>
        </p:spPr>
      </p:pic>
      <p:sp>
        <p:nvSpPr>
          <p:cNvPr id="4" name="Date Placeholder 3">
            <a:extLst>
              <a:ext uri="{FF2B5EF4-FFF2-40B4-BE49-F238E27FC236}">
                <a16:creationId xmlns:a16="http://schemas.microsoft.com/office/drawing/2014/main" id="{9F5A6735-F896-3452-9143-384E7D757ED9}"/>
              </a:ext>
            </a:extLst>
          </p:cNvPr>
          <p:cNvSpPr>
            <a:spLocks noGrp="1"/>
          </p:cNvSpPr>
          <p:nvPr>
            <p:ph type="dt" sz="half" idx="10"/>
          </p:nvPr>
        </p:nvSpPr>
        <p:spPr/>
        <p:txBody>
          <a:bodyPr/>
          <a:lstStyle/>
          <a:p>
            <a:r>
              <a:rPr lang="en-GB"/>
              <a:t>9/28/24</a:t>
            </a:r>
            <a:endParaRPr lang="en-US" dirty="0"/>
          </a:p>
        </p:txBody>
      </p:sp>
      <p:sp>
        <p:nvSpPr>
          <p:cNvPr id="7" name="TextBox 6">
            <a:extLst>
              <a:ext uri="{FF2B5EF4-FFF2-40B4-BE49-F238E27FC236}">
                <a16:creationId xmlns:a16="http://schemas.microsoft.com/office/drawing/2014/main" id="{EF2E8706-5E07-0021-B292-4A1667CA4D16}"/>
              </a:ext>
            </a:extLst>
          </p:cNvPr>
          <p:cNvSpPr txBox="1"/>
          <p:nvPr/>
        </p:nvSpPr>
        <p:spPr>
          <a:xfrm>
            <a:off x="4877690" y="6488668"/>
            <a:ext cx="4125952" cy="369332"/>
          </a:xfrm>
          <a:prstGeom prst="rect">
            <a:avLst/>
          </a:prstGeom>
          <a:noFill/>
        </p:spPr>
        <p:txBody>
          <a:bodyPr wrap="square" rtlCol="0">
            <a:spAutoFit/>
          </a:bodyPr>
          <a:lstStyle/>
          <a:p>
            <a:pPr algn="r"/>
            <a:r>
              <a:rPr lang="en-US" dirty="0">
                <a:solidFill>
                  <a:schemeClr val="bg1">
                    <a:lumMod val="85000"/>
                  </a:schemeClr>
                </a:solidFill>
              </a:rPr>
              <a:t>Problem taken from 2022 UKIEPC</a:t>
            </a:r>
          </a:p>
        </p:txBody>
      </p:sp>
      <p:pic>
        <p:nvPicPr>
          <p:cNvPr id="9" name="Picture 8" descr="A sample output form with black text&#10;&#10;Description automatically generated">
            <a:extLst>
              <a:ext uri="{FF2B5EF4-FFF2-40B4-BE49-F238E27FC236}">
                <a16:creationId xmlns:a16="http://schemas.microsoft.com/office/drawing/2014/main" id="{41594E2F-AFDC-0382-0EE9-9EA16C00FDF7}"/>
              </a:ext>
            </a:extLst>
          </p:cNvPr>
          <p:cNvPicPr>
            <a:picLocks noChangeAspect="1"/>
          </p:cNvPicPr>
          <p:nvPr/>
        </p:nvPicPr>
        <p:blipFill>
          <a:blip r:embed="rId4"/>
          <a:stretch>
            <a:fillRect/>
          </a:stretch>
        </p:blipFill>
        <p:spPr>
          <a:xfrm>
            <a:off x="3162783" y="5096248"/>
            <a:ext cx="4160031" cy="1394943"/>
          </a:xfrm>
          <a:prstGeom prst="rect">
            <a:avLst/>
          </a:prstGeom>
        </p:spPr>
      </p:pic>
    </p:spTree>
    <p:extLst>
      <p:ext uri="{BB962C8B-B14F-4D97-AF65-F5344CB8AC3E}">
        <p14:creationId xmlns:p14="http://schemas.microsoft.com/office/powerpoint/2010/main" val="2880356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547B-6354-2F84-722D-36ED59680405}"/>
              </a:ext>
            </a:extLst>
          </p:cNvPr>
          <p:cNvSpPr>
            <a:spLocks noGrp="1"/>
          </p:cNvSpPr>
          <p:nvPr>
            <p:ph type="title"/>
          </p:nvPr>
        </p:nvSpPr>
        <p:spPr>
          <a:xfrm>
            <a:off x="-396251" y="1913910"/>
            <a:ext cx="4059043" cy="1143000"/>
          </a:xfrm>
        </p:spPr>
        <p:txBody>
          <a:bodyPr>
            <a:normAutofit fontScale="90000"/>
          </a:bodyPr>
          <a:lstStyle/>
          <a:p>
            <a:r>
              <a:rPr lang="en-US" dirty="0"/>
              <a:t>Example Problem 2</a:t>
            </a:r>
          </a:p>
        </p:txBody>
      </p:sp>
      <p:sp>
        <p:nvSpPr>
          <p:cNvPr id="4" name="Date Placeholder 3">
            <a:extLst>
              <a:ext uri="{FF2B5EF4-FFF2-40B4-BE49-F238E27FC236}">
                <a16:creationId xmlns:a16="http://schemas.microsoft.com/office/drawing/2014/main" id="{9F5A6735-F896-3452-9143-384E7D757ED9}"/>
              </a:ext>
            </a:extLst>
          </p:cNvPr>
          <p:cNvSpPr>
            <a:spLocks noGrp="1"/>
          </p:cNvSpPr>
          <p:nvPr>
            <p:ph type="dt" sz="half" idx="10"/>
          </p:nvPr>
        </p:nvSpPr>
        <p:spPr/>
        <p:txBody>
          <a:bodyPr/>
          <a:lstStyle/>
          <a:p>
            <a:r>
              <a:rPr lang="en-GB"/>
              <a:t>9/28/24</a:t>
            </a:r>
            <a:endParaRPr lang="en-US" dirty="0"/>
          </a:p>
        </p:txBody>
      </p:sp>
      <p:sp>
        <p:nvSpPr>
          <p:cNvPr id="7" name="TextBox 6">
            <a:extLst>
              <a:ext uri="{FF2B5EF4-FFF2-40B4-BE49-F238E27FC236}">
                <a16:creationId xmlns:a16="http://schemas.microsoft.com/office/drawing/2014/main" id="{EF2E8706-5E07-0021-B292-4A1667CA4D16}"/>
              </a:ext>
            </a:extLst>
          </p:cNvPr>
          <p:cNvSpPr txBox="1"/>
          <p:nvPr/>
        </p:nvSpPr>
        <p:spPr>
          <a:xfrm>
            <a:off x="4572000" y="6277154"/>
            <a:ext cx="4125952" cy="369332"/>
          </a:xfrm>
          <a:prstGeom prst="rect">
            <a:avLst/>
          </a:prstGeom>
          <a:noFill/>
        </p:spPr>
        <p:txBody>
          <a:bodyPr wrap="square" rtlCol="0">
            <a:spAutoFit/>
          </a:bodyPr>
          <a:lstStyle/>
          <a:p>
            <a:pPr algn="r"/>
            <a:r>
              <a:rPr lang="en-US" dirty="0">
                <a:solidFill>
                  <a:schemeClr val="bg1">
                    <a:lumMod val="85000"/>
                  </a:schemeClr>
                </a:solidFill>
              </a:rPr>
              <a:t>Problem taken from 2018 UKIEPC</a:t>
            </a:r>
          </a:p>
        </p:txBody>
      </p:sp>
      <p:pic>
        <p:nvPicPr>
          <p:cNvPr id="3" name="Content Placeholder 5" descr="A page of a computer&#10;&#10;Description automatically generated">
            <a:extLst>
              <a:ext uri="{FF2B5EF4-FFF2-40B4-BE49-F238E27FC236}">
                <a16:creationId xmlns:a16="http://schemas.microsoft.com/office/drawing/2014/main" id="{78A6C523-10A1-C2DC-029E-75238B96A625}"/>
              </a:ext>
            </a:extLst>
          </p:cNvPr>
          <p:cNvPicPr>
            <a:picLocks noChangeAspect="1"/>
          </p:cNvPicPr>
          <p:nvPr/>
        </p:nvPicPr>
        <p:blipFill>
          <a:blip r:embed="rId3"/>
          <a:stretch>
            <a:fillRect/>
          </a:stretch>
        </p:blipFill>
        <p:spPr>
          <a:xfrm>
            <a:off x="3662792" y="539936"/>
            <a:ext cx="5398972" cy="5510676"/>
          </a:xfrm>
          <a:prstGeom prst="rect">
            <a:avLst/>
          </a:prstGeom>
        </p:spPr>
      </p:pic>
      <p:pic>
        <p:nvPicPr>
          <p:cNvPr id="12" name="Picture 11" descr="A white sheet of paper with black text&#10;&#10;Description automatically generated">
            <a:extLst>
              <a:ext uri="{FF2B5EF4-FFF2-40B4-BE49-F238E27FC236}">
                <a16:creationId xmlns:a16="http://schemas.microsoft.com/office/drawing/2014/main" id="{D23F4497-2C02-072E-03D1-C825353C83CF}"/>
              </a:ext>
            </a:extLst>
          </p:cNvPr>
          <p:cNvPicPr>
            <a:picLocks noChangeAspect="1"/>
          </p:cNvPicPr>
          <p:nvPr/>
        </p:nvPicPr>
        <p:blipFill>
          <a:blip r:embed="rId4"/>
          <a:stretch>
            <a:fillRect/>
          </a:stretch>
        </p:blipFill>
        <p:spPr>
          <a:xfrm>
            <a:off x="189037" y="4231306"/>
            <a:ext cx="3656042" cy="1947127"/>
          </a:xfrm>
          <a:prstGeom prst="rect">
            <a:avLst/>
          </a:prstGeom>
        </p:spPr>
      </p:pic>
    </p:spTree>
    <p:extLst>
      <p:ext uri="{BB962C8B-B14F-4D97-AF65-F5344CB8AC3E}">
        <p14:creationId xmlns:p14="http://schemas.microsoft.com/office/powerpoint/2010/main" val="2709479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27D3-4EBF-7C2A-FBE0-D482EC1F8F3E}"/>
              </a:ext>
            </a:extLst>
          </p:cNvPr>
          <p:cNvSpPr>
            <a:spLocks noGrp="1"/>
          </p:cNvSpPr>
          <p:nvPr>
            <p:ph type="title"/>
          </p:nvPr>
        </p:nvSpPr>
        <p:spPr/>
        <p:txBody>
          <a:bodyPr/>
          <a:lstStyle/>
          <a:p>
            <a:r>
              <a:rPr lang="en-US" dirty="0"/>
              <a:t>Try it yourself!</a:t>
            </a:r>
          </a:p>
        </p:txBody>
      </p:sp>
      <p:sp>
        <p:nvSpPr>
          <p:cNvPr id="4" name="Date Placeholder 3">
            <a:extLst>
              <a:ext uri="{FF2B5EF4-FFF2-40B4-BE49-F238E27FC236}">
                <a16:creationId xmlns:a16="http://schemas.microsoft.com/office/drawing/2014/main" id="{C7844D41-5333-8366-69D7-DC617F29F8A6}"/>
              </a:ext>
            </a:extLst>
          </p:cNvPr>
          <p:cNvSpPr>
            <a:spLocks noGrp="1"/>
          </p:cNvSpPr>
          <p:nvPr>
            <p:ph type="dt" sz="half" idx="10"/>
          </p:nvPr>
        </p:nvSpPr>
        <p:spPr/>
        <p:txBody>
          <a:bodyPr/>
          <a:lstStyle/>
          <a:p>
            <a:r>
              <a:rPr lang="en-GB" dirty="0"/>
              <a:t>9/28/24</a:t>
            </a:r>
            <a:endParaRPr lang="en-US" dirty="0"/>
          </a:p>
        </p:txBody>
      </p:sp>
      <p:sp>
        <p:nvSpPr>
          <p:cNvPr id="8" name="Content Placeholder 7">
            <a:extLst>
              <a:ext uri="{FF2B5EF4-FFF2-40B4-BE49-F238E27FC236}">
                <a16:creationId xmlns:a16="http://schemas.microsoft.com/office/drawing/2014/main" id="{D0B962CB-51A7-9654-EC6C-5F1B1B9D2710}"/>
              </a:ext>
            </a:extLst>
          </p:cNvPr>
          <p:cNvSpPr>
            <a:spLocks noGrp="1"/>
          </p:cNvSpPr>
          <p:nvPr>
            <p:ph idx="1"/>
          </p:nvPr>
        </p:nvSpPr>
        <p:spPr/>
        <p:txBody>
          <a:bodyPr>
            <a:normAutofit fontScale="85000" lnSpcReduction="10000"/>
          </a:bodyPr>
          <a:lstStyle/>
          <a:p>
            <a:r>
              <a:rPr lang="en-US" sz="2800" dirty="0"/>
              <a:t>Create a </a:t>
            </a:r>
            <a:r>
              <a:rPr lang="en-US" sz="2800" dirty="0" err="1"/>
              <a:t>hackerrank</a:t>
            </a:r>
            <a:r>
              <a:rPr lang="en-US" sz="2800" dirty="0"/>
              <a:t> account at </a:t>
            </a:r>
            <a:r>
              <a:rPr lang="en-US" sz="2800" dirty="0">
                <a:hlinkClick r:id="rId3"/>
              </a:rPr>
              <a:t>https://www.hackerrank.com/</a:t>
            </a:r>
            <a:endParaRPr lang="en-US" sz="2800" dirty="0"/>
          </a:p>
          <a:p>
            <a:endParaRPr lang="en-US" sz="2800" dirty="0"/>
          </a:p>
          <a:p>
            <a:r>
              <a:rPr lang="en-US" sz="2800" dirty="0"/>
              <a:t>Sign up to the SIGCompete mini contest </a:t>
            </a:r>
            <a:r>
              <a:rPr lang="en-US" sz="2800" dirty="0">
                <a:hlinkClick r:id="rId4"/>
              </a:rPr>
              <a:t>https://www.hackerrank.com/sigcompete-taster-session</a:t>
            </a:r>
            <a:endParaRPr lang="en-US" sz="2800" dirty="0"/>
          </a:p>
          <a:p>
            <a:endParaRPr lang="en-US" sz="2800" dirty="0"/>
          </a:p>
          <a:p>
            <a:r>
              <a:rPr lang="en-GB" sz="3000" dirty="0"/>
              <a:t>Contest Details</a:t>
            </a:r>
          </a:p>
          <a:p>
            <a:pPr lvl="1">
              <a:buFont typeface="Arial" panose="020B0604020202020204" pitchFamily="34" charset="0"/>
              <a:buChar char="•"/>
            </a:pPr>
            <a:r>
              <a:rPr lang="en-GB" sz="2100" b="1" dirty="0"/>
              <a:t>6 problems</a:t>
            </a:r>
            <a:r>
              <a:rPr lang="en-GB" sz="2100" dirty="0"/>
              <a:t> (easy to medium difficulty)</a:t>
            </a:r>
          </a:p>
          <a:p>
            <a:pPr lvl="1">
              <a:buFont typeface="Arial" panose="020B0604020202020204" pitchFamily="34" charset="0"/>
              <a:buChar char="•"/>
            </a:pPr>
            <a:r>
              <a:rPr lang="en-GB" sz="2100" b="1" dirty="0"/>
              <a:t>Duration</a:t>
            </a:r>
            <a:r>
              <a:rPr lang="en-GB" sz="2100" dirty="0"/>
              <a:t>: 30 minutes</a:t>
            </a:r>
          </a:p>
          <a:p>
            <a:pPr lvl="1">
              <a:buFont typeface="Arial" panose="020B0604020202020204" pitchFamily="34" charset="0"/>
              <a:buChar char="•"/>
            </a:pPr>
            <a:r>
              <a:rPr lang="en-GB" sz="2100" b="1" dirty="0"/>
              <a:t>Goal</a:t>
            </a:r>
            <a:r>
              <a:rPr lang="en-GB" sz="2100" dirty="0"/>
              <a:t>: Solve as many problems as you can!</a:t>
            </a:r>
          </a:p>
          <a:p>
            <a:pPr lvl="1">
              <a:buFont typeface="Arial" panose="020B0604020202020204" pitchFamily="34" charset="0"/>
              <a:buChar char="•"/>
            </a:pPr>
            <a:r>
              <a:rPr lang="en-GB" sz="2100" b="1" dirty="0"/>
              <a:t>Earn points</a:t>
            </a:r>
            <a:r>
              <a:rPr lang="en-GB" sz="2100" dirty="0"/>
              <a:t> for each problem solved and follow the </a:t>
            </a:r>
            <a:r>
              <a:rPr lang="en-GB" sz="2100" b="1" dirty="0"/>
              <a:t>real-time </a:t>
            </a:r>
            <a:r>
              <a:rPr lang="en-GB" sz="2100" b="1" dirty="0" err="1"/>
              <a:t>leaderboard</a:t>
            </a:r>
            <a:r>
              <a:rPr lang="en-GB" sz="2100" dirty="0"/>
              <a:t>!</a:t>
            </a:r>
          </a:p>
          <a:p>
            <a:pPr lvl="1">
              <a:buFont typeface="Arial" panose="020B0604020202020204" pitchFamily="34" charset="0"/>
              <a:buChar char="•"/>
            </a:pPr>
            <a:r>
              <a:rPr lang="en-GB" sz="2100" b="1" dirty="0"/>
              <a:t>Prize</a:t>
            </a:r>
            <a:r>
              <a:rPr lang="en-GB" sz="2100" dirty="0"/>
              <a:t>: Top scoring person wins a box of cookies from me!</a:t>
            </a:r>
          </a:p>
          <a:p>
            <a:pPr lvl="2">
              <a:buFont typeface="Arial" panose="020B0604020202020204" pitchFamily="34" charset="0"/>
              <a:buChar char="•"/>
            </a:pPr>
            <a:r>
              <a:rPr lang="en-GB" sz="1700" dirty="0"/>
              <a:t>Allergens: nuts, egg, milk, soybean</a:t>
            </a:r>
            <a:endParaRPr lang="en-US" sz="1700" dirty="0"/>
          </a:p>
          <a:p>
            <a:endParaRPr lang="en-US" sz="2800" dirty="0"/>
          </a:p>
        </p:txBody>
      </p:sp>
    </p:spTree>
    <p:extLst>
      <p:ext uri="{BB962C8B-B14F-4D97-AF65-F5344CB8AC3E}">
        <p14:creationId xmlns:p14="http://schemas.microsoft.com/office/powerpoint/2010/main" val="3461479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AB88D-97C2-F568-B390-D5E2A837491C}"/>
              </a:ext>
            </a:extLst>
          </p:cNvPr>
          <p:cNvSpPr>
            <a:spLocks noGrp="1"/>
          </p:cNvSpPr>
          <p:nvPr>
            <p:ph type="title"/>
          </p:nvPr>
        </p:nvSpPr>
        <p:spPr/>
        <p:txBody>
          <a:bodyPr/>
          <a:lstStyle/>
          <a:p>
            <a:r>
              <a:rPr lang="en-US" dirty="0"/>
              <a:t>Society Events Poll</a:t>
            </a:r>
          </a:p>
        </p:txBody>
      </p:sp>
      <p:sp>
        <p:nvSpPr>
          <p:cNvPr id="3" name="Content Placeholder 2">
            <a:extLst>
              <a:ext uri="{FF2B5EF4-FFF2-40B4-BE49-F238E27FC236}">
                <a16:creationId xmlns:a16="http://schemas.microsoft.com/office/drawing/2014/main" id="{8DBCCEF8-2586-DA7C-BD0E-BEEBBC31ADD2}"/>
              </a:ext>
            </a:extLst>
          </p:cNvPr>
          <p:cNvSpPr>
            <a:spLocks noGrp="1"/>
          </p:cNvSpPr>
          <p:nvPr>
            <p:ph idx="1"/>
          </p:nvPr>
        </p:nvSpPr>
        <p:spPr/>
        <p:txBody>
          <a:bodyPr/>
          <a:lstStyle/>
          <a:p>
            <a:r>
              <a:rPr lang="en-GB" b="1" dirty="0"/>
              <a:t>Go to</a:t>
            </a:r>
            <a:r>
              <a:rPr lang="en-GB" dirty="0"/>
              <a:t>: </a:t>
            </a:r>
            <a:r>
              <a:rPr lang="en-GB" dirty="0">
                <a:hlinkClick r:id="rId2"/>
              </a:rPr>
              <a:t>https://vevox.app</a:t>
            </a:r>
            <a:endParaRPr lang="en-GB" dirty="0"/>
          </a:p>
          <a:p>
            <a:r>
              <a:rPr lang="en-GB" b="1" dirty="0"/>
              <a:t>Enter the Session ID</a:t>
            </a:r>
            <a:r>
              <a:rPr lang="en-GB" dirty="0"/>
              <a:t>: 123-456-789</a:t>
            </a:r>
            <a:endParaRPr lang="en-US" dirty="0"/>
          </a:p>
        </p:txBody>
      </p:sp>
      <p:sp>
        <p:nvSpPr>
          <p:cNvPr id="4" name="Date Placeholder 3">
            <a:extLst>
              <a:ext uri="{FF2B5EF4-FFF2-40B4-BE49-F238E27FC236}">
                <a16:creationId xmlns:a16="http://schemas.microsoft.com/office/drawing/2014/main" id="{7515CFA1-55E2-87D3-169A-7FA830EDCB73}"/>
              </a:ext>
            </a:extLst>
          </p:cNvPr>
          <p:cNvSpPr>
            <a:spLocks noGrp="1"/>
          </p:cNvSpPr>
          <p:nvPr>
            <p:ph type="dt" sz="half" idx="10"/>
          </p:nvPr>
        </p:nvSpPr>
        <p:spPr/>
        <p:txBody>
          <a:bodyPr/>
          <a:lstStyle/>
          <a:p>
            <a:r>
              <a:rPr lang="en-GB"/>
              <a:t>9/28/24</a:t>
            </a:r>
            <a:endParaRPr lang="en-US" dirty="0"/>
          </a:p>
        </p:txBody>
      </p:sp>
    </p:spTree>
    <p:extLst>
      <p:ext uri="{BB962C8B-B14F-4D97-AF65-F5344CB8AC3E}">
        <p14:creationId xmlns:p14="http://schemas.microsoft.com/office/powerpoint/2010/main" val="3577612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508F-EA1F-5790-60AF-ACA9725D5543}"/>
              </a:ext>
            </a:extLst>
          </p:cNvPr>
          <p:cNvSpPr>
            <a:spLocks noGrp="1"/>
          </p:cNvSpPr>
          <p:nvPr>
            <p:ph type="title"/>
          </p:nvPr>
        </p:nvSpPr>
        <p:spPr/>
        <p:txBody>
          <a:bodyPr/>
          <a:lstStyle/>
          <a:p>
            <a:r>
              <a:rPr lang="en-US" dirty="0"/>
              <a:t>We welcome any Feedback</a:t>
            </a:r>
          </a:p>
        </p:txBody>
      </p:sp>
      <p:sp>
        <p:nvSpPr>
          <p:cNvPr id="3" name="Content Placeholder 2">
            <a:extLst>
              <a:ext uri="{FF2B5EF4-FFF2-40B4-BE49-F238E27FC236}">
                <a16:creationId xmlns:a16="http://schemas.microsoft.com/office/drawing/2014/main" id="{2ACD2BAF-DD6E-6492-DB09-F18B7486E581}"/>
              </a:ext>
            </a:extLst>
          </p:cNvPr>
          <p:cNvSpPr>
            <a:spLocks noGrp="1"/>
          </p:cNvSpPr>
          <p:nvPr>
            <p:ph idx="1"/>
          </p:nvPr>
        </p:nvSpPr>
        <p:spPr/>
        <p:txBody>
          <a:bodyPr/>
          <a:lstStyle/>
          <a:p>
            <a:r>
              <a:rPr lang="en-US" dirty="0"/>
              <a:t>If you have any feedback or suggestions, feel free to post in the discord #suggestions channel!</a:t>
            </a:r>
          </a:p>
        </p:txBody>
      </p:sp>
      <p:sp>
        <p:nvSpPr>
          <p:cNvPr id="4" name="Date Placeholder 3">
            <a:extLst>
              <a:ext uri="{FF2B5EF4-FFF2-40B4-BE49-F238E27FC236}">
                <a16:creationId xmlns:a16="http://schemas.microsoft.com/office/drawing/2014/main" id="{B4D5FB0D-4A81-DBF9-EF86-8734099B228B}"/>
              </a:ext>
            </a:extLst>
          </p:cNvPr>
          <p:cNvSpPr>
            <a:spLocks noGrp="1"/>
          </p:cNvSpPr>
          <p:nvPr>
            <p:ph type="dt" sz="half" idx="10"/>
          </p:nvPr>
        </p:nvSpPr>
        <p:spPr/>
        <p:txBody>
          <a:bodyPr/>
          <a:lstStyle/>
          <a:p>
            <a:r>
              <a:rPr lang="en-GB"/>
              <a:t>9/28/24</a:t>
            </a:r>
            <a:endParaRPr lang="en-US" dirty="0"/>
          </a:p>
        </p:txBody>
      </p:sp>
    </p:spTree>
    <p:extLst>
      <p:ext uri="{BB962C8B-B14F-4D97-AF65-F5344CB8AC3E}">
        <p14:creationId xmlns:p14="http://schemas.microsoft.com/office/powerpoint/2010/main" val="3634209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Session Outline</a:t>
            </a:r>
            <a:endParaRPr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GB" dirty="0"/>
              <a:t>Intro &amp; ICPC</a:t>
            </a:r>
          </a:p>
          <a:p>
            <a:r>
              <a:rPr lang="en-GB" dirty="0"/>
              <a:t>Guided questions</a:t>
            </a:r>
          </a:p>
          <a:p>
            <a:r>
              <a:rPr lang="en-GB" dirty="0"/>
              <a:t>CP Contest Taster</a:t>
            </a:r>
          </a:p>
          <a:p>
            <a:r>
              <a:rPr lang="en-GB" dirty="0" err="1"/>
              <a:t>Vevox</a:t>
            </a:r>
            <a:r>
              <a:rPr lang="en-GB" dirty="0"/>
              <a:t> Poll</a:t>
            </a:r>
          </a:p>
          <a:p>
            <a:r>
              <a:rPr lang="en-GB" dirty="0"/>
              <a:t>Icebreaking</a:t>
            </a:r>
          </a:p>
          <a:p>
            <a:r>
              <a:rPr lang="en-GB" dirty="0"/>
              <a:t>Committee member meetup</a:t>
            </a:r>
            <a:endParaRPr dirty="0"/>
          </a:p>
        </p:txBody>
      </p:sp>
      <p:sp>
        <p:nvSpPr>
          <p:cNvPr id="4" name="Date Placeholder 3">
            <a:extLst>
              <a:ext uri="{FF2B5EF4-FFF2-40B4-BE49-F238E27FC236}">
                <a16:creationId xmlns:a16="http://schemas.microsoft.com/office/drawing/2014/main" id="{5600A558-0E85-3436-9D0F-58EE8490E35D}"/>
              </a:ext>
            </a:extLst>
          </p:cNvPr>
          <p:cNvSpPr>
            <a:spLocks noGrp="1"/>
          </p:cNvSpPr>
          <p:nvPr>
            <p:ph type="dt" sz="half" idx="10"/>
          </p:nvPr>
        </p:nvSpPr>
        <p:spPr/>
        <p:txBody>
          <a:bodyPr/>
          <a:lstStyle/>
          <a:p>
            <a:r>
              <a:rPr lang="en-GB" dirty="0"/>
              <a:t>9/28/24</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8B0B7-8399-5A89-4BD9-7743F53CCF8F}"/>
              </a:ext>
            </a:extLst>
          </p:cNvPr>
          <p:cNvSpPr>
            <a:spLocks noGrp="1"/>
          </p:cNvSpPr>
          <p:nvPr>
            <p:ph type="title"/>
          </p:nvPr>
        </p:nvSpPr>
        <p:spPr/>
        <p:txBody>
          <a:bodyPr/>
          <a:lstStyle/>
          <a:p>
            <a:r>
              <a:rPr lang="en-US" dirty="0"/>
              <a:t>Icebreaker – Human Bingo</a:t>
            </a:r>
          </a:p>
        </p:txBody>
      </p:sp>
      <p:sp>
        <p:nvSpPr>
          <p:cNvPr id="3" name="Content Placeholder 2">
            <a:extLst>
              <a:ext uri="{FF2B5EF4-FFF2-40B4-BE49-F238E27FC236}">
                <a16:creationId xmlns:a16="http://schemas.microsoft.com/office/drawing/2014/main" id="{EBB0A7F4-0128-B773-39A3-D4A1863337C6}"/>
              </a:ext>
            </a:extLst>
          </p:cNvPr>
          <p:cNvSpPr>
            <a:spLocks noGrp="1"/>
          </p:cNvSpPr>
          <p:nvPr>
            <p:ph idx="1"/>
          </p:nvPr>
        </p:nvSpPr>
        <p:spPr/>
        <p:txBody>
          <a:bodyPr>
            <a:normAutofit fontScale="92500"/>
          </a:bodyPr>
          <a:lstStyle/>
          <a:p>
            <a:r>
              <a:rPr lang="en-GB" dirty="0"/>
              <a:t>Mingle and Ask Different People</a:t>
            </a:r>
          </a:p>
          <a:p>
            <a:r>
              <a:rPr lang="en-GB" dirty="0"/>
              <a:t>One Square Per Person</a:t>
            </a:r>
          </a:p>
          <a:p>
            <a:r>
              <a:rPr lang="en-GB" dirty="0"/>
              <a:t>No Asking All Questions at Once</a:t>
            </a:r>
          </a:p>
          <a:p>
            <a:r>
              <a:rPr lang="en-GB" dirty="0"/>
              <a:t>First to Complete a Row/Column/Diagonal Wins</a:t>
            </a:r>
          </a:p>
          <a:p>
            <a:r>
              <a:rPr lang="en-US" dirty="0"/>
              <a:t>Time limit of 15 minutes</a:t>
            </a:r>
          </a:p>
          <a:p>
            <a:r>
              <a:rPr lang="en-US" dirty="0"/>
              <a:t>First person to get a Bingo wins a box of cookies</a:t>
            </a:r>
          </a:p>
          <a:p>
            <a:pPr lvl="1"/>
            <a:r>
              <a:rPr lang="en-GB" sz="2800" dirty="0"/>
              <a:t>Allergens: nuts, egg, milk, soybean</a:t>
            </a:r>
            <a:endParaRPr lang="en-US" sz="2800" dirty="0"/>
          </a:p>
          <a:p>
            <a:pPr lvl="1"/>
            <a:endParaRPr lang="en-US" dirty="0"/>
          </a:p>
        </p:txBody>
      </p:sp>
      <p:sp>
        <p:nvSpPr>
          <p:cNvPr id="4" name="Date Placeholder 3">
            <a:extLst>
              <a:ext uri="{FF2B5EF4-FFF2-40B4-BE49-F238E27FC236}">
                <a16:creationId xmlns:a16="http://schemas.microsoft.com/office/drawing/2014/main" id="{0A29E7BE-D022-3A86-3D18-B4DE5A4503A6}"/>
              </a:ext>
            </a:extLst>
          </p:cNvPr>
          <p:cNvSpPr>
            <a:spLocks noGrp="1"/>
          </p:cNvSpPr>
          <p:nvPr>
            <p:ph type="dt" sz="half" idx="10"/>
          </p:nvPr>
        </p:nvSpPr>
        <p:spPr/>
        <p:txBody>
          <a:bodyPr/>
          <a:lstStyle/>
          <a:p>
            <a:r>
              <a:rPr lang="en-GB"/>
              <a:t>9/28/24</a:t>
            </a:r>
            <a:endParaRPr lang="en-US" dirty="0"/>
          </a:p>
        </p:txBody>
      </p:sp>
    </p:spTree>
    <p:extLst>
      <p:ext uri="{BB962C8B-B14F-4D97-AF65-F5344CB8AC3E}">
        <p14:creationId xmlns:p14="http://schemas.microsoft.com/office/powerpoint/2010/main" val="3850466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7B26A-602C-874C-19E3-FDADD32D680C}"/>
              </a:ext>
            </a:extLst>
          </p:cNvPr>
          <p:cNvSpPr>
            <a:spLocks noGrp="1"/>
          </p:cNvSpPr>
          <p:nvPr>
            <p:ph type="title"/>
          </p:nvPr>
        </p:nvSpPr>
        <p:spPr/>
        <p:txBody>
          <a:bodyPr>
            <a:normAutofit/>
          </a:bodyPr>
          <a:lstStyle/>
          <a:p>
            <a:r>
              <a:rPr lang="en-US" dirty="0"/>
              <a:t>Committee Member Meetup</a:t>
            </a:r>
          </a:p>
        </p:txBody>
      </p:sp>
      <p:sp>
        <p:nvSpPr>
          <p:cNvPr id="3" name="Content Placeholder 2">
            <a:extLst>
              <a:ext uri="{FF2B5EF4-FFF2-40B4-BE49-F238E27FC236}">
                <a16:creationId xmlns:a16="http://schemas.microsoft.com/office/drawing/2014/main" id="{352460A4-67C2-AA5E-8D72-4A02EA2E4D62}"/>
              </a:ext>
            </a:extLst>
          </p:cNvPr>
          <p:cNvSpPr>
            <a:spLocks noGrp="1"/>
          </p:cNvSpPr>
          <p:nvPr>
            <p:ph idx="1"/>
          </p:nvPr>
        </p:nvSpPr>
        <p:spPr/>
        <p:txBody>
          <a:bodyPr>
            <a:normAutofit/>
          </a:bodyPr>
          <a:lstStyle/>
          <a:p>
            <a:r>
              <a:rPr lang="en-US" dirty="0" err="1"/>
              <a:t>Arqam</a:t>
            </a:r>
            <a:r>
              <a:rPr lang="en-US" dirty="0"/>
              <a:t> </a:t>
            </a:r>
            <a:r>
              <a:rPr lang="en-US" dirty="0" err="1"/>
              <a:t>Qeisi</a:t>
            </a:r>
            <a:endParaRPr lang="en-US" dirty="0"/>
          </a:p>
          <a:p>
            <a:r>
              <a:rPr lang="en-US" dirty="0"/>
              <a:t>Ryan Scott</a:t>
            </a:r>
          </a:p>
          <a:p>
            <a:r>
              <a:rPr lang="en-US" dirty="0"/>
              <a:t>Matthew </a:t>
            </a:r>
            <a:r>
              <a:rPr lang="en-US" dirty="0" err="1"/>
              <a:t>Botten</a:t>
            </a:r>
            <a:endParaRPr lang="en-US" dirty="0"/>
          </a:p>
          <a:p>
            <a:r>
              <a:rPr lang="en-US" dirty="0" err="1"/>
              <a:t>Rudrrayan</a:t>
            </a:r>
            <a:r>
              <a:rPr lang="en-US" dirty="0"/>
              <a:t> Mana</a:t>
            </a:r>
          </a:p>
          <a:p>
            <a:r>
              <a:rPr lang="en-US" dirty="0"/>
              <a:t>Arjun </a:t>
            </a:r>
            <a:r>
              <a:rPr lang="en-GB" b="0" i="0" u="none" strike="noStrike">
                <a:solidFill>
                  <a:srgbClr val="434343"/>
                </a:solidFill>
                <a:effectLst/>
                <a:latin typeface="docs-Roboto"/>
              </a:rPr>
              <a:t>Juneja</a:t>
            </a:r>
            <a:endParaRPr lang="en-GB" b="0" i="0" u="none" strike="noStrike" dirty="0">
              <a:solidFill>
                <a:srgbClr val="434343"/>
              </a:solidFill>
              <a:effectLst/>
              <a:latin typeface="docs-Roboto"/>
            </a:endParaRPr>
          </a:p>
        </p:txBody>
      </p:sp>
      <p:sp>
        <p:nvSpPr>
          <p:cNvPr id="4" name="Date Placeholder 3">
            <a:extLst>
              <a:ext uri="{FF2B5EF4-FFF2-40B4-BE49-F238E27FC236}">
                <a16:creationId xmlns:a16="http://schemas.microsoft.com/office/drawing/2014/main" id="{7AC3CFC9-7827-411C-E30C-A8ADF78D5611}"/>
              </a:ext>
            </a:extLst>
          </p:cNvPr>
          <p:cNvSpPr>
            <a:spLocks noGrp="1"/>
          </p:cNvSpPr>
          <p:nvPr>
            <p:ph type="dt" sz="half" idx="10"/>
          </p:nvPr>
        </p:nvSpPr>
        <p:spPr/>
        <p:txBody>
          <a:bodyPr/>
          <a:lstStyle/>
          <a:p>
            <a:r>
              <a:rPr lang="en-GB"/>
              <a:t>9/28/24</a:t>
            </a:r>
            <a:endParaRPr lang="en-US" dirty="0"/>
          </a:p>
        </p:txBody>
      </p:sp>
    </p:spTree>
    <p:extLst>
      <p:ext uri="{BB962C8B-B14F-4D97-AF65-F5344CB8AC3E}">
        <p14:creationId xmlns:p14="http://schemas.microsoft.com/office/powerpoint/2010/main" val="994081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4B777-B7DC-5CF3-231B-5F5F11989344}"/>
              </a:ext>
            </a:extLst>
          </p:cNvPr>
          <p:cNvSpPr>
            <a:spLocks noGrp="1"/>
          </p:cNvSpPr>
          <p:nvPr>
            <p:ph type="ctrTitle"/>
          </p:nvPr>
        </p:nvSpPr>
        <p:spPr>
          <a:xfrm>
            <a:off x="685800" y="469513"/>
            <a:ext cx="7772400" cy="1470025"/>
          </a:xfrm>
        </p:spPr>
        <p:txBody>
          <a:bodyPr/>
          <a:lstStyle/>
          <a:p>
            <a:r>
              <a:rPr lang="en-US" dirty="0"/>
              <a:t>Thank You For Coming!</a:t>
            </a:r>
          </a:p>
        </p:txBody>
      </p:sp>
      <p:sp>
        <p:nvSpPr>
          <p:cNvPr id="3" name="Subtitle 2">
            <a:extLst>
              <a:ext uri="{FF2B5EF4-FFF2-40B4-BE49-F238E27FC236}">
                <a16:creationId xmlns:a16="http://schemas.microsoft.com/office/drawing/2014/main" id="{141FADBE-5191-89FF-E5AC-67E5C42233B5}"/>
              </a:ext>
            </a:extLst>
          </p:cNvPr>
          <p:cNvSpPr>
            <a:spLocks noGrp="1"/>
          </p:cNvSpPr>
          <p:nvPr>
            <p:ph type="subTitle" idx="1"/>
          </p:nvPr>
        </p:nvSpPr>
        <p:spPr>
          <a:xfrm>
            <a:off x="1371600" y="1755543"/>
            <a:ext cx="6400800" cy="611786"/>
          </a:xfrm>
        </p:spPr>
        <p:txBody>
          <a:bodyPr/>
          <a:lstStyle/>
          <a:p>
            <a:r>
              <a:rPr lang="en-US" dirty="0"/>
              <a:t>Hope to See You Soon</a:t>
            </a:r>
          </a:p>
        </p:txBody>
      </p:sp>
      <p:sp>
        <p:nvSpPr>
          <p:cNvPr id="4" name="Date Placeholder 3">
            <a:extLst>
              <a:ext uri="{FF2B5EF4-FFF2-40B4-BE49-F238E27FC236}">
                <a16:creationId xmlns:a16="http://schemas.microsoft.com/office/drawing/2014/main" id="{904B2800-86DF-ED17-147A-AC09F8A0BB08}"/>
              </a:ext>
            </a:extLst>
          </p:cNvPr>
          <p:cNvSpPr>
            <a:spLocks noGrp="1"/>
          </p:cNvSpPr>
          <p:nvPr>
            <p:ph type="dt" sz="half" idx="10"/>
          </p:nvPr>
        </p:nvSpPr>
        <p:spPr/>
        <p:txBody>
          <a:bodyPr/>
          <a:lstStyle/>
          <a:p>
            <a:r>
              <a:rPr lang="en-GB"/>
              <a:t>9/28/24</a:t>
            </a:r>
            <a:endParaRPr lang="en-US" dirty="0"/>
          </a:p>
        </p:txBody>
      </p:sp>
      <p:sp>
        <p:nvSpPr>
          <p:cNvPr id="5" name="Subtitle 2">
            <a:extLst>
              <a:ext uri="{FF2B5EF4-FFF2-40B4-BE49-F238E27FC236}">
                <a16:creationId xmlns:a16="http://schemas.microsoft.com/office/drawing/2014/main" id="{87EAF60C-AC13-8A85-D816-F2EB18C1A077}"/>
              </a:ext>
            </a:extLst>
          </p:cNvPr>
          <p:cNvSpPr txBox="1">
            <a:spLocks/>
          </p:cNvSpPr>
          <p:nvPr/>
        </p:nvSpPr>
        <p:spPr>
          <a:xfrm>
            <a:off x="1087243" y="2711725"/>
            <a:ext cx="6969514" cy="3777974"/>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b="0" i="0" kern="1200">
                <a:solidFill>
                  <a:schemeClr val="tx1">
                    <a:tint val="75000"/>
                  </a:schemeClr>
                </a:solidFill>
                <a:latin typeface="Chakra Petch" pitchFamily="2" charset="-34"/>
                <a:ea typeface="+mn-ea"/>
                <a:cs typeface="Chakra Petch" pitchFamily="2" charset="-34"/>
              </a:defRPr>
            </a:lvl1pPr>
            <a:lvl2pPr marL="457200" indent="0" algn="ctr" defTabSz="457200" rtl="0" eaLnBrk="1" latinLnBrk="0" hangingPunct="1">
              <a:spcBef>
                <a:spcPct val="20000"/>
              </a:spcBef>
              <a:buFont typeface="Arial"/>
              <a:buNone/>
              <a:defRPr sz="2800" b="0" i="0" kern="1200">
                <a:solidFill>
                  <a:schemeClr val="tx1">
                    <a:tint val="75000"/>
                  </a:schemeClr>
                </a:solidFill>
                <a:latin typeface="Calibri" panose="020F0502020204030204" pitchFamily="34" charset="0"/>
                <a:ea typeface="+mn-ea"/>
                <a:cs typeface="Calibri" panose="020F0502020204030204" pitchFamily="34" charset="0"/>
              </a:defRPr>
            </a:lvl2pPr>
            <a:lvl3pPr marL="914400" indent="0" algn="ctr" defTabSz="457200" rtl="0" eaLnBrk="1" latinLnBrk="0" hangingPunct="1">
              <a:spcBef>
                <a:spcPct val="20000"/>
              </a:spcBef>
              <a:buFont typeface="Arial"/>
              <a:buNone/>
              <a:defRPr sz="2400" b="0" i="0" kern="1200">
                <a:solidFill>
                  <a:schemeClr val="tx1">
                    <a:tint val="75000"/>
                  </a:schemeClr>
                </a:solidFill>
                <a:latin typeface="Calibri" panose="020F0502020204030204" pitchFamily="34" charset="0"/>
                <a:ea typeface="+mn-ea"/>
                <a:cs typeface="Calibri" panose="020F0502020204030204" pitchFamily="34" charset="0"/>
              </a:defRPr>
            </a:lvl3pPr>
            <a:lvl4pPr marL="1371600" indent="0" algn="ctr" defTabSz="457200" rtl="0" eaLnBrk="1" latinLnBrk="0" hangingPunct="1">
              <a:spcBef>
                <a:spcPct val="20000"/>
              </a:spcBef>
              <a:buFont typeface="Arial"/>
              <a:buNone/>
              <a:defRPr sz="2000" b="0" i="0" kern="1200">
                <a:solidFill>
                  <a:schemeClr val="tx1">
                    <a:tint val="75000"/>
                  </a:schemeClr>
                </a:solidFill>
                <a:latin typeface="Calibri" panose="020F0502020204030204" pitchFamily="34" charset="0"/>
                <a:ea typeface="+mn-ea"/>
                <a:cs typeface="Calibri" panose="020F0502020204030204" pitchFamily="34" charset="0"/>
              </a:defRPr>
            </a:lvl4pPr>
            <a:lvl5pPr marL="1828800" indent="0" algn="ctr" defTabSz="457200" rtl="0" eaLnBrk="1" latinLnBrk="0" hangingPunct="1">
              <a:spcBef>
                <a:spcPct val="20000"/>
              </a:spcBef>
              <a:buFont typeface="Arial"/>
              <a:buNone/>
              <a:defRPr sz="2000" b="0" i="0" kern="1200">
                <a:solidFill>
                  <a:schemeClr val="tx1">
                    <a:tint val="75000"/>
                  </a:schemeClr>
                </a:solidFill>
                <a:latin typeface="Calibri" panose="020F0502020204030204" pitchFamily="34" charset="0"/>
                <a:ea typeface="+mn-ea"/>
                <a:cs typeface="Calibri" panose="020F0502020204030204" pitchFamily="34" charset="0"/>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endParaRPr lang="en-US" dirty="0"/>
          </a:p>
          <a:p>
            <a:pPr algn="l"/>
            <a:r>
              <a:rPr lang="en-US" dirty="0"/>
              <a:t>Discord:</a:t>
            </a:r>
          </a:p>
          <a:p>
            <a:pPr algn="l"/>
            <a:endParaRPr lang="en-US" dirty="0"/>
          </a:p>
          <a:p>
            <a:pPr algn="l"/>
            <a:endParaRPr lang="en-US" dirty="0"/>
          </a:p>
          <a:p>
            <a:pPr algn="l"/>
            <a:r>
              <a:rPr lang="en-US" dirty="0"/>
              <a:t>Member Registration:</a:t>
            </a:r>
          </a:p>
        </p:txBody>
      </p:sp>
      <p:pic>
        <p:nvPicPr>
          <p:cNvPr id="7" name="Picture 6" descr="A qr code on a white background&#10;&#10;Description automatically generated">
            <a:extLst>
              <a:ext uri="{FF2B5EF4-FFF2-40B4-BE49-F238E27FC236}">
                <a16:creationId xmlns:a16="http://schemas.microsoft.com/office/drawing/2014/main" id="{D0A28590-0219-CDFD-6995-460B68D464C3}"/>
              </a:ext>
            </a:extLst>
          </p:cNvPr>
          <p:cNvPicPr>
            <a:picLocks noChangeAspect="1"/>
          </p:cNvPicPr>
          <p:nvPr/>
        </p:nvPicPr>
        <p:blipFill>
          <a:blip r:embed="rId2"/>
          <a:stretch>
            <a:fillRect/>
          </a:stretch>
        </p:blipFill>
        <p:spPr>
          <a:xfrm>
            <a:off x="5612317" y="3980349"/>
            <a:ext cx="2321777" cy="2376001"/>
          </a:xfrm>
          <a:prstGeom prst="rect">
            <a:avLst/>
          </a:prstGeom>
        </p:spPr>
      </p:pic>
      <p:pic>
        <p:nvPicPr>
          <p:cNvPr id="8" name="Picture 7" descr="A qr code on a white background&#10;&#10;Description automatically generated">
            <a:extLst>
              <a:ext uri="{FF2B5EF4-FFF2-40B4-BE49-F238E27FC236}">
                <a16:creationId xmlns:a16="http://schemas.microsoft.com/office/drawing/2014/main" id="{217F31E0-FD9D-4A44-B53A-B5E91B4262BB}"/>
              </a:ext>
            </a:extLst>
          </p:cNvPr>
          <p:cNvPicPr>
            <a:picLocks noChangeAspect="1"/>
          </p:cNvPicPr>
          <p:nvPr/>
        </p:nvPicPr>
        <p:blipFill>
          <a:blip r:embed="rId3"/>
          <a:stretch>
            <a:fillRect/>
          </a:stretch>
        </p:blipFill>
        <p:spPr>
          <a:xfrm>
            <a:off x="2852531" y="2416912"/>
            <a:ext cx="2197651" cy="2183800"/>
          </a:xfrm>
          <a:prstGeom prst="rect">
            <a:avLst/>
          </a:prstGeom>
        </p:spPr>
      </p:pic>
    </p:spTree>
    <p:extLst>
      <p:ext uri="{BB962C8B-B14F-4D97-AF65-F5344CB8AC3E}">
        <p14:creationId xmlns:p14="http://schemas.microsoft.com/office/powerpoint/2010/main" val="4060518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What is Competitive Programming?</a:t>
            </a:r>
          </a:p>
        </p:txBody>
      </p:sp>
      <p:sp>
        <p:nvSpPr>
          <p:cNvPr id="3" name="Content Placeholder 2"/>
          <p:cNvSpPr>
            <a:spLocks noGrp="1"/>
          </p:cNvSpPr>
          <p:nvPr>
            <p:ph idx="1"/>
          </p:nvPr>
        </p:nvSpPr>
        <p:spPr/>
        <p:txBody>
          <a:bodyPr>
            <a:normAutofit fontScale="70000" lnSpcReduction="20000"/>
          </a:bodyPr>
          <a:lstStyle/>
          <a:p>
            <a:endParaRPr dirty="0"/>
          </a:p>
          <a:p>
            <a:r>
              <a:rPr dirty="0"/>
              <a:t>“Given well-known CS problems, solve them as quickly as possible!”</a:t>
            </a:r>
          </a:p>
          <a:p>
            <a:endParaRPr dirty="0"/>
          </a:p>
          <a:p>
            <a:r>
              <a:rPr dirty="0"/>
              <a:t>We deal with solved CS problems and produce working code that passes the author's test cases </a:t>
            </a:r>
            <a:r>
              <a:rPr lang="en-GB" dirty="0"/>
              <a:t>with</a:t>
            </a:r>
            <a:r>
              <a:rPr dirty="0"/>
              <a:t>in a given time</a:t>
            </a:r>
            <a:r>
              <a:rPr lang="en-GB" dirty="0"/>
              <a:t> and memory limit</a:t>
            </a:r>
            <a:r>
              <a:rPr dirty="0"/>
              <a:t>.</a:t>
            </a:r>
          </a:p>
          <a:p>
            <a:endParaRPr dirty="0"/>
          </a:p>
          <a:p>
            <a:r>
              <a:rPr dirty="0"/>
              <a:t>Skills needed: </a:t>
            </a:r>
          </a:p>
          <a:p>
            <a:pPr lvl="1"/>
            <a:r>
              <a:rPr lang="en-GB" dirty="0"/>
              <a:t>Programming Skills</a:t>
            </a:r>
            <a:endParaRPr dirty="0"/>
          </a:p>
          <a:p>
            <a:pPr lvl="1"/>
            <a:r>
              <a:rPr lang="en-GB" dirty="0"/>
              <a:t>Data structures and algorithms</a:t>
            </a:r>
            <a:endParaRPr dirty="0"/>
          </a:p>
          <a:p>
            <a:pPr lvl="1"/>
            <a:r>
              <a:rPr lang="en-GB" dirty="0"/>
              <a:t>Maths</a:t>
            </a:r>
            <a:endParaRPr dirty="0"/>
          </a:p>
          <a:p>
            <a:endParaRPr dirty="0"/>
          </a:p>
        </p:txBody>
      </p:sp>
      <p:sp>
        <p:nvSpPr>
          <p:cNvPr id="4" name="Date Placeholder 3">
            <a:extLst>
              <a:ext uri="{FF2B5EF4-FFF2-40B4-BE49-F238E27FC236}">
                <a16:creationId xmlns:a16="http://schemas.microsoft.com/office/drawing/2014/main" id="{43038687-8687-FE23-DB8B-9AF94A0C44FC}"/>
              </a:ext>
            </a:extLst>
          </p:cNvPr>
          <p:cNvSpPr>
            <a:spLocks noGrp="1"/>
          </p:cNvSpPr>
          <p:nvPr>
            <p:ph type="dt" sz="half" idx="10"/>
          </p:nvPr>
        </p:nvSpPr>
        <p:spPr/>
        <p:txBody>
          <a:bodyPr/>
          <a:lstStyle/>
          <a:p>
            <a:r>
              <a:rPr lang="en-GB" dirty="0"/>
              <a:t>9/28/24</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What is SIGCompete?</a:t>
            </a:r>
          </a:p>
        </p:txBody>
      </p:sp>
      <p:sp>
        <p:nvSpPr>
          <p:cNvPr id="3" name="Content Placeholder 2"/>
          <p:cNvSpPr>
            <a:spLocks noGrp="1"/>
          </p:cNvSpPr>
          <p:nvPr>
            <p:ph idx="1"/>
          </p:nvPr>
        </p:nvSpPr>
        <p:spPr/>
        <p:txBody>
          <a:bodyPr>
            <a:normAutofit/>
          </a:bodyPr>
          <a:lstStyle/>
          <a:p>
            <a:r>
              <a:rPr lang="en-GB" sz="2800" dirty="0"/>
              <a:t>foster and develop skills in competitive programming </a:t>
            </a:r>
          </a:p>
          <a:p>
            <a:r>
              <a:rPr lang="en-GB" sz="2800" dirty="0"/>
              <a:t>a supportive environment</a:t>
            </a:r>
          </a:p>
          <a:p>
            <a:r>
              <a:rPr lang="en-GB" sz="2800" dirty="0"/>
              <a:t>members can brainstorm, challenge each other, and continuously improve.</a:t>
            </a:r>
          </a:p>
          <a:p>
            <a:endParaRPr lang="en-GB" sz="2800" dirty="0"/>
          </a:p>
          <a:p>
            <a:r>
              <a:rPr lang="en-GB" sz="2800" dirty="0"/>
              <a:t>We aim to build a community that thrives on both individual growth and teamwork.</a:t>
            </a:r>
            <a:endParaRPr sz="2800" dirty="0"/>
          </a:p>
        </p:txBody>
      </p:sp>
      <p:sp>
        <p:nvSpPr>
          <p:cNvPr id="4" name="Date Placeholder 3">
            <a:extLst>
              <a:ext uri="{FF2B5EF4-FFF2-40B4-BE49-F238E27FC236}">
                <a16:creationId xmlns:a16="http://schemas.microsoft.com/office/drawing/2014/main" id="{D687E409-AF56-6F19-BE70-1B5B1D3116DC}"/>
              </a:ext>
            </a:extLst>
          </p:cNvPr>
          <p:cNvSpPr>
            <a:spLocks noGrp="1"/>
          </p:cNvSpPr>
          <p:nvPr>
            <p:ph type="dt" sz="half" idx="10"/>
          </p:nvPr>
        </p:nvSpPr>
        <p:spPr/>
        <p:txBody>
          <a:bodyPr/>
          <a:lstStyle/>
          <a:p>
            <a:r>
              <a:rPr lang="en-GB" dirty="0"/>
              <a:t>9/28/24</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Who is it for?</a:t>
            </a:r>
            <a:endParaRPr dirty="0"/>
          </a:p>
        </p:txBody>
      </p:sp>
      <p:sp>
        <p:nvSpPr>
          <p:cNvPr id="3" name="Content Placeholder 2"/>
          <p:cNvSpPr>
            <a:spLocks noGrp="1"/>
          </p:cNvSpPr>
          <p:nvPr>
            <p:ph idx="1"/>
          </p:nvPr>
        </p:nvSpPr>
        <p:spPr/>
        <p:txBody>
          <a:bodyPr>
            <a:normAutofit/>
          </a:bodyPr>
          <a:lstStyle/>
          <a:p>
            <a:r>
              <a:rPr lang="en-GB" sz="2800" dirty="0"/>
              <a:t>Requires basic knowledge of coding and data structures and algorithms.</a:t>
            </a:r>
          </a:p>
          <a:p>
            <a:endParaRPr lang="en-GB" sz="2800" dirty="0"/>
          </a:p>
          <a:p>
            <a:r>
              <a:rPr lang="en-GB" sz="2800" dirty="0"/>
              <a:t>Minimum requirement is to be able to code in a programming language, deal with input/output, use arrays and manipulate strings</a:t>
            </a:r>
          </a:p>
        </p:txBody>
      </p:sp>
      <p:sp>
        <p:nvSpPr>
          <p:cNvPr id="4" name="Date Placeholder 3">
            <a:extLst>
              <a:ext uri="{FF2B5EF4-FFF2-40B4-BE49-F238E27FC236}">
                <a16:creationId xmlns:a16="http://schemas.microsoft.com/office/drawing/2014/main" id="{D687E409-AF56-6F19-BE70-1B5B1D3116DC}"/>
              </a:ext>
            </a:extLst>
          </p:cNvPr>
          <p:cNvSpPr>
            <a:spLocks noGrp="1"/>
          </p:cNvSpPr>
          <p:nvPr>
            <p:ph type="dt" sz="half" idx="10"/>
          </p:nvPr>
        </p:nvSpPr>
        <p:spPr/>
        <p:txBody>
          <a:bodyPr/>
          <a:lstStyle/>
          <a:p>
            <a:r>
              <a:rPr lang="en-GB" dirty="0"/>
              <a:t>9/28/24</a:t>
            </a:r>
            <a:endParaRPr lang="en-US" dirty="0"/>
          </a:p>
        </p:txBody>
      </p:sp>
      <p:pic>
        <p:nvPicPr>
          <p:cNvPr id="6" name="Picture 5" descr="A pie chart with numbers and a few different colored circles&#10;&#10;Description automatically generated with medium confidence">
            <a:extLst>
              <a:ext uri="{FF2B5EF4-FFF2-40B4-BE49-F238E27FC236}">
                <a16:creationId xmlns:a16="http://schemas.microsoft.com/office/drawing/2014/main" id="{10F321FD-8A51-38C0-FECA-961470D963D8}"/>
              </a:ext>
            </a:extLst>
          </p:cNvPr>
          <p:cNvPicPr>
            <a:picLocks noChangeAspect="1"/>
          </p:cNvPicPr>
          <p:nvPr/>
        </p:nvPicPr>
        <p:blipFill>
          <a:blip r:embed="rId3"/>
          <a:stretch>
            <a:fillRect/>
          </a:stretch>
        </p:blipFill>
        <p:spPr>
          <a:xfrm>
            <a:off x="457200" y="1605821"/>
            <a:ext cx="8188427" cy="4054030"/>
          </a:xfrm>
          <a:prstGeom prst="rect">
            <a:avLst/>
          </a:prstGeom>
        </p:spPr>
      </p:pic>
    </p:spTree>
    <p:extLst>
      <p:ext uri="{BB962C8B-B14F-4D97-AF65-F5344CB8AC3E}">
        <p14:creationId xmlns:p14="http://schemas.microsoft.com/office/powerpoint/2010/main" val="348057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We Learn Together</a:t>
            </a:r>
            <a:endParaRPr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GB" sz="2800" dirty="0"/>
              <a:t>I’m not an expert on competitive programming—many questions are designed to be very hard. </a:t>
            </a:r>
          </a:p>
          <a:p>
            <a:pPr>
              <a:buFont typeface="Arial" panose="020B0604020202020204" pitchFamily="34" charset="0"/>
              <a:buChar char="•"/>
            </a:pPr>
            <a:endParaRPr lang="en-GB" sz="2800" dirty="0"/>
          </a:p>
          <a:p>
            <a:pPr>
              <a:buFont typeface="Arial" panose="020B0604020202020204" pitchFamily="34" charset="0"/>
              <a:buChar char="•"/>
            </a:pPr>
            <a:r>
              <a:rPr lang="en-GB" sz="2800" dirty="0"/>
              <a:t>We are here to brainstorm, share ideas, and improve together as a community.</a:t>
            </a:r>
            <a:endParaRPr lang="en-GB" sz="4400" dirty="0"/>
          </a:p>
        </p:txBody>
      </p:sp>
      <p:sp>
        <p:nvSpPr>
          <p:cNvPr id="4" name="Date Placeholder 3">
            <a:extLst>
              <a:ext uri="{FF2B5EF4-FFF2-40B4-BE49-F238E27FC236}">
                <a16:creationId xmlns:a16="http://schemas.microsoft.com/office/drawing/2014/main" id="{D687E409-AF56-6F19-BE70-1B5B1D3116DC}"/>
              </a:ext>
            </a:extLst>
          </p:cNvPr>
          <p:cNvSpPr>
            <a:spLocks noGrp="1"/>
          </p:cNvSpPr>
          <p:nvPr>
            <p:ph type="dt" sz="half" idx="10"/>
          </p:nvPr>
        </p:nvSpPr>
        <p:spPr/>
        <p:txBody>
          <a:bodyPr/>
          <a:lstStyle/>
          <a:p>
            <a:r>
              <a:rPr lang="en-GB" dirty="0"/>
              <a:t>9/28/24</a:t>
            </a:r>
            <a:endParaRPr lang="en-US" dirty="0"/>
          </a:p>
        </p:txBody>
      </p:sp>
    </p:spTree>
    <p:extLst>
      <p:ext uri="{BB962C8B-B14F-4D97-AF65-F5344CB8AC3E}">
        <p14:creationId xmlns:p14="http://schemas.microsoft.com/office/powerpoint/2010/main" val="333163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97D02-62FF-6D5B-5FC0-77FDC95C83D0}"/>
              </a:ext>
            </a:extLst>
          </p:cNvPr>
          <p:cNvSpPr>
            <a:spLocks noGrp="1"/>
          </p:cNvSpPr>
          <p:nvPr>
            <p:ph type="title"/>
          </p:nvPr>
        </p:nvSpPr>
        <p:spPr/>
        <p:txBody>
          <a:bodyPr/>
          <a:lstStyle/>
          <a:p>
            <a:r>
              <a:rPr lang="en-US" dirty="0"/>
              <a:t>Society Activities</a:t>
            </a:r>
          </a:p>
        </p:txBody>
      </p:sp>
      <p:sp>
        <p:nvSpPr>
          <p:cNvPr id="3" name="Content Placeholder 2">
            <a:extLst>
              <a:ext uri="{FF2B5EF4-FFF2-40B4-BE49-F238E27FC236}">
                <a16:creationId xmlns:a16="http://schemas.microsoft.com/office/drawing/2014/main" id="{9CADC52F-A5EA-CA27-D4CC-3A748D31AF0B}"/>
              </a:ext>
            </a:extLst>
          </p:cNvPr>
          <p:cNvSpPr>
            <a:spLocks noGrp="1"/>
          </p:cNvSpPr>
          <p:nvPr>
            <p:ph idx="1"/>
          </p:nvPr>
        </p:nvSpPr>
        <p:spPr/>
        <p:txBody>
          <a:bodyPr>
            <a:normAutofit lnSpcReduction="10000"/>
          </a:bodyPr>
          <a:lstStyle/>
          <a:p>
            <a:r>
              <a:rPr lang="en-US" dirty="0"/>
              <a:t>We plan to have regular biweekly/weekly in person training sessions</a:t>
            </a:r>
          </a:p>
          <a:p>
            <a:r>
              <a:rPr lang="en-US" dirty="0"/>
              <a:t>We plan to have biweekly/weekly online internal contests</a:t>
            </a:r>
          </a:p>
          <a:p>
            <a:r>
              <a:rPr lang="en-US" dirty="0"/>
              <a:t>There will be occasional in person team contests</a:t>
            </a:r>
          </a:p>
          <a:p>
            <a:r>
              <a:rPr lang="en-US" dirty="0"/>
              <a:t>Potential Daily challenge questions on Discord</a:t>
            </a:r>
          </a:p>
          <a:p>
            <a:r>
              <a:rPr lang="en-US" dirty="0"/>
              <a:t>There will be socials in the future</a:t>
            </a:r>
          </a:p>
          <a:p>
            <a:endParaRPr lang="en-US" dirty="0"/>
          </a:p>
        </p:txBody>
      </p:sp>
      <p:sp>
        <p:nvSpPr>
          <p:cNvPr id="4" name="Date Placeholder 3">
            <a:extLst>
              <a:ext uri="{FF2B5EF4-FFF2-40B4-BE49-F238E27FC236}">
                <a16:creationId xmlns:a16="http://schemas.microsoft.com/office/drawing/2014/main" id="{AAE2EDE9-5167-261E-896E-82CD7019AF30}"/>
              </a:ext>
            </a:extLst>
          </p:cNvPr>
          <p:cNvSpPr>
            <a:spLocks noGrp="1"/>
          </p:cNvSpPr>
          <p:nvPr>
            <p:ph type="dt" sz="half" idx="10"/>
          </p:nvPr>
        </p:nvSpPr>
        <p:spPr/>
        <p:txBody>
          <a:bodyPr/>
          <a:lstStyle/>
          <a:p>
            <a:r>
              <a:rPr lang="en-GB"/>
              <a:t>9/28/24</a:t>
            </a:r>
            <a:endParaRPr lang="en-US" dirty="0"/>
          </a:p>
        </p:txBody>
      </p:sp>
    </p:spTree>
    <p:extLst>
      <p:ext uri="{BB962C8B-B14F-4D97-AF65-F5344CB8AC3E}">
        <p14:creationId xmlns:p14="http://schemas.microsoft.com/office/powerpoint/2010/main" val="2204805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592D-E59B-BD7E-DC21-A224533FE845}"/>
              </a:ext>
            </a:extLst>
          </p:cNvPr>
          <p:cNvSpPr>
            <a:spLocks noGrp="1"/>
          </p:cNvSpPr>
          <p:nvPr>
            <p:ph type="title"/>
          </p:nvPr>
        </p:nvSpPr>
        <p:spPr/>
        <p:txBody>
          <a:bodyPr/>
          <a:lstStyle/>
          <a:p>
            <a:r>
              <a:rPr lang="en-US" dirty="0"/>
              <a:t>Training Sessions</a:t>
            </a:r>
          </a:p>
        </p:txBody>
      </p:sp>
      <p:sp>
        <p:nvSpPr>
          <p:cNvPr id="3" name="Content Placeholder 2">
            <a:extLst>
              <a:ext uri="{FF2B5EF4-FFF2-40B4-BE49-F238E27FC236}">
                <a16:creationId xmlns:a16="http://schemas.microsoft.com/office/drawing/2014/main" id="{061F9A2D-CF9F-BE9F-B14F-1ABAC96120FB}"/>
              </a:ext>
            </a:extLst>
          </p:cNvPr>
          <p:cNvSpPr>
            <a:spLocks noGrp="1"/>
          </p:cNvSpPr>
          <p:nvPr>
            <p:ph idx="1"/>
          </p:nvPr>
        </p:nvSpPr>
        <p:spPr/>
        <p:txBody>
          <a:bodyPr>
            <a:normAutofit/>
          </a:bodyPr>
          <a:lstStyle/>
          <a:p>
            <a:r>
              <a:rPr lang="en-US" dirty="0"/>
              <a:t>Each training session will introduce you to a topic in competitive programming</a:t>
            </a:r>
          </a:p>
          <a:p>
            <a:pPr lvl="1"/>
            <a:r>
              <a:rPr lang="en-US" dirty="0"/>
              <a:t>share solutions from last session</a:t>
            </a:r>
          </a:p>
          <a:p>
            <a:pPr lvl="1"/>
            <a:r>
              <a:rPr lang="en-US" dirty="0"/>
              <a:t>introduce a new topic</a:t>
            </a:r>
          </a:p>
          <a:p>
            <a:pPr lvl="1"/>
            <a:r>
              <a:rPr lang="en-US" dirty="0"/>
              <a:t>guided questions in the topic</a:t>
            </a:r>
          </a:p>
          <a:p>
            <a:pPr lvl="1"/>
            <a:r>
              <a:rPr lang="en-US" dirty="0"/>
              <a:t>try it yourself competition focused on the topic</a:t>
            </a:r>
          </a:p>
          <a:p>
            <a:pPr lvl="1"/>
            <a:r>
              <a:rPr lang="en-US" dirty="0"/>
              <a:t>Optional take home exercises (answers released next session) </a:t>
            </a:r>
          </a:p>
        </p:txBody>
      </p:sp>
      <p:sp>
        <p:nvSpPr>
          <p:cNvPr id="4" name="Date Placeholder 3">
            <a:extLst>
              <a:ext uri="{FF2B5EF4-FFF2-40B4-BE49-F238E27FC236}">
                <a16:creationId xmlns:a16="http://schemas.microsoft.com/office/drawing/2014/main" id="{EADE44CD-AE4B-761F-768E-0A7A202210E3}"/>
              </a:ext>
            </a:extLst>
          </p:cNvPr>
          <p:cNvSpPr>
            <a:spLocks noGrp="1"/>
          </p:cNvSpPr>
          <p:nvPr>
            <p:ph type="dt" sz="half" idx="10"/>
          </p:nvPr>
        </p:nvSpPr>
        <p:spPr/>
        <p:txBody>
          <a:bodyPr/>
          <a:lstStyle/>
          <a:p>
            <a:r>
              <a:rPr lang="en-GB"/>
              <a:t>9/28/24</a:t>
            </a:r>
            <a:endParaRPr lang="en-US" dirty="0"/>
          </a:p>
        </p:txBody>
      </p:sp>
    </p:spTree>
    <p:extLst>
      <p:ext uri="{BB962C8B-B14F-4D97-AF65-F5344CB8AC3E}">
        <p14:creationId xmlns:p14="http://schemas.microsoft.com/office/powerpoint/2010/main" val="1212544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What is ICPC?</a:t>
            </a:r>
          </a:p>
        </p:txBody>
      </p:sp>
      <p:sp>
        <p:nvSpPr>
          <p:cNvPr id="3" name="Content Placeholder 2"/>
          <p:cNvSpPr>
            <a:spLocks noGrp="1"/>
          </p:cNvSpPr>
          <p:nvPr>
            <p:ph idx="1"/>
          </p:nvPr>
        </p:nvSpPr>
        <p:spPr>
          <a:xfrm>
            <a:off x="914400" y="1605821"/>
            <a:ext cx="8229600" cy="4162452"/>
          </a:xfrm>
        </p:spPr>
        <p:txBody>
          <a:bodyPr>
            <a:normAutofit lnSpcReduction="10000"/>
          </a:bodyPr>
          <a:lstStyle/>
          <a:p>
            <a:r>
              <a:rPr lang="en-GB" sz="2800" b="1" dirty="0"/>
              <a:t>ICPC</a:t>
            </a:r>
            <a:r>
              <a:rPr lang="en-GB" sz="2800" dirty="0"/>
              <a:t> is a team-based programming competition.</a:t>
            </a:r>
          </a:p>
          <a:p>
            <a:r>
              <a:rPr lang="en-GB" sz="2800" b="1" dirty="0"/>
              <a:t>Teams of 3</a:t>
            </a:r>
            <a:r>
              <a:rPr lang="en-GB" sz="2800" dirty="0"/>
              <a:t> work together to solve algorithmic problems.</a:t>
            </a:r>
          </a:p>
          <a:p>
            <a:r>
              <a:rPr lang="en-GB" sz="2800" b="1" dirty="0"/>
              <a:t>Contest Duration</a:t>
            </a:r>
            <a:r>
              <a:rPr lang="en-GB" sz="2800" dirty="0"/>
              <a:t>: 5 hours, approximately 14 problems.</a:t>
            </a:r>
          </a:p>
          <a:p>
            <a:r>
              <a:rPr lang="en-GB" sz="2800" dirty="0"/>
              <a:t>Teams use </a:t>
            </a:r>
            <a:r>
              <a:rPr lang="en-GB" sz="2800" b="1" dirty="0"/>
              <a:t>1 computer</a:t>
            </a:r>
            <a:r>
              <a:rPr lang="en-GB" sz="2800" dirty="0"/>
              <a:t> to collaborate and solve problems.</a:t>
            </a:r>
          </a:p>
          <a:p>
            <a:r>
              <a:rPr lang="en-GB" sz="2800" dirty="0"/>
              <a:t>Languages allowed: </a:t>
            </a:r>
            <a:r>
              <a:rPr lang="en-GB" sz="2800" b="1" dirty="0"/>
              <a:t>Java, Python, C++, C</a:t>
            </a:r>
          </a:p>
          <a:p>
            <a:r>
              <a:rPr lang="en-GB" sz="2800" dirty="0"/>
              <a:t>For more information, visit </a:t>
            </a:r>
            <a:r>
              <a:rPr lang="en-GB" sz="2800" u="sng" dirty="0"/>
              <a:t>https://</a:t>
            </a:r>
            <a:r>
              <a:rPr lang="en-GB" sz="2800" u="sng" dirty="0" err="1"/>
              <a:t>ukiepc.info</a:t>
            </a:r>
            <a:r>
              <a:rPr lang="en-GB" sz="2800" u="sng" dirty="0"/>
              <a:t>/</a:t>
            </a:r>
            <a:endParaRPr sz="2800" b="1" u="sng" dirty="0"/>
          </a:p>
        </p:txBody>
      </p:sp>
      <p:sp>
        <p:nvSpPr>
          <p:cNvPr id="4" name="Date Placeholder 3">
            <a:extLst>
              <a:ext uri="{FF2B5EF4-FFF2-40B4-BE49-F238E27FC236}">
                <a16:creationId xmlns:a16="http://schemas.microsoft.com/office/drawing/2014/main" id="{4F52D04B-F4E6-7B39-0A5B-73849835CC99}"/>
              </a:ext>
            </a:extLst>
          </p:cNvPr>
          <p:cNvSpPr>
            <a:spLocks noGrp="1"/>
          </p:cNvSpPr>
          <p:nvPr>
            <p:ph type="dt" sz="half" idx="10"/>
          </p:nvPr>
        </p:nvSpPr>
        <p:spPr/>
        <p:txBody>
          <a:bodyPr/>
          <a:lstStyle/>
          <a:p>
            <a:r>
              <a:rPr lang="en-GB" dirty="0"/>
              <a:t>9/28/24</a:t>
            </a:r>
            <a:endParaRPr lang="en-US" dirty="0"/>
          </a:p>
        </p:txBody>
      </p:sp>
      <p:pic>
        <p:nvPicPr>
          <p:cNvPr id="1028" name="Picture 4" descr="tesla_protocol&quot; qualifies for ACM ICPC world finals -">
            <a:extLst>
              <a:ext uri="{FF2B5EF4-FFF2-40B4-BE49-F238E27FC236}">
                <a16:creationId xmlns:a16="http://schemas.microsoft.com/office/drawing/2014/main" id="{F8C18983-4989-BA73-BE67-439A3EDE29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24780"/>
            <a:ext cx="6400800" cy="3225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28"/>
                                        </p:tgtEl>
                                      </p:cBhvr>
                                    </p:animEffect>
                                    <p:set>
                                      <p:cBhvr>
                                        <p:cTn id="7" dur="1" fill="hold">
                                          <p:stCondLst>
                                            <p:cond delay="499"/>
                                          </p:stCondLst>
                                        </p:cTn>
                                        <p:tgtEl>
                                          <p:spTgt spid="102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{8A5EDFD6-F2CC-1449-A1B5-0889572ED51A}tf16401369</Template>
  <TotalTime>2819</TotalTime>
  <Words>2076</Words>
  <Application>Microsoft Macintosh PowerPoint</Application>
  <PresentationFormat>On-screen Show (4:3)</PresentationFormat>
  <Paragraphs>279</Paragraphs>
  <Slides>22</Slides>
  <Notes>15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ArialMT</vt:lpstr>
      <vt:lpstr>docs-Roboto</vt:lpstr>
      <vt:lpstr>Arial</vt:lpstr>
      <vt:lpstr>Calibri</vt:lpstr>
      <vt:lpstr>Chakra Petch</vt:lpstr>
      <vt:lpstr>Roboto</vt:lpstr>
      <vt:lpstr>Office Theme</vt:lpstr>
      <vt:lpstr>Welcome to SIGCompete</vt:lpstr>
      <vt:lpstr>Session Outline</vt:lpstr>
      <vt:lpstr>What is Competitive Programming?</vt:lpstr>
      <vt:lpstr>What is SIGCompete?</vt:lpstr>
      <vt:lpstr>Who is it for?</vt:lpstr>
      <vt:lpstr>We Learn Together</vt:lpstr>
      <vt:lpstr>Society Activities</vt:lpstr>
      <vt:lpstr>Training Sessions</vt:lpstr>
      <vt:lpstr>What is ICPC?</vt:lpstr>
      <vt:lpstr>ICPC Participation</vt:lpstr>
      <vt:lpstr>ICPC Registration</vt:lpstr>
      <vt:lpstr>QUESTIONS?</vt:lpstr>
      <vt:lpstr>Tips to Improve in Competitive Programming</vt:lpstr>
      <vt:lpstr>General Approach to Solving a Problem</vt:lpstr>
      <vt:lpstr>Example Problem 1</vt:lpstr>
      <vt:lpstr>Example Problem 2</vt:lpstr>
      <vt:lpstr>Try it yourself!</vt:lpstr>
      <vt:lpstr>Society Events Poll</vt:lpstr>
      <vt:lpstr>We welcome any Feedback</vt:lpstr>
      <vt:lpstr>Icebreaker – Human Bingo</vt:lpstr>
      <vt:lpstr>Committee Member Meetup</vt:lpstr>
      <vt:lpstr>Thank You For Coming!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SIGCompete</dc:title>
  <dc:subject/>
  <dc:creator/>
  <cp:keywords/>
  <dc:description>generated using python-pptx</dc:description>
  <cp:lastModifiedBy>Han-Xin Xu (hxsx1u21)</cp:lastModifiedBy>
  <cp:revision>12</cp:revision>
  <dcterms:created xsi:type="dcterms:W3CDTF">2013-01-27T09:14:16Z</dcterms:created>
  <dcterms:modified xsi:type="dcterms:W3CDTF">2024-10-02T21:13:50Z</dcterms:modified>
  <cp:category/>
</cp:coreProperties>
</file>