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304" r:id="rId4"/>
    <p:sldId id="305" r:id="rId5"/>
    <p:sldId id="274" r:id="rId6"/>
    <p:sldId id="277" r:id="rId7"/>
    <p:sldId id="276" r:id="rId8"/>
    <p:sldId id="278" r:id="rId9"/>
    <p:sldId id="279" r:id="rId10"/>
    <p:sldId id="280" r:id="rId11"/>
    <p:sldId id="284" r:id="rId12"/>
    <p:sldId id="281" r:id="rId13"/>
    <p:sldId id="282" r:id="rId14"/>
    <p:sldId id="285" r:id="rId15"/>
    <p:sldId id="283" r:id="rId16"/>
    <p:sldId id="286" r:id="rId17"/>
    <p:sldId id="287" r:id="rId18"/>
    <p:sldId id="297" r:id="rId19"/>
    <p:sldId id="296" r:id="rId20"/>
    <p:sldId id="299" r:id="rId21"/>
    <p:sldId id="302" r:id="rId22"/>
    <p:sldId id="300" r:id="rId23"/>
    <p:sldId id="298" r:id="rId24"/>
    <p:sldId id="301" r:id="rId25"/>
    <p:sldId id="288" r:id="rId26"/>
    <p:sldId id="303" r:id="rId27"/>
    <p:sldId id="289" r:id="rId28"/>
    <p:sldId id="290" r:id="rId29"/>
    <p:sldId id="291" r:id="rId30"/>
    <p:sldId id="295" r:id="rId31"/>
    <p:sldId id="294" r:id="rId32"/>
    <p:sldId id="293" r:id="rId33"/>
    <p:sldId id="27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DCB4"/>
    <a:srgbClr val="594CE2"/>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7"/>
    <p:restoredTop sz="85751"/>
  </p:normalViewPr>
  <p:slideViewPr>
    <p:cSldViewPr snapToGrid="0" snapToObjects="1">
      <p:cViewPr>
        <p:scale>
          <a:sx n="113" d="100"/>
          <a:sy n="113" d="100"/>
        </p:scale>
        <p:origin x="2032"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1C5C0-8132-1C41-8B2E-1C61F493F86A}" type="datetimeFigureOut">
              <a:rPr lang="en-US" smtClean="0"/>
              <a:t>10/8/24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05BAA-7136-B440-8DCE-18BDF4A417AF}" type="slidenum">
              <a:rPr lang="en-US" smtClean="0"/>
              <a:t>‹#›</a:t>
            </a:fld>
            <a:endParaRPr lang="en-US" dirty="0"/>
          </a:p>
        </p:txBody>
      </p:sp>
    </p:spTree>
    <p:extLst>
      <p:ext uri="{BB962C8B-B14F-4D97-AF65-F5344CB8AC3E}">
        <p14:creationId xmlns:p14="http://schemas.microsoft.com/office/powerpoint/2010/main" val="1696662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message me on discord!</a:t>
            </a:r>
          </a:p>
          <a:p>
            <a:endParaRPr lang="en-US" dirty="0"/>
          </a:p>
          <a:p>
            <a:r>
              <a:rPr lang="en-US" dirty="0"/>
              <a:t>Question: do we want to have tutorials on C++, or just stick to using a language of your choice for programming problems?</a:t>
            </a:r>
          </a:p>
        </p:txBody>
      </p:sp>
      <p:sp>
        <p:nvSpPr>
          <p:cNvPr id="4" name="Slide Number Placeholder 3"/>
          <p:cNvSpPr>
            <a:spLocks noGrp="1"/>
          </p:cNvSpPr>
          <p:nvPr>
            <p:ph type="sldNum" sz="quarter" idx="5"/>
          </p:nvPr>
        </p:nvSpPr>
        <p:spPr/>
        <p:txBody>
          <a:bodyPr/>
          <a:lstStyle/>
          <a:p>
            <a:fld id="{EF605BAA-7136-B440-8DCE-18BDF4A417AF}" type="slidenum">
              <a:rPr lang="en-US" smtClean="0"/>
              <a:t>3</a:t>
            </a:fld>
            <a:endParaRPr lang="en-US" dirty="0"/>
          </a:p>
        </p:txBody>
      </p:sp>
    </p:spTree>
    <p:extLst>
      <p:ext uri="{BB962C8B-B14F-4D97-AF65-F5344CB8AC3E}">
        <p14:creationId xmlns:p14="http://schemas.microsoft.com/office/powerpoint/2010/main" val="1087488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24</a:t>
            </a:fld>
            <a:endParaRPr lang="en-US" dirty="0"/>
          </a:p>
        </p:txBody>
      </p:sp>
    </p:spTree>
    <p:extLst>
      <p:ext uri="{BB962C8B-B14F-4D97-AF65-F5344CB8AC3E}">
        <p14:creationId xmlns:p14="http://schemas.microsoft.com/office/powerpoint/2010/main" val="2970057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Manipulating Between Lowercase and Uppercase</a:t>
            </a:r>
            <a:r>
              <a:rPr lang="en-GB" dirty="0"/>
              <a:t>:</a:t>
            </a:r>
          </a:p>
          <a:p>
            <a:pPr>
              <a:buFont typeface="Arial" panose="020B0604020202020204" pitchFamily="34" charset="0"/>
              <a:buChar char="•"/>
            </a:pPr>
            <a:r>
              <a:rPr lang="en-GB" dirty="0"/>
              <a:t>Convert between lower and upper case using built-in functions:</a:t>
            </a:r>
          </a:p>
          <a:p>
            <a:pPr marL="742950" lvl="1" indent="-285750">
              <a:buFont typeface="Arial" panose="020B0604020202020204" pitchFamily="34" charset="0"/>
              <a:buChar char="•"/>
            </a:pPr>
            <a:r>
              <a:rPr lang="en-GB" b="1" dirty="0"/>
              <a:t>C/C++/Java</a:t>
            </a:r>
            <a:r>
              <a:rPr lang="en-GB" dirty="0"/>
              <a:t>: Use </a:t>
            </a:r>
            <a:r>
              <a:rPr lang="en-GB" dirty="0" err="1"/>
              <a:t>toupper</a:t>
            </a:r>
            <a:r>
              <a:rPr lang="en-GB" dirty="0"/>
              <a:t>() and </a:t>
            </a:r>
            <a:r>
              <a:rPr lang="en-GB" dirty="0" err="1"/>
              <a:t>tolower</a:t>
            </a:r>
            <a:r>
              <a:rPr lang="en-GB" dirty="0"/>
              <a:t>() functions.</a:t>
            </a:r>
          </a:p>
          <a:p>
            <a:pPr marL="742950" lvl="1" indent="-285750">
              <a:buFont typeface="Arial" panose="020B0604020202020204" pitchFamily="34" charset="0"/>
              <a:buChar char="•"/>
            </a:pPr>
            <a:r>
              <a:rPr lang="en-GB" b="1" dirty="0"/>
              <a:t>Python</a:t>
            </a:r>
            <a:r>
              <a:rPr lang="en-GB" dirty="0"/>
              <a:t>: Use upper() and lower() methods.</a:t>
            </a:r>
          </a:p>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25</a:t>
            </a:fld>
            <a:endParaRPr lang="en-US" dirty="0"/>
          </a:p>
        </p:txBody>
      </p:sp>
    </p:spTree>
    <p:extLst>
      <p:ext uri="{BB962C8B-B14F-4D97-AF65-F5344CB8AC3E}">
        <p14:creationId xmlns:p14="http://schemas.microsoft.com/office/powerpoint/2010/main" val="3690188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Solution: Implement efficient bit manipulation techniques to count 1s in binary.</a:t>
            </a:r>
          </a:p>
          <a:p>
            <a:endParaRPr lang="en-US" dirty="0"/>
          </a:p>
          <a:p>
            <a:r>
              <a:rPr lang="en-US" dirty="0"/>
              <a:t>This question can actually be solved in O(1) time using mathematic equations and advanced bit manipulation.</a:t>
            </a:r>
          </a:p>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30</a:t>
            </a:fld>
            <a:endParaRPr lang="en-US" dirty="0"/>
          </a:p>
        </p:txBody>
      </p:sp>
    </p:spTree>
    <p:extLst>
      <p:ext uri="{BB962C8B-B14F-4D97-AF65-F5344CB8AC3E}">
        <p14:creationId xmlns:p14="http://schemas.microsoft.com/office/powerpoint/2010/main" val="270188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for time complexity and primitive data types.</a:t>
            </a:r>
          </a:p>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31</a:t>
            </a:fld>
            <a:endParaRPr lang="en-US" dirty="0"/>
          </a:p>
        </p:txBody>
      </p:sp>
    </p:spTree>
    <p:extLst>
      <p:ext uri="{BB962C8B-B14F-4D97-AF65-F5344CB8AC3E}">
        <p14:creationId xmlns:p14="http://schemas.microsoft.com/office/powerpoint/2010/main" val="400610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5</a:t>
            </a:fld>
            <a:endParaRPr lang="en-US" dirty="0"/>
          </a:p>
        </p:txBody>
      </p:sp>
    </p:spTree>
    <p:extLst>
      <p:ext uri="{BB962C8B-B14F-4D97-AF65-F5344CB8AC3E}">
        <p14:creationId xmlns:p14="http://schemas.microsoft.com/office/powerpoint/2010/main" val="3224837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enturySchL"/>
              </a:rPr>
              <a:t>The time complexity of an algorithm is denoted </a:t>
            </a:r>
            <a:r>
              <a:rPr lang="en-GB" sz="1200" i="1" dirty="0">
                <a:effectLst/>
                <a:latin typeface="CenturySchL"/>
              </a:rPr>
              <a:t>O</a:t>
            </a:r>
            <a:r>
              <a:rPr lang="en-GB" sz="1200" dirty="0">
                <a:effectLst/>
                <a:latin typeface="CenturySchL"/>
              </a:rPr>
              <a:t>(</a:t>
            </a:r>
            <a:r>
              <a:rPr lang="en-GB" sz="1200" dirty="0">
                <a:effectLst/>
                <a:latin typeface="Fourier-Math-Symbols"/>
              </a:rPr>
              <a:t>···</a:t>
            </a:r>
            <a:r>
              <a:rPr lang="en-GB" sz="1200" dirty="0">
                <a:effectLst/>
                <a:latin typeface="CenturySchL"/>
              </a:rPr>
              <a:t>) where the three dots represent some function. Usually, the variable </a:t>
            </a:r>
            <a:r>
              <a:rPr lang="en-GB" sz="1200" i="1" dirty="0">
                <a:effectLst/>
                <a:latin typeface="CenturySchL"/>
              </a:rPr>
              <a:t>n </a:t>
            </a:r>
            <a:r>
              <a:rPr lang="en-GB" sz="1200" dirty="0">
                <a:effectLst/>
                <a:latin typeface="CenturySchL"/>
              </a:rPr>
              <a:t>denotes the input size. For example, if the input is an array of numbers, </a:t>
            </a:r>
            <a:r>
              <a:rPr lang="en-GB" sz="1200" i="1" dirty="0">
                <a:effectLst/>
                <a:latin typeface="CenturySchL"/>
              </a:rPr>
              <a:t>n </a:t>
            </a:r>
            <a:r>
              <a:rPr lang="en-GB" sz="1200" dirty="0">
                <a:effectLst/>
                <a:latin typeface="CenturySchL"/>
              </a:rPr>
              <a:t>will be the size of the array, and if the input is a string, </a:t>
            </a:r>
            <a:r>
              <a:rPr lang="en-GB" sz="1200" i="1" dirty="0">
                <a:effectLst/>
                <a:latin typeface="CenturySchL"/>
              </a:rPr>
              <a:t>n </a:t>
            </a:r>
            <a:r>
              <a:rPr lang="en-GB" sz="1200" dirty="0">
                <a:effectLst/>
                <a:latin typeface="CenturySchL"/>
              </a:rPr>
              <a:t>will be the length of the string. </a:t>
            </a:r>
            <a:endParaRPr lang="en-GB" dirty="0"/>
          </a:p>
          <a:p>
            <a:endParaRPr lang="en-US" dirty="0"/>
          </a:p>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6</a:t>
            </a:fld>
            <a:endParaRPr lang="en-US" dirty="0"/>
          </a:p>
        </p:txBody>
      </p:sp>
    </p:spTree>
    <p:extLst>
      <p:ext uri="{BB962C8B-B14F-4D97-AF65-F5344CB8AC3E}">
        <p14:creationId xmlns:p14="http://schemas.microsoft.com/office/powerpoint/2010/main" val="3619075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11</a:t>
            </a:fld>
            <a:endParaRPr lang="en-US" dirty="0"/>
          </a:p>
        </p:txBody>
      </p:sp>
    </p:spTree>
    <p:extLst>
      <p:ext uri="{BB962C8B-B14F-4D97-AF65-F5344CB8AC3E}">
        <p14:creationId xmlns:p14="http://schemas.microsoft.com/office/powerpoint/2010/main" val="235770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the right data types is crucial in competitive programming. It’s important to get familiar with working with them, as well as knowing how much space they occupy and the allowed precision.</a:t>
            </a:r>
          </a:p>
          <a:p>
            <a:r>
              <a:rPr lang="en-US" dirty="0"/>
              <a:t>I’m talking about these data types in the context of java/</a:t>
            </a:r>
            <a:r>
              <a:rPr lang="en-US" dirty="0" err="1"/>
              <a:t>c++</a:t>
            </a:r>
            <a:r>
              <a:rPr lang="en-US" dirty="0"/>
              <a:t>/python</a:t>
            </a:r>
          </a:p>
          <a:p>
            <a:r>
              <a:rPr lang="en-US" dirty="0"/>
              <a:t>Most high level programming languages should have these primitive data types</a:t>
            </a:r>
          </a:p>
        </p:txBody>
      </p:sp>
      <p:sp>
        <p:nvSpPr>
          <p:cNvPr id="4" name="Slide Number Placeholder 3"/>
          <p:cNvSpPr>
            <a:spLocks noGrp="1"/>
          </p:cNvSpPr>
          <p:nvPr>
            <p:ph type="sldNum" sz="quarter" idx="5"/>
          </p:nvPr>
        </p:nvSpPr>
        <p:spPr/>
        <p:txBody>
          <a:bodyPr/>
          <a:lstStyle/>
          <a:p>
            <a:fld id="{EF605BAA-7136-B440-8DCE-18BDF4A417AF}" type="slidenum">
              <a:rPr lang="en-US" smtClean="0"/>
              <a:t>16</a:t>
            </a:fld>
            <a:endParaRPr lang="en-US" dirty="0"/>
          </a:p>
        </p:txBody>
      </p:sp>
    </p:spTree>
    <p:extLst>
      <p:ext uri="{BB962C8B-B14F-4D97-AF65-F5344CB8AC3E}">
        <p14:creationId xmlns:p14="http://schemas.microsoft.com/office/powerpoint/2010/main" val="3889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17</a:t>
            </a:fld>
            <a:endParaRPr lang="en-US" dirty="0"/>
          </a:p>
        </p:txBody>
      </p:sp>
    </p:spTree>
    <p:extLst>
      <p:ext uri="{BB962C8B-B14F-4D97-AF65-F5344CB8AC3E}">
        <p14:creationId xmlns:p14="http://schemas.microsoft.com/office/powerpoint/2010/main" val="4004724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19</a:t>
            </a:fld>
            <a:endParaRPr lang="en-US" dirty="0"/>
          </a:p>
        </p:txBody>
      </p:sp>
    </p:spTree>
    <p:extLst>
      <p:ext uri="{BB962C8B-B14F-4D97-AF65-F5344CB8AC3E}">
        <p14:creationId xmlns:p14="http://schemas.microsoft.com/office/powerpoint/2010/main" val="1855229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Java and C++, if both operands of a division are integers (int or long), the result will be an integer. Any fractional part will be discarded (i.e., the result is truncated toward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handle this, you can explicitly cast one of the operands to double to get a floating-point result:</a:t>
            </a:r>
          </a:p>
          <a:p>
            <a:endParaRPr lang="en-US" dirty="0"/>
          </a:p>
          <a:p>
            <a:r>
              <a:rPr lang="en-GB" dirty="0"/>
              <a:t>If you want integer division in Python 3, you use the // operator:</a:t>
            </a:r>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22</a:t>
            </a:fld>
            <a:endParaRPr lang="en-US" dirty="0"/>
          </a:p>
        </p:txBody>
      </p:sp>
    </p:spTree>
    <p:extLst>
      <p:ext uri="{BB962C8B-B14F-4D97-AF65-F5344CB8AC3E}">
        <p14:creationId xmlns:p14="http://schemas.microsoft.com/office/powerpoint/2010/main" val="3883841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23</a:t>
            </a:fld>
            <a:endParaRPr lang="en-US" dirty="0"/>
          </a:p>
        </p:txBody>
      </p:sp>
    </p:spTree>
    <p:extLst>
      <p:ext uri="{BB962C8B-B14F-4D97-AF65-F5344CB8AC3E}">
        <p14:creationId xmlns:p14="http://schemas.microsoft.com/office/powerpoint/2010/main" val="148476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a:solidFill>
                  <a:srgbClr val="594CE2"/>
                </a:solidFill>
                <a:latin typeface="Chakra Petch" pitchFamily="2" charset="-34"/>
                <a:cs typeface="Chakra Petch" pitchFamily="2" charset="-34"/>
              </a:defRPr>
            </a:lvl1pPr>
          </a:lstStyle>
          <a:p>
            <a:r>
              <a:rPr lang="en-US" dirty="0"/>
              <a:t>TITLE HERE</a:t>
            </a:r>
          </a:p>
        </p:txBody>
      </p:sp>
      <p:sp>
        <p:nvSpPr>
          <p:cNvPr id="3" name="Subtitle 2"/>
          <p:cNvSpPr>
            <a:spLocks noGrp="1"/>
          </p:cNvSpPr>
          <p:nvPr>
            <p:ph type="subTitle" idx="1" hasCustomPrompt="1"/>
          </p:nvPr>
        </p:nvSpPr>
        <p:spPr>
          <a:xfrm>
            <a:off x="1371600" y="3600450"/>
            <a:ext cx="6400800" cy="611786"/>
          </a:xfrm>
        </p:spPr>
        <p:txBody>
          <a:bodyPr/>
          <a:lstStyle>
            <a:lvl1pPr marL="0" indent="0" algn="ctr">
              <a:buNone/>
              <a:defRPr>
                <a:solidFill>
                  <a:schemeClr val="tx1">
                    <a:tint val="75000"/>
                  </a:schemeClr>
                </a:solidFill>
                <a:latin typeface="Chakra Petch" pitchFamily="2" charset="-34"/>
                <a:cs typeface="Chakra Petch" pitchFamily="2" charset="-3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here</a:t>
            </a:r>
          </a:p>
        </p:txBody>
      </p:sp>
      <p:sp>
        <p:nvSpPr>
          <p:cNvPr id="4" name="Date Placeholder 3"/>
          <p:cNvSpPr>
            <a:spLocks noGrp="1"/>
          </p:cNvSpPr>
          <p:nvPr>
            <p:ph type="dt" sz="half" idx="10"/>
          </p:nvPr>
        </p:nvSpPr>
        <p:spPr/>
        <p:txBody>
          <a:bodyPr/>
          <a:lstStyle/>
          <a:p>
            <a:fld id="{F20884A2-0EFE-7E4D-A05E-6957A47E6E47}" type="datetime1">
              <a:rPr lang="en-GB" smtClean="0"/>
              <a:t>08/10/2024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6807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38A4EC-2464-A14F-A30C-03D8715F0028}" type="datetime1">
              <a:rPr lang="en-GB" smtClean="0"/>
              <a:t>08/10/2024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9A69386-7199-3D48-A8E3-93A4EA193055}" type="datetime1">
              <a:rPr lang="en-GB" smtClean="0"/>
              <a:t>08/10/2024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DD27DA0-E4DE-0D40-8AC9-47EF39B43066}" type="datetime1">
              <a:rPr lang="en-GB" smtClean="0"/>
              <a:t>08/10/2024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4839092-43EB-3342-9613-B78AEB129757}" type="datetime1">
              <a:rPr lang="en-GB" smtClean="0"/>
              <a:t>08/10/2024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CB5BD40-CA65-AE45-9259-402EB02B9460}" type="datetime1">
              <a:rPr lang="en-GB" smtClean="0"/>
              <a:t>08/10/2024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735B2-6BA4-9F49-9642-D61DDF654FC7}" type="datetime1">
              <a:rPr lang="en-GB" smtClean="0"/>
              <a:t>08/10/2024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03B14F0-2DBA-6148-A966-01EFED712265}" type="datetime1">
              <a:rPr lang="en-GB" smtClean="0"/>
              <a:t>08/10/2024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6E63946-C4F9-E940-A40F-8B84C3E5B64A}" type="datetime1">
              <a:rPr lang="en-GB" smtClean="0"/>
              <a:t>08/10/2024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blue logo with a cartoon animal&#10;&#10;Description automatically generated">
            <a:extLst>
              <a:ext uri="{FF2B5EF4-FFF2-40B4-BE49-F238E27FC236}">
                <a16:creationId xmlns:a16="http://schemas.microsoft.com/office/drawing/2014/main" id="{FE1EEE98-5338-23EC-FFA8-9BF687F4EBC8}"/>
              </a:ext>
            </a:extLst>
          </p:cNvPr>
          <p:cNvPicPr>
            <a:picLocks noChangeAspect="1"/>
          </p:cNvPicPr>
          <p:nvPr userDrawn="1"/>
        </p:nvPicPr>
        <p:blipFill>
          <a:blip r:embed="rId11">
            <a:alphaModFix amt="85000"/>
          </a:blip>
          <a:stretch>
            <a:fillRect/>
          </a:stretch>
        </p:blipFill>
        <p:spPr>
          <a:xfrm>
            <a:off x="0" y="0"/>
            <a:ext cx="1034321" cy="1034321"/>
          </a:xfrm>
          <a:prstGeom prst="rect">
            <a:avLst/>
          </a:prstGeom>
        </p:spPr>
      </p:pic>
      <p:sp>
        <p:nvSpPr>
          <p:cNvPr id="2" name="Title Placeholder 1"/>
          <p:cNvSpPr>
            <a:spLocks noGrp="1"/>
          </p:cNvSpPr>
          <p:nvPr>
            <p:ph type="title"/>
          </p:nvPr>
        </p:nvSpPr>
        <p:spPr>
          <a:xfrm>
            <a:off x="457200" y="462821"/>
            <a:ext cx="82296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57200" y="1963711"/>
            <a:ext cx="8229600" cy="416245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9134A-C727-0B45-96DD-2BD941F92BAB}" type="datetime1">
              <a:rPr lang="en-GB" smtClean="0"/>
              <a:t>08/10/2024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p:txStyles>
    <p:titleStyle>
      <a:lvl1pPr algn="ctr" defTabSz="457200" rtl="0" eaLnBrk="1" latinLnBrk="0" hangingPunct="1">
        <a:spcBef>
          <a:spcPct val="0"/>
        </a:spcBef>
        <a:buNone/>
        <a:defRPr sz="4400" kern="1200">
          <a:solidFill>
            <a:srgbClr val="594CE2"/>
          </a:solidFill>
          <a:latin typeface="Chakra Petch" pitchFamily="2" charset="-34"/>
          <a:ea typeface="+mj-ea"/>
          <a:cs typeface="Chakra Petch" pitchFamily="2" charset="-34"/>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panose="020F0502020204030204" pitchFamily="34" charset="0"/>
          <a:ea typeface="+mn-ea"/>
          <a:cs typeface="Calibri" panose="020F0502020204030204" pitchFamily="34"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panose="020F0502020204030204" pitchFamily="34" charset="0"/>
          <a:ea typeface="+mn-ea"/>
          <a:cs typeface="Calibri" panose="020F0502020204030204" pitchFamily="34"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panose="020F0502020204030204" pitchFamily="34" charset="0"/>
          <a:ea typeface="+mn-ea"/>
          <a:cs typeface="Calibri" panose="020F0502020204030204" pitchFamily="34"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cppreference.com/w/cpp/language/typ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python.org/3/library/decimal.html#decimal.Decimal" TargetMode="External"/><Relationship Id="rId2" Type="http://schemas.openxmlformats.org/officeDocument/2006/relationships/hyperlink" Target="https://docs.python.org/3/library/fractions.html#fractions.Frac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hayna003/sigcompe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3869284"/>
            <a:ext cx="7772400" cy="1470025"/>
          </a:xfrm>
        </p:spPr>
        <p:txBody>
          <a:bodyPr/>
          <a:lstStyle/>
          <a:p>
            <a:r>
              <a:rPr lang="en-GB" dirty="0"/>
              <a:t>Session 1: Time Complexity and Basic Data Types</a:t>
            </a:r>
            <a:endParaRPr dirty="0"/>
          </a:p>
        </p:txBody>
      </p:sp>
      <p:sp>
        <p:nvSpPr>
          <p:cNvPr id="3" name="Subtitle 2"/>
          <p:cNvSpPr>
            <a:spLocks noGrp="1"/>
          </p:cNvSpPr>
          <p:nvPr>
            <p:ph type="subTitle" idx="1"/>
          </p:nvPr>
        </p:nvSpPr>
        <p:spPr>
          <a:xfrm>
            <a:off x="1371599" y="5316407"/>
            <a:ext cx="6400800" cy="611786"/>
          </a:xfrm>
        </p:spPr>
        <p:txBody>
          <a:bodyPr>
            <a:normAutofit/>
          </a:bodyPr>
          <a:lstStyle/>
          <a:p>
            <a:r>
              <a:rPr lang="en-GB" dirty="0"/>
              <a:t>October 9</a:t>
            </a:r>
            <a:endParaRPr dirty="0"/>
          </a:p>
        </p:txBody>
      </p:sp>
      <p:sp>
        <p:nvSpPr>
          <p:cNvPr id="6" name="Date Placeholder 5">
            <a:extLst>
              <a:ext uri="{FF2B5EF4-FFF2-40B4-BE49-F238E27FC236}">
                <a16:creationId xmlns:a16="http://schemas.microsoft.com/office/drawing/2014/main" id="{C4459E96-105A-BA5E-81ED-1AFE7C11F064}"/>
              </a:ext>
            </a:extLst>
          </p:cNvPr>
          <p:cNvSpPr>
            <a:spLocks noGrp="1"/>
          </p:cNvSpPr>
          <p:nvPr>
            <p:ph type="dt" sz="half" idx="10"/>
          </p:nvPr>
        </p:nvSpPr>
        <p:spPr/>
        <p:txBody>
          <a:bodyPr/>
          <a:lstStyle/>
          <a:p>
            <a:fld id="{9FA5CB8E-E14C-1546-8F89-ECE7265915E3}" type="datetime1">
              <a:rPr lang="en-GB" smtClean="0"/>
              <a:t>08/10/2024</a:t>
            </a:fld>
            <a:endParaRPr lang="en-US" dirty="0"/>
          </a:p>
        </p:txBody>
      </p:sp>
      <p:sp>
        <p:nvSpPr>
          <p:cNvPr id="11" name="Oval 10">
            <a:extLst>
              <a:ext uri="{FF2B5EF4-FFF2-40B4-BE49-F238E27FC236}">
                <a16:creationId xmlns:a16="http://schemas.microsoft.com/office/drawing/2014/main" id="{F282AFCE-A6E2-4556-C71A-00383C4B1FCA}"/>
              </a:ext>
            </a:extLst>
          </p:cNvPr>
          <p:cNvSpPr/>
          <p:nvPr/>
        </p:nvSpPr>
        <p:spPr>
          <a:xfrm>
            <a:off x="3080323" y="693113"/>
            <a:ext cx="2939477" cy="2939477"/>
          </a:xfrm>
          <a:prstGeom prst="ellipse">
            <a:avLst/>
          </a:prstGeom>
          <a:blipFill>
            <a:blip r:embed="rId2"/>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6B49921-2AFC-9293-8738-252360C17890}"/>
              </a:ext>
            </a:extLst>
          </p:cNvPr>
          <p:cNvSpPr>
            <a:spLocks noGrp="1"/>
          </p:cNvSpPr>
          <p:nvPr>
            <p:ph type="ftr" sz="quarter" idx="1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FDFA-6F6F-5078-CBE5-2645530F0456}"/>
              </a:ext>
            </a:extLst>
          </p:cNvPr>
          <p:cNvSpPr>
            <a:spLocks noGrp="1"/>
          </p:cNvSpPr>
          <p:nvPr>
            <p:ph type="title"/>
          </p:nvPr>
        </p:nvSpPr>
        <p:spPr/>
        <p:txBody>
          <a:bodyPr/>
          <a:lstStyle/>
          <a:p>
            <a:r>
              <a:rPr lang="en-GB" dirty="0"/>
              <a:t>Time Complexity</a:t>
            </a:r>
          </a:p>
        </p:txBody>
      </p:sp>
      <p:pic>
        <p:nvPicPr>
          <p:cNvPr id="6" name="Content Placeholder 5" descr="A white paper with black text&#10;&#10;Description automatically generated">
            <a:extLst>
              <a:ext uri="{FF2B5EF4-FFF2-40B4-BE49-F238E27FC236}">
                <a16:creationId xmlns:a16="http://schemas.microsoft.com/office/drawing/2014/main" id="{80907831-EAB5-5E26-DA05-B98F5C75376E}"/>
              </a:ext>
            </a:extLst>
          </p:cNvPr>
          <p:cNvPicPr>
            <a:picLocks noGrp="1" noChangeAspect="1"/>
          </p:cNvPicPr>
          <p:nvPr>
            <p:ph idx="1"/>
          </p:nvPr>
        </p:nvPicPr>
        <p:blipFill>
          <a:blip r:embed="rId2"/>
          <a:stretch>
            <a:fillRect/>
          </a:stretch>
        </p:blipFill>
        <p:spPr>
          <a:xfrm>
            <a:off x="457200" y="2389899"/>
            <a:ext cx="8229600" cy="3310102"/>
          </a:xfrm>
        </p:spPr>
      </p:pic>
      <p:sp>
        <p:nvSpPr>
          <p:cNvPr id="4" name="Date Placeholder 3">
            <a:extLst>
              <a:ext uri="{FF2B5EF4-FFF2-40B4-BE49-F238E27FC236}">
                <a16:creationId xmlns:a16="http://schemas.microsoft.com/office/drawing/2014/main" id="{A0B67058-8858-0744-7C27-05CC668C6381}"/>
              </a:ext>
            </a:extLst>
          </p:cNvPr>
          <p:cNvSpPr>
            <a:spLocks noGrp="1"/>
          </p:cNvSpPr>
          <p:nvPr>
            <p:ph type="dt" sz="half" idx="10"/>
          </p:nvPr>
        </p:nvSpPr>
        <p:spPr/>
        <p:txBody>
          <a:bodyPr/>
          <a:lstStyle/>
          <a:p>
            <a:fld id="{68ACD55F-C1ED-9E44-A1F3-93D36BCF4744}" type="datetime1">
              <a:rPr lang="en-GB" smtClean="0"/>
              <a:t>08/10/2024</a:t>
            </a:fld>
            <a:endParaRPr lang="en-US" dirty="0"/>
          </a:p>
        </p:txBody>
      </p:sp>
      <p:sp>
        <p:nvSpPr>
          <p:cNvPr id="7" name="Footer Placeholder 6">
            <a:extLst>
              <a:ext uri="{FF2B5EF4-FFF2-40B4-BE49-F238E27FC236}">
                <a16:creationId xmlns:a16="http://schemas.microsoft.com/office/drawing/2014/main" id="{F80433D4-8A30-C6BF-C0B0-0266D4EC7FF9}"/>
              </a:ext>
            </a:extLst>
          </p:cNvPr>
          <p:cNvSpPr>
            <a:spLocks noGrp="1"/>
          </p:cNvSpPr>
          <p:nvPr>
            <p:ph type="ftr" sz="quarter" idx="11"/>
          </p:nvPr>
        </p:nvSpPr>
        <p:spPr/>
        <p:txBody>
          <a:bodyPr/>
          <a:lstStyle/>
          <a:p>
            <a:r>
              <a:rPr lang="en-GB" dirty="0"/>
              <a:t>Time Complexity</a:t>
            </a:r>
          </a:p>
          <a:p>
            <a:endParaRPr lang="en-US" dirty="0"/>
          </a:p>
        </p:txBody>
      </p:sp>
    </p:spTree>
    <p:extLst>
      <p:ext uri="{BB962C8B-B14F-4D97-AF65-F5344CB8AC3E}">
        <p14:creationId xmlns:p14="http://schemas.microsoft.com/office/powerpoint/2010/main" val="289432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9A51-6338-1DFB-CAA3-FEFB6BA624CE}"/>
              </a:ext>
            </a:extLst>
          </p:cNvPr>
          <p:cNvSpPr>
            <a:spLocks noGrp="1"/>
          </p:cNvSpPr>
          <p:nvPr>
            <p:ph type="title"/>
          </p:nvPr>
        </p:nvSpPr>
        <p:spPr/>
        <p:txBody>
          <a:bodyPr/>
          <a:lstStyle/>
          <a:p>
            <a:r>
              <a:rPr lang="en-US" dirty="0"/>
              <a:t>Common Complexity Classes</a:t>
            </a:r>
          </a:p>
        </p:txBody>
      </p:sp>
      <p:pic>
        <p:nvPicPr>
          <p:cNvPr id="7" name="Content Placeholder 6" descr="A black text on a white background&#10;&#10;Description automatically generated">
            <a:extLst>
              <a:ext uri="{FF2B5EF4-FFF2-40B4-BE49-F238E27FC236}">
                <a16:creationId xmlns:a16="http://schemas.microsoft.com/office/drawing/2014/main" id="{90743816-F7E3-2FEF-B84C-7526964D7677}"/>
              </a:ext>
            </a:extLst>
          </p:cNvPr>
          <p:cNvPicPr>
            <a:picLocks noGrp="1" noChangeAspect="1"/>
          </p:cNvPicPr>
          <p:nvPr>
            <p:ph idx="1"/>
          </p:nvPr>
        </p:nvPicPr>
        <p:blipFill>
          <a:blip r:embed="rId3"/>
          <a:stretch>
            <a:fillRect/>
          </a:stretch>
        </p:blipFill>
        <p:spPr>
          <a:xfrm>
            <a:off x="1181100" y="1605821"/>
            <a:ext cx="685800" cy="457200"/>
          </a:xfrm>
        </p:spPr>
      </p:pic>
      <p:sp>
        <p:nvSpPr>
          <p:cNvPr id="4" name="Date Placeholder 3">
            <a:extLst>
              <a:ext uri="{FF2B5EF4-FFF2-40B4-BE49-F238E27FC236}">
                <a16:creationId xmlns:a16="http://schemas.microsoft.com/office/drawing/2014/main" id="{9AF28A0A-5726-4C13-F117-5FBC487F9E35}"/>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F842F1D4-89F9-B657-2423-AB57867A24B3}"/>
              </a:ext>
            </a:extLst>
          </p:cNvPr>
          <p:cNvSpPr>
            <a:spLocks noGrp="1"/>
          </p:cNvSpPr>
          <p:nvPr>
            <p:ph type="ftr" sz="quarter" idx="11"/>
          </p:nvPr>
        </p:nvSpPr>
        <p:spPr/>
        <p:txBody>
          <a:bodyPr/>
          <a:lstStyle/>
          <a:p>
            <a:r>
              <a:rPr lang="en-GB" dirty="0"/>
              <a:t>Time Complexity</a:t>
            </a:r>
          </a:p>
        </p:txBody>
      </p:sp>
      <p:pic>
        <p:nvPicPr>
          <p:cNvPr id="9" name="Picture 8" descr="A black text on a white background&#10;&#10;Description automatically generated">
            <a:extLst>
              <a:ext uri="{FF2B5EF4-FFF2-40B4-BE49-F238E27FC236}">
                <a16:creationId xmlns:a16="http://schemas.microsoft.com/office/drawing/2014/main" id="{37B83389-3110-617B-6CAF-98B7652C41D7}"/>
              </a:ext>
            </a:extLst>
          </p:cNvPr>
          <p:cNvPicPr>
            <a:picLocks noChangeAspect="1"/>
          </p:cNvPicPr>
          <p:nvPr/>
        </p:nvPicPr>
        <p:blipFill>
          <a:blip r:embed="rId4"/>
          <a:stretch>
            <a:fillRect/>
          </a:stretch>
        </p:blipFill>
        <p:spPr>
          <a:xfrm>
            <a:off x="1158178" y="2037622"/>
            <a:ext cx="1066800" cy="393700"/>
          </a:xfrm>
          <a:prstGeom prst="rect">
            <a:avLst/>
          </a:prstGeom>
        </p:spPr>
      </p:pic>
      <p:pic>
        <p:nvPicPr>
          <p:cNvPr id="13" name="Picture 12" descr="A black square root symbol&#10;&#10;Description automatically generated">
            <a:extLst>
              <a:ext uri="{FF2B5EF4-FFF2-40B4-BE49-F238E27FC236}">
                <a16:creationId xmlns:a16="http://schemas.microsoft.com/office/drawing/2014/main" id="{9DFEF65D-2C04-163A-A987-80CAD8613921}"/>
              </a:ext>
            </a:extLst>
          </p:cNvPr>
          <p:cNvPicPr>
            <a:picLocks noChangeAspect="1"/>
          </p:cNvPicPr>
          <p:nvPr/>
        </p:nvPicPr>
        <p:blipFill>
          <a:blip r:embed="rId5"/>
          <a:stretch>
            <a:fillRect/>
          </a:stretch>
        </p:blipFill>
        <p:spPr>
          <a:xfrm>
            <a:off x="1181100" y="2526045"/>
            <a:ext cx="834328" cy="411449"/>
          </a:xfrm>
          <a:prstGeom prst="rect">
            <a:avLst/>
          </a:prstGeom>
        </p:spPr>
      </p:pic>
      <p:pic>
        <p:nvPicPr>
          <p:cNvPr id="15" name="Picture 14" descr="A black text on a white background&#10;&#10;Description automatically generated">
            <a:extLst>
              <a:ext uri="{FF2B5EF4-FFF2-40B4-BE49-F238E27FC236}">
                <a16:creationId xmlns:a16="http://schemas.microsoft.com/office/drawing/2014/main" id="{E686423F-D8F4-C2B6-037D-3463A02AFBF1}"/>
              </a:ext>
            </a:extLst>
          </p:cNvPr>
          <p:cNvPicPr>
            <a:picLocks noChangeAspect="1"/>
          </p:cNvPicPr>
          <p:nvPr/>
        </p:nvPicPr>
        <p:blipFill>
          <a:blip r:embed="rId6"/>
          <a:stretch>
            <a:fillRect/>
          </a:stretch>
        </p:blipFill>
        <p:spPr>
          <a:xfrm>
            <a:off x="1131849" y="3018863"/>
            <a:ext cx="749300" cy="381000"/>
          </a:xfrm>
          <a:prstGeom prst="rect">
            <a:avLst/>
          </a:prstGeom>
        </p:spPr>
      </p:pic>
      <p:pic>
        <p:nvPicPr>
          <p:cNvPr id="17" name="Picture 16" descr="A black text on a white background&#10;&#10;Description automatically generated">
            <a:extLst>
              <a:ext uri="{FF2B5EF4-FFF2-40B4-BE49-F238E27FC236}">
                <a16:creationId xmlns:a16="http://schemas.microsoft.com/office/drawing/2014/main" id="{5D57E7A9-4709-C280-FED8-77CE5A989AEC}"/>
              </a:ext>
            </a:extLst>
          </p:cNvPr>
          <p:cNvPicPr>
            <a:picLocks noChangeAspect="1"/>
          </p:cNvPicPr>
          <p:nvPr/>
        </p:nvPicPr>
        <p:blipFill>
          <a:blip r:embed="rId7"/>
          <a:stretch>
            <a:fillRect/>
          </a:stretch>
        </p:blipFill>
        <p:spPr>
          <a:xfrm>
            <a:off x="1043878" y="3417662"/>
            <a:ext cx="1295400" cy="368300"/>
          </a:xfrm>
          <a:prstGeom prst="rect">
            <a:avLst/>
          </a:prstGeom>
        </p:spPr>
      </p:pic>
      <p:pic>
        <p:nvPicPr>
          <p:cNvPr id="21" name="Picture 20" descr="A black text on a white background&#10;&#10;Description automatically generated">
            <a:extLst>
              <a:ext uri="{FF2B5EF4-FFF2-40B4-BE49-F238E27FC236}">
                <a16:creationId xmlns:a16="http://schemas.microsoft.com/office/drawing/2014/main" id="{18E01F8E-9274-24F2-9AA5-DB85065A5459}"/>
              </a:ext>
            </a:extLst>
          </p:cNvPr>
          <p:cNvPicPr>
            <a:picLocks noChangeAspect="1"/>
          </p:cNvPicPr>
          <p:nvPr/>
        </p:nvPicPr>
        <p:blipFill>
          <a:blip r:embed="rId8"/>
          <a:stretch>
            <a:fillRect/>
          </a:stretch>
        </p:blipFill>
        <p:spPr>
          <a:xfrm>
            <a:off x="1158178" y="3798662"/>
            <a:ext cx="787400" cy="381000"/>
          </a:xfrm>
          <a:prstGeom prst="rect">
            <a:avLst/>
          </a:prstGeom>
        </p:spPr>
      </p:pic>
      <p:pic>
        <p:nvPicPr>
          <p:cNvPr id="25" name="Picture 24" descr="A black text on a white background&#10;&#10;Description automatically generated">
            <a:extLst>
              <a:ext uri="{FF2B5EF4-FFF2-40B4-BE49-F238E27FC236}">
                <a16:creationId xmlns:a16="http://schemas.microsoft.com/office/drawing/2014/main" id="{485973E4-CDC3-BA8C-6CD5-0AE28EBDD8E7}"/>
              </a:ext>
            </a:extLst>
          </p:cNvPr>
          <p:cNvPicPr>
            <a:picLocks noChangeAspect="1"/>
          </p:cNvPicPr>
          <p:nvPr/>
        </p:nvPicPr>
        <p:blipFill>
          <a:blip r:embed="rId9"/>
          <a:stretch>
            <a:fillRect/>
          </a:stretch>
        </p:blipFill>
        <p:spPr>
          <a:xfrm>
            <a:off x="1158178" y="4169569"/>
            <a:ext cx="787401" cy="376583"/>
          </a:xfrm>
          <a:prstGeom prst="rect">
            <a:avLst/>
          </a:prstGeom>
        </p:spPr>
      </p:pic>
      <p:pic>
        <p:nvPicPr>
          <p:cNvPr id="27" name="Picture 26" descr="A black text on a white background&#10;&#10;Description automatically generated">
            <a:extLst>
              <a:ext uri="{FF2B5EF4-FFF2-40B4-BE49-F238E27FC236}">
                <a16:creationId xmlns:a16="http://schemas.microsoft.com/office/drawing/2014/main" id="{DDE6E95C-8AB0-2CBB-CBD7-8B463505E091}"/>
              </a:ext>
            </a:extLst>
          </p:cNvPr>
          <p:cNvPicPr>
            <a:picLocks noChangeAspect="1"/>
          </p:cNvPicPr>
          <p:nvPr/>
        </p:nvPicPr>
        <p:blipFill>
          <a:blip r:embed="rId10"/>
          <a:stretch>
            <a:fillRect/>
          </a:stretch>
        </p:blipFill>
        <p:spPr>
          <a:xfrm>
            <a:off x="1054100" y="4555443"/>
            <a:ext cx="812800" cy="406400"/>
          </a:xfrm>
          <a:prstGeom prst="rect">
            <a:avLst/>
          </a:prstGeom>
        </p:spPr>
      </p:pic>
      <p:pic>
        <p:nvPicPr>
          <p:cNvPr id="29" name="Picture 28" descr="A black text on a white background&#10;&#10;Description automatically generated">
            <a:extLst>
              <a:ext uri="{FF2B5EF4-FFF2-40B4-BE49-F238E27FC236}">
                <a16:creationId xmlns:a16="http://schemas.microsoft.com/office/drawing/2014/main" id="{7A35BD47-0DF6-B6B3-39EF-6D7A3EB051DE}"/>
              </a:ext>
            </a:extLst>
          </p:cNvPr>
          <p:cNvPicPr>
            <a:picLocks noChangeAspect="1"/>
          </p:cNvPicPr>
          <p:nvPr/>
        </p:nvPicPr>
        <p:blipFill>
          <a:blip r:embed="rId11"/>
          <a:stretch>
            <a:fillRect/>
          </a:stretch>
        </p:blipFill>
        <p:spPr>
          <a:xfrm>
            <a:off x="1131849" y="5019561"/>
            <a:ext cx="787400" cy="381000"/>
          </a:xfrm>
          <a:prstGeom prst="rect">
            <a:avLst/>
          </a:prstGeom>
        </p:spPr>
      </p:pic>
    </p:spTree>
    <p:extLst>
      <p:ext uri="{BB962C8B-B14F-4D97-AF65-F5344CB8AC3E}">
        <p14:creationId xmlns:p14="http://schemas.microsoft.com/office/powerpoint/2010/main" val="50222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AFD0-4381-A279-805A-AC6964862525}"/>
              </a:ext>
            </a:extLst>
          </p:cNvPr>
          <p:cNvSpPr>
            <a:spLocks noGrp="1"/>
          </p:cNvSpPr>
          <p:nvPr>
            <p:ph type="title"/>
          </p:nvPr>
        </p:nvSpPr>
        <p:spPr/>
        <p:txBody>
          <a:bodyPr/>
          <a:lstStyle/>
          <a:p>
            <a:r>
              <a:rPr lang="en-US" dirty="0"/>
              <a:t>Complexity Classes</a:t>
            </a:r>
          </a:p>
        </p:txBody>
      </p:sp>
      <p:pic>
        <p:nvPicPr>
          <p:cNvPr id="6" name="Content Placeholder 5" descr="A text on a white background&#10;&#10;Description automatically generated">
            <a:extLst>
              <a:ext uri="{FF2B5EF4-FFF2-40B4-BE49-F238E27FC236}">
                <a16:creationId xmlns:a16="http://schemas.microsoft.com/office/drawing/2014/main" id="{AFC596DE-F03B-ED04-1495-DE12CAF868AA}"/>
              </a:ext>
            </a:extLst>
          </p:cNvPr>
          <p:cNvPicPr>
            <a:picLocks noGrp="1" noChangeAspect="1"/>
          </p:cNvPicPr>
          <p:nvPr>
            <p:ph idx="1"/>
          </p:nvPr>
        </p:nvPicPr>
        <p:blipFill>
          <a:blip r:embed="rId2"/>
          <a:stretch>
            <a:fillRect/>
          </a:stretch>
        </p:blipFill>
        <p:spPr>
          <a:xfrm>
            <a:off x="457200" y="2028975"/>
            <a:ext cx="8229600" cy="4031951"/>
          </a:xfrm>
        </p:spPr>
      </p:pic>
      <p:sp>
        <p:nvSpPr>
          <p:cNvPr id="4" name="Date Placeholder 3">
            <a:extLst>
              <a:ext uri="{FF2B5EF4-FFF2-40B4-BE49-F238E27FC236}">
                <a16:creationId xmlns:a16="http://schemas.microsoft.com/office/drawing/2014/main" id="{F87CFCF4-C009-DB9A-E564-83E7730FF0E9}"/>
              </a:ext>
            </a:extLst>
          </p:cNvPr>
          <p:cNvSpPr>
            <a:spLocks noGrp="1"/>
          </p:cNvSpPr>
          <p:nvPr>
            <p:ph type="dt" sz="half" idx="10"/>
          </p:nvPr>
        </p:nvSpPr>
        <p:spPr/>
        <p:txBody>
          <a:bodyPr/>
          <a:lstStyle/>
          <a:p>
            <a:fld id="{21EE40E2-9118-B94C-A959-2A811A179228}" type="datetime1">
              <a:rPr lang="en-GB" smtClean="0"/>
              <a:t>08/10/2024</a:t>
            </a:fld>
            <a:endParaRPr lang="en-US" dirty="0"/>
          </a:p>
        </p:txBody>
      </p:sp>
      <p:sp>
        <p:nvSpPr>
          <p:cNvPr id="7" name="Footer Placeholder 6">
            <a:extLst>
              <a:ext uri="{FF2B5EF4-FFF2-40B4-BE49-F238E27FC236}">
                <a16:creationId xmlns:a16="http://schemas.microsoft.com/office/drawing/2014/main" id="{EC54D1EF-9765-99BE-2F44-540353C7089B}"/>
              </a:ext>
            </a:extLst>
          </p:cNvPr>
          <p:cNvSpPr>
            <a:spLocks noGrp="1"/>
          </p:cNvSpPr>
          <p:nvPr>
            <p:ph type="ftr" sz="quarter" idx="11"/>
          </p:nvPr>
        </p:nvSpPr>
        <p:spPr/>
        <p:txBody>
          <a:bodyPr/>
          <a:lstStyle/>
          <a:p>
            <a:r>
              <a:rPr lang="en-GB" dirty="0"/>
              <a:t>Time Complexity</a:t>
            </a:r>
            <a:endParaRPr lang="en-US" dirty="0"/>
          </a:p>
        </p:txBody>
      </p:sp>
    </p:spTree>
    <p:extLst>
      <p:ext uri="{BB962C8B-B14F-4D97-AF65-F5344CB8AC3E}">
        <p14:creationId xmlns:p14="http://schemas.microsoft.com/office/powerpoint/2010/main" val="71953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AFD0-4381-A279-805A-AC6964862525}"/>
              </a:ext>
            </a:extLst>
          </p:cNvPr>
          <p:cNvSpPr>
            <a:spLocks noGrp="1"/>
          </p:cNvSpPr>
          <p:nvPr>
            <p:ph type="title"/>
          </p:nvPr>
        </p:nvSpPr>
        <p:spPr/>
        <p:txBody>
          <a:bodyPr/>
          <a:lstStyle/>
          <a:p>
            <a:r>
              <a:rPr lang="en-US" dirty="0"/>
              <a:t>Complexity Classes</a:t>
            </a:r>
          </a:p>
        </p:txBody>
      </p:sp>
      <p:sp>
        <p:nvSpPr>
          <p:cNvPr id="4" name="Date Placeholder 3">
            <a:extLst>
              <a:ext uri="{FF2B5EF4-FFF2-40B4-BE49-F238E27FC236}">
                <a16:creationId xmlns:a16="http://schemas.microsoft.com/office/drawing/2014/main" id="{F87CFCF4-C009-DB9A-E564-83E7730FF0E9}"/>
              </a:ext>
            </a:extLst>
          </p:cNvPr>
          <p:cNvSpPr>
            <a:spLocks noGrp="1"/>
          </p:cNvSpPr>
          <p:nvPr>
            <p:ph type="dt" sz="half" idx="10"/>
          </p:nvPr>
        </p:nvSpPr>
        <p:spPr/>
        <p:txBody>
          <a:bodyPr/>
          <a:lstStyle/>
          <a:p>
            <a:fld id="{21EE40E2-9118-B94C-A959-2A811A179228}" type="datetime1">
              <a:rPr lang="en-GB" smtClean="0"/>
              <a:t>08/10/2024</a:t>
            </a:fld>
            <a:endParaRPr lang="en-US" dirty="0"/>
          </a:p>
        </p:txBody>
      </p:sp>
      <p:sp>
        <p:nvSpPr>
          <p:cNvPr id="7" name="Footer Placeholder 6">
            <a:extLst>
              <a:ext uri="{FF2B5EF4-FFF2-40B4-BE49-F238E27FC236}">
                <a16:creationId xmlns:a16="http://schemas.microsoft.com/office/drawing/2014/main" id="{EC54D1EF-9765-99BE-2F44-540353C7089B}"/>
              </a:ext>
            </a:extLst>
          </p:cNvPr>
          <p:cNvSpPr>
            <a:spLocks noGrp="1"/>
          </p:cNvSpPr>
          <p:nvPr>
            <p:ph type="ftr" sz="quarter" idx="11"/>
          </p:nvPr>
        </p:nvSpPr>
        <p:spPr/>
        <p:txBody>
          <a:bodyPr/>
          <a:lstStyle/>
          <a:p>
            <a:r>
              <a:rPr lang="en-GB" dirty="0"/>
              <a:t>Time Complexity</a:t>
            </a:r>
            <a:endParaRPr lang="en-US" dirty="0"/>
          </a:p>
        </p:txBody>
      </p:sp>
      <p:pic>
        <p:nvPicPr>
          <p:cNvPr id="9" name="Content Placeholder 8">
            <a:extLst>
              <a:ext uri="{FF2B5EF4-FFF2-40B4-BE49-F238E27FC236}">
                <a16:creationId xmlns:a16="http://schemas.microsoft.com/office/drawing/2014/main" id="{BDC18019-D67E-9B9B-1F7C-1D5111713AFF}"/>
              </a:ext>
            </a:extLst>
          </p:cNvPr>
          <p:cNvPicPr>
            <a:picLocks noGrp="1" noChangeAspect="1"/>
          </p:cNvPicPr>
          <p:nvPr>
            <p:ph idx="1"/>
          </p:nvPr>
        </p:nvPicPr>
        <p:blipFill>
          <a:blip r:embed="rId2"/>
          <a:stretch>
            <a:fillRect/>
          </a:stretch>
        </p:blipFill>
        <p:spPr>
          <a:xfrm>
            <a:off x="591383" y="1605821"/>
            <a:ext cx="7883544" cy="4513797"/>
          </a:xfrm>
        </p:spPr>
      </p:pic>
    </p:spTree>
    <p:extLst>
      <p:ext uri="{BB962C8B-B14F-4D97-AF65-F5344CB8AC3E}">
        <p14:creationId xmlns:p14="http://schemas.microsoft.com/office/powerpoint/2010/main" val="1615991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13CA-F60E-49D9-9519-5F1541AF4B48}"/>
              </a:ext>
            </a:extLst>
          </p:cNvPr>
          <p:cNvSpPr>
            <a:spLocks noGrp="1"/>
          </p:cNvSpPr>
          <p:nvPr>
            <p:ph type="title"/>
          </p:nvPr>
        </p:nvSpPr>
        <p:spPr/>
        <p:txBody>
          <a:bodyPr/>
          <a:lstStyle/>
          <a:p>
            <a:r>
              <a:rPr lang="en-US" dirty="0"/>
              <a:t>Test Your Knowledge</a:t>
            </a:r>
          </a:p>
        </p:txBody>
      </p:sp>
      <p:sp>
        <p:nvSpPr>
          <p:cNvPr id="3" name="Content Placeholder 2">
            <a:extLst>
              <a:ext uri="{FF2B5EF4-FFF2-40B4-BE49-F238E27FC236}">
                <a16:creationId xmlns:a16="http://schemas.microsoft.com/office/drawing/2014/main" id="{D1C69BE6-C13D-24BF-2BAE-ED0805C15F28}"/>
              </a:ext>
            </a:extLst>
          </p:cNvPr>
          <p:cNvSpPr>
            <a:spLocks noGrp="1"/>
          </p:cNvSpPr>
          <p:nvPr>
            <p:ph idx="1"/>
          </p:nvPr>
        </p:nvSpPr>
        <p:spPr/>
        <p:txBody>
          <a:bodyPr/>
          <a:lstStyle/>
          <a:p>
            <a:r>
              <a:rPr lang="en-GB" b="1" dirty="0" err="1"/>
              <a:t>ahaslides.com</a:t>
            </a:r>
            <a:r>
              <a:rPr lang="en-GB" b="1" dirty="0"/>
              <a:t>/3H9U8</a:t>
            </a:r>
            <a:endParaRPr lang="en-US" dirty="0"/>
          </a:p>
        </p:txBody>
      </p:sp>
      <p:sp>
        <p:nvSpPr>
          <p:cNvPr id="4" name="Date Placeholder 3">
            <a:extLst>
              <a:ext uri="{FF2B5EF4-FFF2-40B4-BE49-F238E27FC236}">
                <a16:creationId xmlns:a16="http://schemas.microsoft.com/office/drawing/2014/main" id="{49444302-5EA7-02EE-B44D-3707531122A6}"/>
              </a:ext>
            </a:extLst>
          </p:cNvPr>
          <p:cNvSpPr>
            <a:spLocks noGrp="1"/>
          </p:cNvSpPr>
          <p:nvPr>
            <p:ph type="dt" sz="half" idx="10"/>
          </p:nvPr>
        </p:nvSpPr>
        <p:spPr/>
        <p:txBody>
          <a:bodyPr/>
          <a:lstStyle/>
          <a:p>
            <a:fld id="{DD38A4EC-2464-A14F-A30C-03D8715F0028}" type="datetime1">
              <a:rPr lang="en-GB" smtClean="0"/>
              <a:t>08/10/2024</a:t>
            </a:fld>
            <a:endParaRPr lang="en-US" dirty="0"/>
          </a:p>
        </p:txBody>
      </p:sp>
      <p:sp>
        <p:nvSpPr>
          <p:cNvPr id="5" name="Footer Placeholder 4">
            <a:extLst>
              <a:ext uri="{FF2B5EF4-FFF2-40B4-BE49-F238E27FC236}">
                <a16:creationId xmlns:a16="http://schemas.microsoft.com/office/drawing/2014/main" id="{6FB5F64D-2345-D84D-A616-B5C242DECC0F}"/>
              </a:ext>
            </a:extLst>
          </p:cNvPr>
          <p:cNvSpPr>
            <a:spLocks noGrp="1"/>
          </p:cNvSpPr>
          <p:nvPr>
            <p:ph type="ftr" sz="quarter" idx="11"/>
          </p:nvPr>
        </p:nvSpPr>
        <p:spPr/>
        <p:txBody>
          <a:bodyPr/>
          <a:lstStyle/>
          <a:p>
            <a:r>
              <a:rPr lang="en-GB" dirty="0"/>
              <a:t>Time Complexity</a:t>
            </a:r>
          </a:p>
        </p:txBody>
      </p:sp>
    </p:spTree>
    <p:extLst>
      <p:ext uri="{BB962C8B-B14F-4D97-AF65-F5344CB8AC3E}">
        <p14:creationId xmlns:p14="http://schemas.microsoft.com/office/powerpoint/2010/main" val="274022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5786-E411-2C32-FDE6-9C382331516E}"/>
              </a:ext>
            </a:extLst>
          </p:cNvPr>
          <p:cNvSpPr>
            <a:spLocks noGrp="1"/>
          </p:cNvSpPr>
          <p:nvPr>
            <p:ph type="title"/>
          </p:nvPr>
        </p:nvSpPr>
        <p:spPr/>
        <p:txBody>
          <a:bodyPr/>
          <a:lstStyle/>
          <a:p>
            <a:r>
              <a:rPr lang="en-US" dirty="0"/>
              <a:t>Time Limit</a:t>
            </a:r>
          </a:p>
        </p:txBody>
      </p:sp>
      <p:pic>
        <p:nvPicPr>
          <p:cNvPr id="7" name="Content Placeholder 6" descr="A table with black text and letters&#10;&#10;Description automatically generated">
            <a:extLst>
              <a:ext uri="{FF2B5EF4-FFF2-40B4-BE49-F238E27FC236}">
                <a16:creationId xmlns:a16="http://schemas.microsoft.com/office/drawing/2014/main" id="{BB236EEA-0913-CD71-C989-62D55C053464}"/>
              </a:ext>
            </a:extLst>
          </p:cNvPr>
          <p:cNvPicPr>
            <a:picLocks noGrp="1" noChangeAspect="1"/>
          </p:cNvPicPr>
          <p:nvPr>
            <p:ph idx="1"/>
          </p:nvPr>
        </p:nvPicPr>
        <p:blipFill>
          <a:blip r:embed="rId2"/>
          <a:stretch>
            <a:fillRect/>
          </a:stretch>
        </p:blipFill>
        <p:spPr>
          <a:xfrm>
            <a:off x="1089722" y="2632584"/>
            <a:ext cx="6739979" cy="3122651"/>
          </a:xfrm>
        </p:spPr>
      </p:pic>
      <p:sp>
        <p:nvSpPr>
          <p:cNvPr id="4" name="Date Placeholder 3">
            <a:extLst>
              <a:ext uri="{FF2B5EF4-FFF2-40B4-BE49-F238E27FC236}">
                <a16:creationId xmlns:a16="http://schemas.microsoft.com/office/drawing/2014/main" id="{3D1F3801-1D01-3858-2BA9-892EF52D3E15}"/>
              </a:ext>
            </a:extLst>
          </p:cNvPr>
          <p:cNvSpPr>
            <a:spLocks noGrp="1"/>
          </p:cNvSpPr>
          <p:nvPr>
            <p:ph type="dt" sz="half" idx="10"/>
          </p:nvPr>
        </p:nvSpPr>
        <p:spPr/>
        <p:txBody>
          <a:bodyPr/>
          <a:lstStyle/>
          <a:p>
            <a:fld id="{DD38A4EC-2464-A14F-A30C-03D8715F0028}" type="datetime1">
              <a:rPr lang="en-GB" smtClean="0"/>
              <a:t>08/10/2024</a:t>
            </a:fld>
            <a:endParaRPr lang="en-US" dirty="0"/>
          </a:p>
        </p:txBody>
      </p:sp>
      <p:sp>
        <p:nvSpPr>
          <p:cNvPr id="5" name="Footer Placeholder 4">
            <a:extLst>
              <a:ext uri="{FF2B5EF4-FFF2-40B4-BE49-F238E27FC236}">
                <a16:creationId xmlns:a16="http://schemas.microsoft.com/office/drawing/2014/main" id="{F0601947-97F2-1F55-96A3-841AB8E75796}"/>
              </a:ext>
            </a:extLst>
          </p:cNvPr>
          <p:cNvSpPr>
            <a:spLocks noGrp="1"/>
          </p:cNvSpPr>
          <p:nvPr>
            <p:ph type="ftr" sz="quarter" idx="11"/>
          </p:nvPr>
        </p:nvSpPr>
        <p:spPr/>
        <p:txBody>
          <a:bodyPr/>
          <a:lstStyle/>
          <a:p>
            <a:r>
              <a:rPr lang="en-GB" dirty="0"/>
              <a:t>Time Complexity</a:t>
            </a:r>
          </a:p>
        </p:txBody>
      </p:sp>
      <p:sp>
        <p:nvSpPr>
          <p:cNvPr id="8" name="Content Placeholder 2">
            <a:extLst>
              <a:ext uri="{FF2B5EF4-FFF2-40B4-BE49-F238E27FC236}">
                <a16:creationId xmlns:a16="http://schemas.microsoft.com/office/drawing/2014/main" id="{9B1F86A3-388E-43BC-BE87-69A77156CBF1}"/>
              </a:ext>
            </a:extLst>
          </p:cNvPr>
          <p:cNvSpPr txBox="1">
            <a:spLocks/>
          </p:cNvSpPr>
          <p:nvPr/>
        </p:nvSpPr>
        <p:spPr>
          <a:xfrm>
            <a:off x="457200" y="1963711"/>
            <a:ext cx="8229600" cy="187230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b="0" i="0" kern="1200">
                <a:solidFill>
                  <a:schemeClr val="tx1"/>
                </a:solidFill>
                <a:latin typeface="Calibri" panose="020F0502020204030204" pitchFamily="34" charset="0"/>
                <a:ea typeface="+mn-ea"/>
                <a:cs typeface="Calibri" panose="020F0502020204030204" pitchFamily="34"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panose="020F0502020204030204" pitchFamily="34" charset="0"/>
                <a:ea typeface="+mn-ea"/>
                <a:cs typeface="Calibri" panose="020F0502020204030204" pitchFamily="34"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panose="020F0502020204030204" pitchFamily="34" charset="0"/>
                <a:ea typeface="+mn-ea"/>
                <a:cs typeface="Calibri" panose="020F0502020204030204" pitchFamily="34"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Assuming a time limit of 1 second:</a:t>
            </a:r>
            <a:endParaRPr lang="en-US" dirty="0"/>
          </a:p>
        </p:txBody>
      </p:sp>
    </p:spTree>
    <p:extLst>
      <p:ext uri="{BB962C8B-B14F-4D97-AF65-F5344CB8AC3E}">
        <p14:creationId xmlns:p14="http://schemas.microsoft.com/office/powerpoint/2010/main" val="1806540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9ED7-506F-24E8-8B59-6E61AEB5B2AB}"/>
              </a:ext>
            </a:extLst>
          </p:cNvPr>
          <p:cNvSpPr>
            <a:spLocks noGrp="1"/>
          </p:cNvSpPr>
          <p:nvPr>
            <p:ph type="title"/>
          </p:nvPr>
        </p:nvSpPr>
        <p:spPr/>
        <p:txBody>
          <a:bodyPr/>
          <a:lstStyle/>
          <a:p>
            <a:r>
              <a:rPr lang="en-US" dirty="0"/>
              <a:t>Basic/Primitive Data Types</a:t>
            </a:r>
          </a:p>
        </p:txBody>
      </p:sp>
      <p:sp>
        <p:nvSpPr>
          <p:cNvPr id="3" name="Content Placeholder 2">
            <a:extLst>
              <a:ext uri="{FF2B5EF4-FFF2-40B4-BE49-F238E27FC236}">
                <a16:creationId xmlns:a16="http://schemas.microsoft.com/office/drawing/2014/main" id="{C00D3641-D05A-0729-AD1D-BBFFEF3A3E8F}"/>
              </a:ext>
            </a:extLst>
          </p:cNvPr>
          <p:cNvSpPr>
            <a:spLocks noGrp="1"/>
          </p:cNvSpPr>
          <p:nvPr>
            <p:ph idx="1"/>
          </p:nvPr>
        </p:nvSpPr>
        <p:spPr/>
        <p:txBody>
          <a:bodyPr/>
          <a:lstStyle/>
          <a:p>
            <a:r>
              <a:rPr lang="en-US" dirty="0"/>
              <a:t>Numbers</a:t>
            </a:r>
          </a:p>
          <a:p>
            <a:r>
              <a:rPr lang="en-US" dirty="0"/>
              <a:t>Characters and Strings</a:t>
            </a:r>
          </a:p>
          <a:p>
            <a:r>
              <a:rPr lang="en-US" dirty="0"/>
              <a:t>Booleans</a:t>
            </a:r>
          </a:p>
          <a:p>
            <a:r>
              <a:rPr lang="en-US" dirty="0"/>
              <a:t>Static Arrays</a:t>
            </a:r>
          </a:p>
        </p:txBody>
      </p:sp>
      <p:sp>
        <p:nvSpPr>
          <p:cNvPr id="4" name="Date Placeholder 3">
            <a:extLst>
              <a:ext uri="{FF2B5EF4-FFF2-40B4-BE49-F238E27FC236}">
                <a16:creationId xmlns:a16="http://schemas.microsoft.com/office/drawing/2014/main" id="{1273CC07-9E21-C7BA-3F36-8E41099C7713}"/>
              </a:ext>
            </a:extLst>
          </p:cNvPr>
          <p:cNvSpPr>
            <a:spLocks noGrp="1"/>
          </p:cNvSpPr>
          <p:nvPr>
            <p:ph type="dt" sz="half" idx="10"/>
          </p:nvPr>
        </p:nvSpPr>
        <p:spPr/>
        <p:txBody>
          <a:bodyPr/>
          <a:lstStyle/>
          <a:p>
            <a:fld id="{DD38A4EC-2464-A14F-A30C-03D8715F0028}" type="datetime1">
              <a:rPr lang="en-GB" smtClean="0"/>
              <a:t>08/10/2024</a:t>
            </a:fld>
            <a:endParaRPr lang="en-US" dirty="0"/>
          </a:p>
        </p:txBody>
      </p:sp>
      <p:sp>
        <p:nvSpPr>
          <p:cNvPr id="5" name="Footer Placeholder 4">
            <a:extLst>
              <a:ext uri="{FF2B5EF4-FFF2-40B4-BE49-F238E27FC236}">
                <a16:creationId xmlns:a16="http://schemas.microsoft.com/office/drawing/2014/main" id="{0AAB94C7-3E92-7D48-E317-803107422D7A}"/>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235894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5CCE-5962-E5F1-6CB8-951E2D62C72A}"/>
              </a:ext>
            </a:extLst>
          </p:cNvPr>
          <p:cNvSpPr>
            <a:spLocks noGrp="1"/>
          </p:cNvSpPr>
          <p:nvPr>
            <p:ph type="title"/>
          </p:nvPr>
        </p:nvSpPr>
        <p:spPr/>
        <p:txBody>
          <a:bodyPr/>
          <a:lstStyle/>
          <a:p>
            <a:r>
              <a:rPr lang="en-US" dirty="0"/>
              <a:t>Common Numeric Data Types</a:t>
            </a:r>
          </a:p>
        </p:txBody>
      </p:sp>
      <p:sp>
        <p:nvSpPr>
          <p:cNvPr id="3" name="Content Placeholder 2">
            <a:extLst>
              <a:ext uri="{FF2B5EF4-FFF2-40B4-BE49-F238E27FC236}">
                <a16:creationId xmlns:a16="http://schemas.microsoft.com/office/drawing/2014/main" id="{EE4235F2-EB42-A5F8-24A6-68EB61C098C0}"/>
              </a:ext>
            </a:extLst>
          </p:cNvPr>
          <p:cNvSpPr>
            <a:spLocks noGrp="1"/>
          </p:cNvSpPr>
          <p:nvPr>
            <p:ph idx="1"/>
          </p:nvPr>
        </p:nvSpPr>
        <p:spPr/>
        <p:txBody>
          <a:bodyPr>
            <a:normAutofit/>
          </a:bodyPr>
          <a:lstStyle/>
          <a:p>
            <a:r>
              <a:rPr lang="en-US" dirty="0"/>
              <a:t>Int/Long</a:t>
            </a:r>
          </a:p>
          <a:p>
            <a:r>
              <a:rPr lang="en-US" dirty="0"/>
              <a:t>Float/Double</a:t>
            </a:r>
          </a:p>
          <a:p>
            <a:pPr marL="0" indent="0">
              <a:buNone/>
            </a:pPr>
            <a:endParaRPr lang="en-US" dirty="0"/>
          </a:p>
        </p:txBody>
      </p:sp>
      <p:sp>
        <p:nvSpPr>
          <p:cNvPr id="4" name="Date Placeholder 3">
            <a:extLst>
              <a:ext uri="{FF2B5EF4-FFF2-40B4-BE49-F238E27FC236}">
                <a16:creationId xmlns:a16="http://schemas.microsoft.com/office/drawing/2014/main" id="{40A280AE-F8EF-F620-6CF4-26A7711E7F7A}"/>
              </a:ext>
            </a:extLst>
          </p:cNvPr>
          <p:cNvSpPr>
            <a:spLocks noGrp="1"/>
          </p:cNvSpPr>
          <p:nvPr>
            <p:ph type="dt" sz="half" idx="10"/>
          </p:nvPr>
        </p:nvSpPr>
        <p:spPr/>
        <p:txBody>
          <a:bodyPr/>
          <a:lstStyle/>
          <a:p>
            <a:fld id="{DD38A4EC-2464-A14F-A30C-03D8715F0028}" type="datetime1">
              <a:rPr lang="en-GB" smtClean="0"/>
              <a:t>08/10/2024</a:t>
            </a:fld>
            <a:endParaRPr lang="en-US" dirty="0"/>
          </a:p>
        </p:txBody>
      </p:sp>
      <p:sp>
        <p:nvSpPr>
          <p:cNvPr id="5" name="Footer Placeholder 4">
            <a:extLst>
              <a:ext uri="{FF2B5EF4-FFF2-40B4-BE49-F238E27FC236}">
                <a16:creationId xmlns:a16="http://schemas.microsoft.com/office/drawing/2014/main" id="{C613E289-ADB7-05DA-BA0A-555AE030D3E4}"/>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235321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2417-9A4F-B9AA-973F-752C174CCD94}"/>
              </a:ext>
            </a:extLst>
          </p:cNvPr>
          <p:cNvSpPr>
            <a:spLocks noGrp="1"/>
          </p:cNvSpPr>
          <p:nvPr>
            <p:ph type="title"/>
          </p:nvPr>
        </p:nvSpPr>
        <p:spPr/>
        <p:txBody>
          <a:bodyPr/>
          <a:lstStyle/>
          <a:p>
            <a:r>
              <a:rPr lang="en-US" dirty="0"/>
              <a:t>Java</a:t>
            </a:r>
          </a:p>
        </p:txBody>
      </p:sp>
      <p:sp>
        <p:nvSpPr>
          <p:cNvPr id="4" name="Date Placeholder 3">
            <a:extLst>
              <a:ext uri="{FF2B5EF4-FFF2-40B4-BE49-F238E27FC236}">
                <a16:creationId xmlns:a16="http://schemas.microsoft.com/office/drawing/2014/main" id="{8ED16F66-532F-09FC-9F5E-A5ADF6159635}"/>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B8425B96-4602-D465-993F-CDDA1E72A671}"/>
              </a:ext>
            </a:extLst>
          </p:cNvPr>
          <p:cNvSpPr>
            <a:spLocks noGrp="1"/>
          </p:cNvSpPr>
          <p:nvPr>
            <p:ph type="ftr" sz="quarter" idx="11"/>
          </p:nvPr>
        </p:nvSpPr>
        <p:spPr/>
        <p:txBody>
          <a:bodyPr/>
          <a:lstStyle/>
          <a:p>
            <a:r>
              <a:rPr lang="en-US" dirty="0"/>
              <a:t>Basic Data Types</a:t>
            </a:r>
          </a:p>
        </p:txBody>
      </p:sp>
      <p:sp>
        <p:nvSpPr>
          <p:cNvPr id="9" name="TextBox 8">
            <a:extLst>
              <a:ext uri="{FF2B5EF4-FFF2-40B4-BE49-F238E27FC236}">
                <a16:creationId xmlns:a16="http://schemas.microsoft.com/office/drawing/2014/main" id="{8BB598C2-709E-6BDF-1F99-139E52B54BA1}"/>
              </a:ext>
            </a:extLst>
          </p:cNvPr>
          <p:cNvSpPr txBox="1"/>
          <p:nvPr/>
        </p:nvSpPr>
        <p:spPr>
          <a:xfrm>
            <a:off x="3815645" y="5945098"/>
            <a:ext cx="6158089" cy="369332"/>
          </a:xfrm>
          <a:prstGeom prst="rect">
            <a:avLst/>
          </a:prstGeom>
          <a:noFill/>
        </p:spPr>
        <p:txBody>
          <a:bodyPr wrap="square">
            <a:spAutoFit/>
          </a:bodyPr>
          <a:lstStyle/>
          <a:p>
            <a:r>
              <a:rPr lang="en-US" dirty="0"/>
              <a:t>https://www.w3schools.com/java/</a:t>
            </a:r>
            <a:r>
              <a:rPr lang="en-US" dirty="0" err="1"/>
              <a:t>java_data_types.asp</a:t>
            </a:r>
            <a:endParaRPr lang="en-US" dirty="0"/>
          </a:p>
        </p:txBody>
      </p:sp>
      <p:pic>
        <p:nvPicPr>
          <p:cNvPr id="13" name="Content Placeholder 12" descr="A screenshot of a white and black box&#10;&#10;Description automatically generated">
            <a:extLst>
              <a:ext uri="{FF2B5EF4-FFF2-40B4-BE49-F238E27FC236}">
                <a16:creationId xmlns:a16="http://schemas.microsoft.com/office/drawing/2014/main" id="{0ED67B08-16FB-45C8-9817-82A02E0C22A7}"/>
              </a:ext>
            </a:extLst>
          </p:cNvPr>
          <p:cNvPicPr>
            <a:picLocks noGrp="1" noChangeAspect="1"/>
          </p:cNvPicPr>
          <p:nvPr>
            <p:ph idx="1"/>
          </p:nvPr>
        </p:nvPicPr>
        <p:blipFill>
          <a:blip r:embed="rId2"/>
          <a:stretch>
            <a:fillRect/>
          </a:stretch>
        </p:blipFill>
        <p:spPr>
          <a:xfrm>
            <a:off x="570089" y="1793262"/>
            <a:ext cx="8229600" cy="2566575"/>
          </a:xfrm>
        </p:spPr>
      </p:pic>
      <p:sp>
        <p:nvSpPr>
          <p:cNvPr id="15" name="TextBox 14">
            <a:extLst>
              <a:ext uri="{FF2B5EF4-FFF2-40B4-BE49-F238E27FC236}">
                <a16:creationId xmlns:a16="http://schemas.microsoft.com/office/drawing/2014/main" id="{6B37FFA3-02EF-BA26-6AA6-8CE20C353C3B}"/>
              </a:ext>
            </a:extLst>
          </p:cNvPr>
          <p:cNvSpPr txBox="1"/>
          <p:nvPr/>
        </p:nvSpPr>
        <p:spPr>
          <a:xfrm>
            <a:off x="570089" y="4401757"/>
            <a:ext cx="4842932" cy="369332"/>
          </a:xfrm>
          <a:prstGeom prst="rect">
            <a:avLst/>
          </a:prstGeom>
          <a:noFill/>
        </p:spPr>
        <p:txBody>
          <a:bodyPr wrap="square">
            <a:spAutoFit/>
          </a:bodyPr>
          <a:lstStyle/>
          <a:p>
            <a:r>
              <a:rPr lang="en-US" dirty="0"/>
              <a:t>Big Integer for Java for larger numbers</a:t>
            </a:r>
          </a:p>
        </p:txBody>
      </p:sp>
    </p:spTree>
    <p:extLst>
      <p:ext uri="{BB962C8B-B14F-4D97-AF65-F5344CB8AC3E}">
        <p14:creationId xmlns:p14="http://schemas.microsoft.com/office/powerpoint/2010/main" val="3618372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59EB-6FAD-0636-12B1-D06482A3D455}"/>
              </a:ext>
            </a:extLst>
          </p:cNvPr>
          <p:cNvSpPr>
            <a:spLocks noGrp="1"/>
          </p:cNvSpPr>
          <p:nvPr>
            <p:ph type="title"/>
          </p:nvPr>
        </p:nvSpPr>
        <p:spPr>
          <a:xfrm>
            <a:off x="-2736376" y="0"/>
            <a:ext cx="8229600" cy="1143000"/>
          </a:xfrm>
        </p:spPr>
        <p:txBody>
          <a:bodyPr/>
          <a:lstStyle/>
          <a:p>
            <a:r>
              <a:rPr lang="en-US" dirty="0"/>
              <a:t>C++</a:t>
            </a:r>
          </a:p>
        </p:txBody>
      </p:sp>
      <p:sp>
        <p:nvSpPr>
          <p:cNvPr id="3" name="Content Placeholder 2">
            <a:extLst>
              <a:ext uri="{FF2B5EF4-FFF2-40B4-BE49-F238E27FC236}">
                <a16:creationId xmlns:a16="http://schemas.microsoft.com/office/drawing/2014/main" id="{92205C63-465F-E06D-0BDD-143B6AC48507}"/>
              </a:ext>
            </a:extLst>
          </p:cNvPr>
          <p:cNvSpPr>
            <a:spLocks noGrp="1"/>
          </p:cNvSpPr>
          <p:nvPr>
            <p:ph idx="1"/>
          </p:nvPr>
        </p:nvSpPr>
        <p:spPr>
          <a:xfrm>
            <a:off x="3124200" y="6443449"/>
            <a:ext cx="6359857" cy="556051"/>
          </a:xfrm>
        </p:spPr>
        <p:txBody>
          <a:bodyPr>
            <a:normAutofit/>
          </a:bodyPr>
          <a:lstStyle/>
          <a:p>
            <a:r>
              <a:rPr lang="en-US" sz="2000" dirty="0">
                <a:hlinkClick r:id="rId3"/>
              </a:rPr>
              <a:t>https://en.cppreference.com/w/cpp/language/types</a:t>
            </a:r>
            <a:endParaRPr lang="en-US" sz="2000" dirty="0"/>
          </a:p>
          <a:p>
            <a:endParaRPr lang="en-US" sz="2000" dirty="0"/>
          </a:p>
        </p:txBody>
      </p:sp>
      <p:sp>
        <p:nvSpPr>
          <p:cNvPr id="4" name="Date Placeholder 3">
            <a:extLst>
              <a:ext uri="{FF2B5EF4-FFF2-40B4-BE49-F238E27FC236}">
                <a16:creationId xmlns:a16="http://schemas.microsoft.com/office/drawing/2014/main" id="{B84BDA7C-2437-62D1-1F90-75B7EAF92160}"/>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B608E5C0-3033-9CBD-8E32-DA1CBC67FFA6}"/>
              </a:ext>
            </a:extLst>
          </p:cNvPr>
          <p:cNvSpPr>
            <a:spLocks noGrp="1"/>
          </p:cNvSpPr>
          <p:nvPr>
            <p:ph type="ftr" sz="quarter" idx="11"/>
          </p:nvPr>
        </p:nvSpPr>
        <p:spPr/>
        <p:txBody>
          <a:bodyPr/>
          <a:lstStyle/>
          <a:p>
            <a:r>
              <a:rPr lang="en-US" dirty="0"/>
              <a:t>Basic Data Types</a:t>
            </a:r>
          </a:p>
        </p:txBody>
      </p:sp>
      <p:pic>
        <p:nvPicPr>
          <p:cNvPr id="7" name="Picture 6" descr="A screenshot of a data sheet&#10;&#10;Description automatically generated">
            <a:extLst>
              <a:ext uri="{FF2B5EF4-FFF2-40B4-BE49-F238E27FC236}">
                <a16:creationId xmlns:a16="http://schemas.microsoft.com/office/drawing/2014/main" id="{073ADDFA-DA1C-2444-E712-55873EB8C39D}"/>
              </a:ext>
            </a:extLst>
          </p:cNvPr>
          <p:cNvPicPr>
            <a:picLocks noChangeAspect="1"/>
          </p:cNvPicPr>
          <p:nvPr/>
        </p:nvPicPr>
        <p:blipFill>
          <a:blip r:embed="rId4"/>
          <a:stretch>
            <a:fillRect/>
          </a:stretch>
        </p:blipFill>
        <p:spPr>
          <a:xfrm>
            <a:off x="2184288" y="1009"/>
            <a:ext cx="6959712" cy="6355341"/>
          </a:xfrm>
          <a:prstGeom prst="rect">
            <a:avLst/>
          </a:prstGeom>
        </p:spPr>
      </p:pic>
    </p:spTree>
    <p:extLst>
      <p:ext uri="{BB962C8B-B14F-4D97-AF65-F5344CB8AC3E}">
        <p14:creationId xmlns:p14="http://schemas.microsoft.com/office/powerpoint/2010/main" val="145886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Session Outline</a:t>
            </a:r>
            <a:endParaRPr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dirty="0"/>
              <a:t>Time Complexity</a:t>
            </a:r>
          </a:p>
          <a:p>
            <a:pPr>
              <a:buFont typeface="Arial" panose="020B0604020202020204" pitchFamily="34" charset="0"/>
              <a:buChar char="•"/>
            </a:pPr>
            <a:r>
              <a:rPr lang="en-GB" dirty="0"/>
              <a:t>Basic Data Types</a:t>
            </a:r>
          </a:p>
          <a:p>
            <a:r>
              <a:rPr lang="en-US" dirty="0"/>
              <a:t>ICPC Team Finding</a:t>
            </a:r>
            <a:endParaRPr dirty="0"/>
          </a:p>
        </p:txBody>
      </p:sp>
      <p:sp>
        <p:nvSpPr>
          <p:cNvPr id="4" name="Date Placeholder 3">
            <a:extLst>
              <a:ext uri="{FF2B5EF4-FFF2-40B4-BE49-F238E27FC236}">
                <a16:creationId xmlns:a16="http://schemas.microsoft.com/office/drawing/2014/main" id="{5600A558-0E85-3436-9D0F-58EE8490E35D}"/>
              </a:ext>
            </a:extLst>
          </p:cNvPr>
          <p:cNvSpPr>
            <a:spLocks noGrp="1"/>
          </p:cNvSpPr>
          <p:nvPr>
            <p:ph type="dt" sz="half" idx="10"/>
          </p:nvPr>
        </p:nvSpPr>
        <p:spPr/>
        <p:txBody>
          <a:bodyPr/>
          <a:lstStyle/>
          <a:p>
            <a:fld id="{6C23C78E-E6B8-9D49-8DC5-5302AB0D06E8}" type="datetime1">
              <a:rPr lang="en-GB" smtClean="0"/>
              <a:t>08/10/2024</a:t>
            </a:fld>
            <a:endParaRPr lang="en-US" dirty="0"/>
          </a:p>
        </p:txBody>
      </p:sp>
      <p:sp>
        <p:nvSpPr>
          <p:cNvPr id="5" name="Footer Placeholder 4">
            <a:extLst>
              <a:ext uri="{FF2B5EF4-FFF2-40B4-BE49-F238E27FC236}">
                <a16:creationId xmlns:a16="http://schemas.microsoft.com/office/drawing/2014/main" id="{5F183296-31B5-5F08-538F-16FCFDFEEC7E}"/>
              </a:ext>
            </a:extLst>
          </p:cNvPr>
          <p:cNvSpPr>
            <a:spLocks noGrp="1"/>
          </p:cNvSpPr>
          <p:nvPr>
            <p:ph type="ftr" sz="quarter" idx="11"/>
          </p:nvPr>
        </p:nvSpPr>
        <p:spPr/>
        <p:txBody>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B6A8-84C6-1B74-5538-5F36F6FBDDEA}"/>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BDF5A041-13D9-6A17-696B-FB45090FE8EA}"/>
              </a:ext>
            </a:extLst>
          </p:cNvPr>
          <p:cNvSpPr>
            <a:spLocks noGrp="1"/>
          </p:cNvSpPr>
          <p:nvPr>
            <p:ph idx="1"/>
          </p:nvPr>
        </p:nvSpPr>
        <p:spPr>
          <a:xfrm>
            <a:off x="457200" y="1605821"/>
            <a:ext cx="8229600" cy="4520342"/>
          </a:xfrm>
        </p:spPr>
        <p:txBody>
          <a:bodyPr>
            <a:normAutofit fontScale="62500" lnSpcReduction="20000"/>
          </a:bodyPr>
          <a:lstStyle/>
          <a:p>
            <a:pPr>
              <a:lnSpc>
                <a:spcPct val="170000"/>
              </a:lnSpc>
            </a:pPr>
            <a:r>
              <a:rPr lang="en-US" dirty="0"/>
              <a:t>Int: </a:t>
            </a:r>
            <a:r>
              <a:rPr lang="en-GB" dirty="0"/>
              <a:t>Integers have unlimited precision</a:t>
            </a:r>
            <a:endParaRPr lang="en-US" dirty="0"/>
          </a:p>
          <a:p>
            <a:pPr>
              <a:lnSpc>
                <a:spcPct val="170000"/>
              </a:lnSpc>
            </a:pPr>
            <a:r>
              <a:rPr lang="en-US" dirty="0"/>
              <a:t>Float: </a:t>
            </a:r>
            <a:r>
              <a:rPr lang="en-GB" dirty="0"/>
              <a:t>Floating-point numbers are usually implemented using double in C</a:t>
            </a:r>
            <a:endParaRPr lang="en-US" dirty="0"/>
          </a:p>
          <a:p>
            <a:pPr>
              <a:lnSpc>
                <a:spcPct val="170000"/>
              </a:lnSpc>
            </a:pPr>
            <a:r>
              <a:rPr lang="en-US" dirty="0"/>
              <a:t>Complex:</a:t>
            </a:r>
            <a:r>
              <a:rPr lang="en-GB" dirty="0"/>
              <a:t> Complex numbers have a real and imaginary part, which are each a floating-point number</a:t>
            </a:r>
          </a:p>
          <a:p>
            <a:pPr>
              <a:lnSpc>
                <a:spcPct val="170000"/>
              </a:lnSpc>
            </a:pPr>
            <a:endParaRPr lang="en-GB" dirty="0"/>
          </a:p>
          <a:p>
            <a:pPr>
              <a:lnSpc>
                <a:spcPct val="170000"/>
              </a:lnSpc>
            </a:pPr>
            <a:r>
              <a:rPr lang="en-GB" dirty="0"/>
              <a:t>The standard library includes the additional numeric types </a:t>
            </a:r>
            <a:r>
              <a:rPr lang="en-GB" dirty="0">
                <a:hlinkClick r:id="rId2" tooltip="fractions.Fraction"/>
              </a:rPr>
              <a:t>fractions.Fraction</a:t>
            </a:r>
            <a:r>
              <a:rPr lang="en-GB" dirty="0"/>
              <a:t> for </a:t>
            </a:r>
            <a:r>
              <a:rPr lang="en-GB" dirty="0" err="1"/>
              <a:t>rationals</a:t>
            </a:r>
            <a:endParaRPr lang="en-GB" dirty="0"/>
          </a:p>
          <a:p>
            <a:pPr>
              <a:lnSpc>
                <a:spcPct val="170000"/>
              </a:lnSpc>
            </a:pPr>
            <a:r>
              <a:rPr lang="en-GB" dirty="0">
                <a:hlinkClick r:id="rId3" tooltip="decimal.Decimal"/>
              </a:rPr>
              <a:t>decimal.Decimal</a:t>
            </a:r>
            <a:r>
              <a:rPr lang="en-GB" dirty="0"/>
              <a:t> for floating-point numbers with user-definable precision.</a:t>
            </a:r>
            <a:endParaRPr lang="en-US" dirty="0"/>
          </a:p>
        </p:txBody>
      </p:sp>
      <p:sp>
        <p:nvSpPr>
          <p:cNvPr id="4" name="Date Placeholder 3">
            <a:extLst>
              <a:ext uri="{FF2B5EF4-FFF2-40B4-BE49-F238E27FC236}">
                <a16:creationId xmlns:a16="http://schemas.microsoft.com/office/drawing/2014/main" id="{A6EBAC2C-D919-5330-C22C-6A9ABE1AAFEC}"/>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6DF6CC1F-47E5-8967-824D-8640F46CF1F0}"/>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730004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9722-37C2-3CF5-1B75-16B50CE7BE5B}"/>
              </a:ext>
            </a:extLst>
          </p:cNvPr>
          <p:cNvSpPr>
            <a:spLocks noGrp="1"/>
          </p:cNvSpPr>
          <p:nvPr>
            <p:ph type="title"/>
          </p:nvPr>
        </p:nvSpPr>
        <p:spPr/>
        <p:txBody>
          <a:bodyPr/>
          <a:lstStyle/>
          <a:p>
            <a:r>
              <a:rPr lang="en-US" dirty="0"/>
              <a:t>Division By Zero</a:t>
            </a:r>
          </a:p>
        </p:txBody>
      </p:sp>
      <p:sp>
        <p:nvSpPr>
          <p:cNvPr id="3" name="Content Placeholder 2">
            <a:extLst>
              <a:ext uri="{FF2B5EF4-FFF2-40B4-BE49-F238E27FC236}">
                <a16:creationId xmlns:a16="http://schemas.microsoft.com/office/drawing/2014/main" id="{52F13ED1-4515-9830-E915-69C5740FC067}"/>
              </a:ext>
            </a:extLst>
          </p:cNvPr>
          <p:cNvSpPr>
            <a:spLocks noGrp="1"/>
          </p:cNvSpPr>
          <p:nvPr>
            <p:ph idx="1"/>
          </p:nvPr>
        </p:nvSpPr>
        <p:spPr/>
        <p:txBody>
          <a:bodyPr>
            <a:normAutofit fontScale="77500" lnSpcReduction="20000"/>
          </a:bodyPr>
          <a:lstStyle/>
          <a:p>
            <a:pPr>
              <a:lnSpc>
                <a:spcPct val="210000"/>
              </a:lnSpc>
            </a:pPr>
            <a:r>
              <a:rPr lang="en-GB" b="1" dirty="0"/>
              <a:t>Java/C++</a:t>
            </a:r>
            <a:r>
              <a:rPr lang="en-GB" dirty="0"/>
              <a:t>: Throws runtime exceptions (e.g., </a:t>
            </a:r>
            <a:r>
              <a:rPr lang="en-GB" dirty="0" err="1"/>
              <a:t>ArithmeticException</a:t>
            </a:r>
            <a:r>
              <a:rPr lang="en-GB" dirty="0"/>
              <a:t> in Java) or undefined </a:t>
            </a:r>
            <a:r>
              <a:rPr lang="en-GB" dirty="0" err="1"/>
              <a:t>behavior</a:t>
            </a:r>
            <a:r>
              <a:rPr lang="en-GB" dirty="0"/>
              <a:t> in C++.</a:t>
            </a:r>
          </a:p>
          <a:p>
            <a:pPr>
              <a:lnSpc>
                <a:spcPct val="210000"/>
              </a:lnSpc>
            </a:pPr>
            <a:r>
              <a:rPr lang="en-GB" b="1" dirty="0"/>
              <a:t>Python</a:t>
            </a:r>
            <a:r>
              <a:rPr lang="en-GB" dirty="0"/>
              <a:t>: Raises a </a:t>
            </a:r>
            <a:r>
              <a:rPr lang="en-GB" dirty="0" err="1"/>
              <a:t>ZeroDivisionError</a:t>
            </a:r>
            <a:r>
              <a:rPr lang="en-GB" dirty="0"/>
              <a:t>.</a:t>
            </a:r>
          </a:p>
          <a:p>
            <a:pPr>
              <a:lnSpc>
                <a:spcPct val="210000"/>
              </a:lnSpc>
            </a:pPr>
            <a:r>
              <a:rPr lang="en-GB" dirty="0"/>
              <a:t>Always validate the denominator before performing division operations.</a:t>
            </a:r>
            <a:endParaRPr lang="en-US" dirty="0"/>
          </a:p>
        </p:txBody>
      </p:sp>
      <p:sp>
        <p:nvSpPr>
          <p:cNvPr id="4" name="Date Placeholder 3">
            <a:extLst>
              <a:ext uri="{FF2B5EF4-FFF2-40B4-BE49-F238E27FC236}">
                <a16:creationId xmlns:a16="http://schemas.microsoft.com/office/drawing/2014/main" id="{501B7EB4-E1CF-399C-61A8-2821DCD7F36A}"/>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8D7359C1-CE41-B771-C13D-15CAFA5070D8}"/>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3809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7F45-2775-4A8E-ABA4-01EEB0F52AE2}"/>
              </a:ext>
            </a:extLst>
          </p:cNvPr>
          <p:cNvSpPr>
            <a:spLocks noGrp="1"/>
          </p:cNvSpPr>
          <p:nvPr>
            <p:ph type="title"/>
          </p:nvPr>
        </p:nvSpPr>
        <p:spPr/>
        <p:txBody>
          <a:bodyPr>
            <a:normAutofit fontScale="90000"/>
          </a:bodyPr>
          <a:lstStyle/>
          <a:p>
            <a:pPr>
              <a:lnSpc>
                <a:spcPct val="200000"/>
              </a:lnSpc>
            </a:pPr>
            <a:r>
              <a:rPr lang="en-US" dirty="0"/>
              <a:t>Division with int precision</a:t>
            </a:r>
          </a:p>
        </p:txBody>
      </p:sp>
      <p:sp>
        <p:nvSpPr>
          <p:cNvPr id="3" name="Content Placeholder 2">
            <a:extLst>
              <a:ext uri="{FF2B5EF4-FFF2-40B4-BE49-F238E27FC236}">
                <a16:creationId xmlns:a16="http://schemas.microsoft.com/office/drawing/2014/main" id="{48FFAD48-4B5A-9424-B0EF-2600757747F0}"/>
              </a:ext>
            </a:extLst>
          </p:cNvPr>
          <p:cNvSpPr>
            <a:spLocks noGrp="1"/>
          </p:cNvSpPr>
          <p:nvPr>
            <p:ph idx="1"/>
          </p:nvPr>
        </p:nvSpPr>
        <p:spPr/>
        <p:txBody>
          <a:bodyPr>
            <a:normAutofit fontScale="70000" lnSpcReduction="20000"/>
          </a:bodyPr>
          <a:lstStyle/>
          <a:p>
            <a:pPr>
              <a:lnSpc>
                <a:spcPct val="200000"/>
              </a:lnSpc>
            </a:pPr>
            <a:r>
              <a:rPr lang="en-US" dirty="0"/>
              <a:t>C++/Java: </a:t>
            </a:r>
            <a:r>
              <a:rPr lang="en-US" dirty="0">
                <a:highlight>
                  <a:srgbClr val="C0C0C0"/>
                </a:highlight>
                <a:latin typeface="Courier New" panose="02070309020205020404" pitchFamily="49" charset="0"/>
                <a:cs typeface="Courier New" panose="02070309020205020404" pitchFamily="49" charset="0"/>
              </a:rPr>
              <a:t>result = 5 / 2  # result will be 2</a:t>
            </a:r>
          </a:p>
          <a:p>
            <a:pPr>
              <a:lnSpc>
                <a:spcPct val="200000"/>
              </a:lnSpc>
            </a:pPr>
            <a:r>
              <a:rPr lang="en-US" dirty="0"/>
              <a:t>Python: result = </a:t>
            </a:r>
            <a:r>
              <a:rPr lang="en-US" dirty="0">
                <a:highlight>
                  <a:srgbClr val="C0C0C0"/>
                </a:highlight>
                <a:latin typeface="Courier New" panose="02070309020205020404" pitchFamily="49" charset="0"/>
                <a:cs typeface="Courier New" panose="02070309020205020404" pitchFamily="49" charset="0"/>
              </a:rPr>
              <a:t>5 / 2  # result will be 2</a:t>
            </a:r>
          </a:p>
          <a:p>
            <a:pPr>
              <a:lnSpc>
                <a:spcPct val="200000"/>
              </a:lnSpc>
            </a:pPr>
            <a:endParaRPr lang="en-GB" dirty="0"/>
          </a:p>
          <a:p>
            <a:pPr>
              <a:lnSpc>
                <a:spcPct val="200000"/>
              </a:lnSpc>
            </a:pPr>
            <a:r>
              <a:rPr lang="en-GB" dirty="0"/>
              <a:t>C++/Java: </a:t>
            </a:r>
            <a:r>
              <a:rPr lang="en-GB" dirty="0">
                <a:highlight>
                  <a:srgbClr val="C0C0C0"/>
                </a:highlight>
                <a:latin typeface="Courier New" panose="02070309020205020404" pitchFamily="49" charset="0"/>
                <a:cs typeface="Courier New" panose="02070309020205020404" pitchFamily="49" charset="0"/>
              </a:rPr>
              <a:t>double result = (double) a / b; // result will be 2.5</a:t>
            </a:r>
          </a:p>
          <a:p>
            <a:pPr>
              <a:lnSpc>
                <a:spcPct val="200000"/>
              </a:lnSpc>
            </a:pPr>
            <a:r>
              <a:rPr lang="en-GB" dirty="0"/>
              <a:t>Python: </a:t>
            </a:r>
            <a:r>
              <a:rPr lang="en-GB" dirty="0">
                <a:highlight>
                  <a:srgbClr val="C0C0C0"/>
                </a:highlight>
                <a:latin typeface="Courier New" panose="02070309020205020404" pitchFamily="49" charset="0"/>
                <a:cs typeface="Courier New" panose="02070309020205020404" pitchFamily="49" charset="0"/>
              </a:rPr>
              <a:t>result = 5 // 2 # result will be 2</a:t>
            </a:r>
            <a:endParaRPr lang="en-US" dirty="0">
              <a:highlight>
                <a:srgbClr val="C0C0C0"/>
              </a:highlight>
              <a:latin typeface="Courier New" panose="02070309020205020404" pitchFamily="49" charset="0"/>
              <a:cs typeface="Courier New" panose="02070309020205020404" pitchFamily="49" charset="0"/>
            </a:endParaRPr>
          </a:p>
          <a:p>
            <a:pPr>
              <a:lnSpc>
                <a:spcPct val="200000"/>
              </a:lnSpc>
            </a:pPr>
            <a:endParaRPr lang="en-US" dirty="0"/>
          </a:p>
        </p:txBody>
      </p:sp>
      <p:sp>
        <p:nvSpPr>
          <p:cNvPr id="4" name="Date Placeholder 3">
            <a:extLst>
              <a:ext uri="{FF2B5EF4-FFF2-40B4-BE49-F238E27FC236}">
                <a16:creationId xmlns:a16="http://schemas.microsoft.com/office/drawing/2014/main" id="{A0FF1B04-579E-62DB-6883-E01683FB79C2}"/>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46B7927D-E954-6BB4-6D72-410B3F778261}"/>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1452183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BBD9-DF35-F4EA-8ABE-1A4175013A77}"/>
              </a:ext>
            </a:extLst>
          </p:cNvPr>
          <p:cNvSpPr>
            <a:spLocks noGrp="1"/>
          </p:cNvSpPr>
          <p:nvPr>
            <p:ph type="title"/>
          </p:nvPr>
        </p:nvSpPr>
        <p:spPr/>
        <p:txBody>
          <a:bodyPr>
            <a:normAutofit/>
          </a:bodyPr>
          <a:lstStyle/>
          <a:p>
            <a:r>
              <a:rPr lang="en-US" dirty="0"/>
              <a:t>Floating Point Precision</a:t>
            </a:r>
          </a:p>
        </p:txBody>
      </p:sp>
      <p:sp>
        <p:nvSpPr>
          <p:cNvPr id="3" name="Content Placeholder 2">
            <a:extLst>
              <a:ext uri="{FF2B5EF4-FFF2-40B4-BE49-F238E27FC236}">
                <a16:creationId xmlns:a16="http://schemas.microsoft.com/office/drawing/2014/main" id="{3A56C091-1E55-E07D-C09F-89968BB2A44F}"/>
              </a:ext>
            </a:extLst>
          </p:cNvPr>
          <p:cNvSpPr>
            <a:spLocks noGrp="1"/>
          </p:cNvSpPr>
          <p:nvPr>
            <p:ph idx="1"/>
          </p:nvPr>
        </p:nvSpPr>
        <p:spPr>
          <a:xfrm>
            <a:off x="457200" y="1605821"/>
            <a:ext cx="8229600" cy="4520342"/>
          </a:xfrm>
        </p:spPr>
        <p:txBody>
          <a:bodyPr>
            <a:normAutofit/>
          </a:bodyPr>
          <a:lstStyle/>
          <a:p>
            <a:pPr>
              <a:lnSpc>
                <a:spcPct val="110000"/>
              </a:lnSpc>
            </a:pPr>
            <a:r>
              <a:rPr lang="en-GB" sz="2400" dirty="0"/>
              <a:t>Floating-point numbers (e.g., float, double) are stored in binary, which leads to precision errors in certain cases (e.g., 0.1 + 0.2 ≠ 0.3).</a:t>
            </a:r>
          </a:p>
          <a:p>
            <a:pPr>
              <a:lnSpc>
                <a:spcPct val="110000"/>
              </a:lnSpc>
            </a:pPr>
            <a:endParaRPr lang="en-GB" sz="2400" dirty="0"/>
          </a:p>
          <a:p>
            <a:pPr>
              <a:lnSpc>
                <a:spcPct val="110000"/>
              </a:lnSpc>
            </a:pPr>
            <a:r>
              <a:rPr lang="en-GB" sz="2400" dirty="0"/>
              <a:t>For critical calculations, consider using higher-precision libraries like </a:t>
            </a:r>
            <a:r>
              <a:rPr lang="en-GB" sz="2400" b="1" dirty="0" err="1"/>
              <a:t>BigDecimal</a:t>
            </a:r>
            <a:r>
              <a:rPr lang="en-GB" sz="2400" dirty="0"/>
              <a:t> in Java or </a:t>
            </a:r>
            <a:r>
              <a:rPr lang="en-GB" sz="2400" b="1" dirty="0"/>
              <a:t>Decimal</a:t>
            </a:r>
            <a:r>
              <a:rPr lang="en-GB" sz="2400" dirty="0"/>
              <a:t> in Python.</a:t>
            </a:r>
          </a:p>
          <a:p>
            <a:pPr>
              <a:lnSpc>
                <a:spcPct val="110000"/>
              </a:lnSpc>
            </a:pPr>
            <a:endParaRPr lang="en-GB" sz="2400" dirty="0"/>
          </a:p>
          <a:p>
            <a:pPr>
              <a:lnSpc>
                <a:spcPct val="110000"/>
              </a:lnSpc>
            </a:pPr>
            <a:r>
              <a:rPr lang="en-GB" sz="2400" dirty="0"/>
              <a:t>Problems involving double and float calculations typically specify an acceptable </a:t>
            </a:r>
            <a:r>
              <a:rPr lang="en-GB" sz="2400" b="1" dirty="0"/>
              <a:t>margin of error</a:t>
            </a:r>
            <a:r>
              <a:rPr lang="en-GB" sz="2400" dirty="0"/>
              <a:t> (e.g., 1e-9 or 1e-6).</a:t>
            </a:r>
            <a:endParaRPr lang="en-US" sz="2400" dirty="0"/>
          </a:p>
        </p:txBody>
      </p:sp>
      <p:sp>
        <p:nvSpPr>
          <p:cNvPr id="4" name="Date Placeholder 3">
            <a:extLst>
              <a:ext uri="{FF2B5EF4-FFF2-40B4-BE49-F238E27FC236}">
                <a16:creationId xmlns:a16="http://schemas.microsoft.com/office/drawing/2014/main" id="{FD2D2FE4-0583-AF76-47CF-74A50CC1B08B}"/>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7C4171E0-B144-1FAA-787D-BEC31F681D16}"/>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350968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6C63-9279-5807-8A4C-22513CBC2009}"/>
              </a:ext>
            </a:extLst>
          </p:cNvPr>
          <p:cNvSpPr>
            <a:spLocks noGrp="1"/>
          </p:cNvSpPr>
          <p:nvPr>
            <p:ph type="title"/>
          </p:nvPr>
        </p:nvSpPr>
        <p:spPr/>
        <p:txBody>
          <a:bodyPr/>
          <a:lstStyle/>
          <a:p>
            <a:r>
              <a:rPr lang="en-US" dirty="0"/>
              <a:t>Taking Large Logarithms</a:t>
            </a:r>
          </a:p>
        </p:txBody>
      </p:sp>
      <p:sp>
        <p:nvSpPr>
          <p:cNvPr id="3" name="Content Placeholder 2">
            <a:extLst>
              <a:ext uri="{FF2B5EF4-FFF2-40B4-BE49-F238E27FC236}">
                <a16:creationId xmlns:a16="http://schemas.microsoft.com/office/drawing/2014/main" id="{AEDDA564-C1AA-8DEE-476B-83A0E37C04D1}"/>
              </a:ext>
            </a:extLst>
          </p:cNvPr>
          <p:cNvSpPr>
            <a:spLocks noGrp="1"/>
          </p:cNvSpPr>
          <p:nvPr>
            <p:ph idx="1"/>
          </p:nvPr>
        </p:nvSpPr>
        <p:spPr/>
        <p:txBody>
          <a:bodyPr>
            <a:normAutofit fontScale="70000" lnSpcReduction="20000"/>
          </a:bodyPr>
          <a:lstStyle/>
          <a:p>
            <a:pPr>
              <a:lnSpc>
                <a:spcPct val="210000"/>
              </a:lnSpc>
            </a:pPr>
            <a:r>
              <a:rPr lang="en-GB" dirty="0"/>
              <a:t>When dealing with very large numbers, ensure you use custom functions or libraries that handle precision errors and prevent overflow.</a:t>
            </a:r>
          </a:p>
          <a:p>
            <a:pPr>
              <a:lnSpc>
                <a:spcPct val="210000"/>
              </a:lnSpc>
            </a:pPr>
            <a:r>
              <a:rPr lang="en-GB" dirty="0"/>
              <a:t>Avoid using standard logarithmic functions in languages like C++/Java for extremely large values without careful consideration.</a:t>
            </a:r>
            <a:endParaRPr lang="en-US" dirty="0"/>
          </a:p>
        </p:txBody>
      </p:sp>
      <p:sp>
        <p:nvSpPr>
          <p:cNvPr id="4" name="Date Placeholder 3">
            <a:extLst>
              <a:ext uri="{FF2B5EF4-FFF2-40B4-BE49-F238E27FC236}">
                <a16:creationId xmlns:a16="http://schemas.microsoft.com/office/drawing/2014/main" id="{876EA198-FA2C-6866-4A31-EF54BAD537B7}"/>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A27865D4-3296-2434-7214-C598080C616E}"/>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4078177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3E1-14F5-0CB7-AA52-EB1F986195B5}"/>
              </a:ext>
            </a:extLst>
          </p:cNvPr>
          <p:cNvSpPr>
            <a:spLocks noGrp="1"/>
          </p:cNvSpPr>
          <p:nvPr>
            <p:ph type="title"/>
          </p:nvPr>
        </p:nvSpPr>
        <p:spPr/>
        <p:txBody>
          <a:bodyPr/>
          <a:lstStyle/>
          <a:p>
            <a:r>
              <a:rPr lang="en-US" dirty="0"/>
              <a:t>Characters</a:t>
            </a:r>
          </a:p>
        </p:txBody>
      </p:sp>
      <p:sp>
        <p:nvSpPr>
          <p:cNvPr id="3" name="Content Placeholder 2">
            <a:extLst>
              <a:ext uri="{FF2B5EF4-FFF2-40B4-BE49-F238E27FC236}">
                <a16:creationId xmlns:a16="http://schemas.microsoft.com/office/drawing/2014/main" id="{C258403D-9D48-876C-9218-09ECD61A59F3}"/>
              </a:ext>
            </a:extLst>
          </p:cNvPr>
          <p:cNvSpPr>
            <a:spLocks noGrp="1"/>
          </p:cNvSpPr>
          <p:nvPr>
            <p:ph idx="1"/>
          </p:nvPr>
        </p:nvSpPr>
        <p:spPr/>
        <p:txBody>
          <a:bodyPr>
            <a:normAutofit lnSpcReduction="10000"/>
          </a:bodyPr>
          <a:lstStyle/>
          <a:p>
            <a:r>
              <a:rPr lang="en-US" dirty="0"/>
              <a:t>Supports mathematical addition and subtraction</a:t>
            </a:r>
          </a:p>
          <a:p>
            <a:r>
              <a:rPr lang="en-US" dirty="0"/>
              <a:t>Supports == comparison</a:t>
            </a:r>
          </a:p>
          <a:p>
            <a:pPr lvl="1"/>
            <a:r>
              <a:rPr lang="en-GB" dirty="0">
                <a:highlight>
                  <a:srgbClr val="C0C0C0"/>
                </a:highlight>
                <a:latin typeface="Courier New" panose="02070309020205020404" pitchFamily="49" charset="0"/>
                <a:cs typeface="Courier New" panose="02070309020205020404" pitchFamily="49" charset="0"/>
              </a:rPr>
              <a:t>'a' + 1</a:t>
            </a:r>
            <a:r>
              <a:rPr lang="en-US" dirty="0">
                <a:highlight>
                  <a:srgbClr val="C0C0C0"/>
                </a:highlight>
                <a:latin typeface="Courier New" panose="02070309020205020404" pitchFamily="49" charset="0"/>
                <a:cs typeface="Courier New" panose="02070309020205020404" pitchFamily="49" charset="0"/>
              </a:rPr>
              <a:t> == </a:t>
            </a:r>
            <a:r>
              <a:rPr lang="en-GB" dirty="0">
                <a:highlight>
                  <a:srgbClr val="C0C0C0"/>
                </a:highlight>
                <a:latin typeface="Courier New" panose="02070309020205020404" pitchFamily="49" charset="0"/>
                <a:cs typeface="Courier New" panose="02070309020205020404" pitchFamily="49" charset="0"/>
              </a:rPr>
              <a:t>'b' </a:t>
            </a:r>
            <a:endParaRPr lang="en-US" dirty="0">
              <a:highlight>
                <a:srgbClr val="C0C0C0"/>
              </a:highlight>
              <a:latin typeface="Courier New" panose="02070309020205020404" pitchFamily="49" charset="0"/>
              <a:cs typeface="Courier New" panose="02070309020205020404" pitchFamily="49" charset="0"/>
            </a:endParaRPr>
          </a:p>
          <a:p>
            <a:r>
              <a:rPr lang="en-US" dirty="0"/>
              <a:t>Lower case and upper case are !=</a:t>
            </a:r>
          </a:p>
          <a:p>
            <a:r>
              <a:rPr lang="en-US" dirty="0"/>
              <a:t>Manipulating between lower case and capital case</a:t>
            </a:r>
          </a:p>
          <a:p>
            <a:pPr lvl="1"/>
            <a:r>
              <a:rPr lang="en-GB" dirty="0">
                <a:highlight>
                  <a:srgbClr val="C0C0C0"/>
                </a:highlight>
                <a:latin typeface="Courier New" panose="02070309020205020404" pitchFamily="49" charset="0"/>
                <a:cs typeface="Courier New" panose="02070309020205020404" pitchFamily="49" charset="0"/>
              </a:rPr>
              <a:t>‘a’ - 32</a:t>
            </a:r>
            <a:r>
              <a:rPr lang="en-US" dirty="0">
                <a:highlight>
                  <a:srgbClr val="C0C0C0"/>
                </a:highlight>
                <a:latin typeface="Courier New" panose="02070309020205020404" pitchFamily="49" charset="0"/>
                <a:cs typeface="Courier New" panose="02070309020205020404" pitchFamily="49" charset="0"/>
              </a:rPr>
              <a:t> == </a:t>
            </a:r>
            <a:r>
              <a:rPr lang="en-GB" dirty="0">
                <a:highlight>
                  <a:srgbClr val="C0C0C0"/>
                </a:highlight>
                <a:latin typeface="Courier New" panose="02070309020205020404" pitchFamily="49" charset="0"/>
                <a:cs typeface="Courier New" panose="02070309020205020404" pitchFamily="49" charset="0"/>
              </a:rPr>
              <a:t>‘A' </a:t>
            </a:r>
            <a:endParaRPr lang="en-US" dirty="0">
              <a:highlight>
                <a:srgbClr val="C0C0C0"/>
              </a:highlight>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834B8BDE-5C08-F946-92DC-E41499C441B4}"/>
              </a:ext>
            </a:extLst>
          </p:cNvPr>
          <p:cNvSpPr>
            <a:spLocks noGrp="1"/>
          </p:cNvSpPr>
          <p:nvPr>
            <p:ph type="dt" sz="half" idx="10"/>
          </p:nvPr>
        </p:nvSpPr>
        <p:spPr/>
        <p:txBody>
          <a:bodyPr/>
          <a:lstStyle/>
          <a:p>
            <a:fld id="{DD38A4EC-2464-A14F-A30C-03D8715F0028}" type="datetime1">
              <a:rPr lang="en-GB" smtClean="0"/>
              <a:t>08/10/2024</a:t>
            </a:fld>
            <a:endParaRPr lang="en-US" dirty="0"/>
          </a:p>
        </p:txBody>
      </p:sp>
      <p:sp>
        <p:nvSpPr>
          <p:cNvPr id="5" name="Footer Placeholder 4">
            <a:extLst>
              <a:ext uri="{FF2B5EF4-FFF2-40B4-BE49-F238E27FC236}">
                <a16:creationId xmlns:a16="http://schemas.microsoft.com/office/drawing/2014/main" id="{A0A0F2E3-9841-591A-A6BC-8C6AC054F7F5}"/>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1557679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B2AE-8852-D6E0-FF3F-F343D6E79DA4}"/>
              </a:ext>
            </a:extLst>
          </p:cNvPr>
          <p:cNvSpPr>
            <a:spLocks noGrp="1"/>
          </p:cNvSpPr>
          <p:nvPr>
            <p:ph type="title"/>
          </p:nvPr>
        </p:nvSpPr>
        <p:spPr/>
        <p:txBody>
          <a:bodyPr/>
          <a:lstStyle/>
          <a:p>
            <a:r>
              <a:rPr lang="en-US" dirty="0"/>
              <a:t>Ascii Table</a:t>
            </a:r>
          </a:p>
        </p:txBody>
      </p:sp>
      <p:sp>
        <p:nvSpPr>
          <p:cNvPr id="3" name="Content Placeholder 2">
            <a:extLst>
              <a:ext uri="{FF2B5EF4-FFF2-40B4-BE49-F238E27FC236}">
                <a16:creationId xmlns:a16="http://schemas.microsoft.com/office/drawing/2014/main" id="{E4A11154-AA7A-FC70-2C13-64D7249D9A27}"/>
              </a:ext>
            </a:extLst>
          </p:cNvPr>
          <p:cNvSpPr>
            <a:spLocks noGrp="1"/>
          </p:cNvSpPr>
          <p:nvPr>
            <p:ph idx="1"/>
          </p:nvPr>
        </p:nvSpPr>
        <p:spPr/>
        <p:txBody>
          <a:bodyPr/>
          <a:lstStyle/>
          <a:p>
            <a:r>
              <a:rPr lang="en-US" dirty="0"/>
              <a:t>‘a’==97</a:t>
            </a:r>
          </a:p>
          <a:p>
            <a:r>
              <a:rPr lang="en-US" dirty="0"/>
              <a:t>‘A’==65</a:t>
            </a:r>
          </a:p>
        </p:txBody>
      </p:sp>
      <p:sp>
        <p:nvSpPr>
          <p:cNvPr id="4" name="Date Placeholder 3">
            <a:extLst>
              <a:ext uri="{FF2B5EF4-FFF2-40B4-BE49-F238E27FC236}">
                <a16:creationId xmlns:a16="http://schemas.microsoft.com/office/drawing/2014/main" id="{2E601EAA-20D1-F906-F3E0-623E84CFC4F8}"/>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A13B5969-1290-C0A9-3E29-0B10E8F76A8F}"/>
              </a:ext>
            </a:extLst>
          </p:cNvPr>
          <p:cNvSpPr>
            <a:spLocks noGrp="1"/>
          </p:cNvSpPr>
          <p:nvPr>
            <p:ph type="ftr" sz="quarter" idx="11"/>
          </p:nvPr>
        </p:nvSpPr>
        <p:spPr/>
        <p:txBody>
          <a:bodyPr/>
          <a:lstStyle/>
          <a:p>
            <a:r>
              <a:rPr lang="en-US" dirty="0"/>
              <a:t>Basic Data Types</a:t>
            </a:r>
          </a:p>
        </p:txBody>
      </p:sp>
      <p:pic>
        <p:nvPicPr>
          <p:cNvPr id="1026" name="Picture 2">
            <a:extLst>
              <a:ext uri="{FF2B5EF4-FFF2-40B4-BE49-F238E27FC236}">
                <a16:creationId xmlns:a16="http://schemas.microsoft.com/office/drawing/2014/main" id="{93A9C229-CD11-A53A-90CB-A174E6E97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933" y="1478526"/>
            <a:ext cx="6841067" cy="4877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765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C530-33C8-4131-3E7A-3A05F12FF596}"/>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A2D28199-BCFE-93ED-65EC-61547C945CBF}"/>
              </a:ext>
            </a:extLst>
          </p:cNvPr>
          <p:cNvSpPr>
            <a:spLocks noGrp="1"/>
          </p:cNvSpPr>
          <p:nvPr>
            <p:ph idx="1"/>
          </p:nvPr>
        </p:nvSpPr>
        <p:spPr/>
        <p:txBody>
          <a:bodyPr>
            <a:normAutofit fontScale="85000" lnSpcReduction="20000"/>
          </a:bodyPr>
          <a:lstStyle/>
          <a:p>
            <a:r>
              <a:rPr lang="en-US" dirty="0"/>
              <a:t>Conceptually a List of Characters, enclosed in “”</a:t>
            </a:r>
          </a:p>
          <a:p>
            <a:r>
              <a:rPr lang="en-US" dirty="0"/>
              <a:t>Treated differently in Java/C++/Python</a:t>
            </a:r>
          </a:p>
          <a:p>
            <a:r>
              <a:rPr lang="en-US" dirty="0"/>
              <a:t>Common functions:</a:t>
            </a:r>
          </a:p>
          <a:p>
            <a:pPr lvl="1"/>
            <a:r>
              <a:rPr lang="en-US" dirty="0"/>
              <a:t>Length</a:t>
            </a:r>
          </a:p>
          <a:p>
            <a:pPr lvl="1"/>
            <a:r>
              <a:rPr lang="en-US" dirty="0"/>
              <a:t>Iterating over a string</a:t>
            </a:r>
          </a:p>
          <a:p>
            <a:pPr lvl="2"/>
            <a:r>
              <a:rPr lang="en-US" dirty="0"/>
              <a:t>Turning to and from characters</a:t>
            </a:r>
          </a:p>
          <a:p>
            <a:pPr lvl="1"/>
            <a:r>
              <a:rPr lang="en-US" dirty="0"/>
              <a:t>Replacing character(s)</a:t>
            </a:r>
          </a:p>
          <a:p>
            <a:pPr lvl="1"/>
            <a:r>
              <a:rPr lang="en-US" dirty="0"/>
              <a:t>Concatenation: “he” + “</a:t>
            </a:r>
            <a:r>
              <a:rPr lang="en-US" dirty="0" err="1"/>
              <a:t>llo</a:t>
            </a:r>
            <a:r>
              <a:rPr lang="en-US" dirty="0"/>
              <a:t>” -&gt; “hello”</a:t>
            </a:r>
          </a:p>
          <a:p>
            <a:pPr lvl="1"/>
            <a:r>
              <a:rPr lang="en-US" dirty="0"/>
              <a:t>Substring</a:t>
            </a:r>
          </a:p>
          <a:p>
            <a:pPr lvl="1"/>
            <a:r>
              <a:rPr lang="en-US" dirty="0"/>
              <a:t>String comparison (e.g. lexical ordering)</a:t>
            </a:r>
          </a:p>
          <a:p>
            <a:pPr lvl="1"/>
            <a:r>
              <a:rPr lang="en-US" dirty="0"/>
              <a:t>Converting to/from Lower case and upper case</a:t>
            </a:r>
          </a:p>
        </p:txBody>
      </p:sp>
      <p:sp>
        <p:nvSpPr>
          <p:cNvPr id="4" name="Date Placeholder 3">
            <a:extLst>
              <a:ext uri="{FF2B5EF4-FFF2-40B4-BE49-F238E27FC236}">
                <a16:creationId xmlns:a16="http://schemas.microsoft.com/office/drawing/2014/main" id="{C65168BA-9761-A6D3-10E0-496DE76C1EAE}"/>
              </a:ext>
            </a:extLst>
          </p:cNvPr>
          <p:cNvSpPr>
            <a:spLocks noGrp="1"/>
          </p:cNvSpPr>
          <p:nvPr>
            <p:ph type="dt" sz="half" idx="10"/>
          </p:nvPr>
        </p:nvSpPr>
        <p:spPr/>
        <p:txBody>
          <a:bodyPr/>
          <a:lstStyle/>
          <a:p>
            <a:fld id="{DD38A4EC-2464-A14F-A30C-03D8715F0028}" type="datetime1">
              <a:rPr lang="en-GB" smtClean="0"/>
              <a:t>08/10/2024</a:t>
            </a:fld>
            <a:endParaRPr lang="en-US" dirty="0"/>
          </a:p>
        </p:txBody>
      </p:sp>
      <p:sp>
        <p:nvSpPr>
          <p:cNvPr id="5" name="Footer Placeholder 4">
            <a:extLst>
              <a:ext uri="{FF2B5EF4-FFF2-40B4-BE49-F238E27FC236}">
                <a16:creationId xmlns:a16="http://schemas.microsoft.com/office/drawing/2014/main" id="{D5656325-5E09-27EE-44B5-BE98DE7C1585}"/>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4229293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511A-9161-85B3-0AF9-C8484D8ADFC2}"/>
              </a:ext>
            </a:extLst>
          </p:cNvPr>
          <p:cNvSpPr>
            <a:spLocks noGrp="1"/>
          </p:cNvSpPr>
          <p:nvPr>
            <p:ph type="title"/>
          </p:nvPr>
        </p:nvSpPr>
        <p:spPr/>
        <p:txBody>
          <a:bodyPr/>
          <a:lstStyle/>
          <a:p>
            <a:r>
              <a:rPr lang="en-US" dirty="0"/>
              <a:t>Booleans</a:t>
            </a:r>
          </a:p>
        </p:txBody>
      </p:sp>
      <p:sp>
        <p:nvSpPr>
          <p:cNvPr id="3" name="Content Placeholder 2">
            <a:extLst>
              <a:ext uri="{FF2B5EF4-FFF2-40B4-BE49-F238E27FC236}">
                <a16:creationId xmlns:a16="http://schemas.microsoft.com/office/drawing/2014/main" id="{82767F2B-5B9B-131C-AE1F-B8C818296103}"/>
              </a:ext>
            </a:extLst>
          </p:cNvPr>
          <p:cNvSpPr>
            <a:spLocks noGrp="1"/>
          </p:cNvSpPr>
          <p:nvPr>
            <p:ph idx="1"/>
          </p:nvPr>
        </p:nvSpPr>
        <p:spPr>
          <a:xfrm>
            <a:off x="457200" y="1605821"/>
            <a:ext cx="8229600" cy="4520342"/>
          </a:xfrm>
        </p:spPr>
        <p:txBody>
          <a:bodyPr>
            <a:normAutofit fontScale="77500" lnSpcReduction="20000"/>
          </a:bodyPr>
          <a:lstStyle/>
          <a:p>
            <a:r>
              <a:rPr lang="en-US" dirty="0"/>
              <a:t>Takes a value from </a:t>
            </a:r>
            <a:r>
              <a:rPr lang="en-US" dirty="0">
                <a:highlight>
                  <a:srgbClr val="C0C0C0"/>
                </a:highlight>
                <a:latin typeface="Courier New" panose="02070309020205020404" pitchFamily="49" charset="0"/>
                <a:cs typeface="Courier New" panose="02070309020205020404" pitchFamily="49" charset="0"/>
              </a:rPr>
              <a:t>true, false</a:t>
            </a:r>
          </a:p>
          <a:p>
            <a:r>
              <a:rPr lang="en-US" dirty="0"/>
              <a:t>Conditional Operator</a:t>
            </a:r>
          </a:p>
          <a:p>
            <a:pPr lvl="1"/>
            <a:r>
              <a:rPr lang="en-US" dirty="0">
                <a:highlight>
                  <a:srgbClr val="C0C0C0"/>
                </a:highlight>
                <a:latin typeface="Courier New" panose="02070309020205020404" pitchFamily="49" charset="0"/>
                <a:cs typeface="Courier New" panose="02070309020205020404" pitchFamily="49" charset="0"/>
              </a:rPr>
              <a:t>!=</a:t>
            </a:r>
            <a:r>
              <a:rPr lang="en-US" dirty="0">
                <a:highlight>
                  <a:srgbClr val="C0C0C0"/>
                </a:highlight>
              </a:rPr>
              <a:t> </a:t>
            </a:r>
            <a:r>
              <a:rPr lang="en-US" dirty="0"/>
              <a:t>Not Equal </a:t>
            </a:r>
          </a:p>
          <a:p>
            <a:pPr lvl="1"/>
            <a:r>
              <a:rPr lang="en-US" dirty="0">
                <a:highlight>
                  <a:srgbClr val="C0C0C0"/>
                </a:highlight>
                <a:latin typeface="Courier New" panose="02070309020205020404" pitchFamily="49" charset="0"/>
                <a:cs typeface="Courier New" panose="02070309020205020404" pitchFamily="49" charset="0"/>
              </a:rPr>
              <a:t>==</a:t>
            </a:r>
            <a:r>
              <a:rPr lang="en-US" dirty="0"/>
              <a:t> Equals</a:t>
            </a:r>
          </a:p>
          <a:p>
            <a:pPr lvl="1"/>
            <a:r>
              <a:rPr lang="en-US" dirty="0">
                <a:highlight>
                  <a:srgbClr val="C0C0C0"/>
                </a:highlight>
                <a:latin typeface="Courier New" panose="02070309020205020404" pitchFamily="49" charset="0"/>
                <a:cs typeface="Courier New" panose="02070309020205020404" pitchFamily="49" charset="0"/>
              </a:rPr>
              <a:t>&gt;</a:t>
            </a:r>
            <a:r>
              <a:rPr lang="en-US" dirty="0"/>
              <a:t> Bigger Than</a:t>
            </a:r>
          </a:p>
          <a:p>
            <a:pPr lvl="1"/>
            <a:r>
              <a:rPr lang="en-US" dirty="0">
                <a:highlight>
                  <a:srgbClr val="C0C0C0"/>
                </a:highlight>
                <a:latin typeface="Courier New" panose="02070309020205020404" pitchFamily="49" charset="0"/>
                <a:cs typeface="Courier New" panose="02070309020205020404" pitchFamily="49" charset="0"/>
              </a:rPr>
              <a:t>&lt;</a:t>
            </a:r>
            <a:r>
              <a:rPr lang="en-US" dirty="0"/>
              <a:t> Smaller Than</a:t>
            </a:r>
          </a:p>
          <a:p>
            <a:pPr lvl="1"/>
            <a:r>
              <a:rPr lang="en-US" dirty="0">
                <a:highlight>
                  <a:srgbClr val="C0C0C0"/>
                </a:highlight>
                <a:latin typeface="Courier New" panose="02070309020205020404" pitchFamily="49" charset="0"/>
                <a:cs typeface="Courier New" panose="02070309020205020404" pitchFamily="49" charset="0"/>
              </a:rPr>
              <a:t>&gt;=</a:t>
            </a:r>
            <a:r>
              <a:rPr lang="en-US" dirty="0"/>
              <a:t> Bigger than or equals to</a:t>
            </a:r>
          </a:p>
          <a:p>
            <a:pPr lvl="1"/>
            <a:r>
              <a:rPr lang="en-US" dirty="0">
                <a:highlight>
                  <a:srgbClr val="C0C0C0"/>
                </a:highlight>
                <a:latin typeface="Courier New" panose="02070309020205020404" pitchFamily="49" charset="0"/>
                <a:cs typeface="Courier New" panose="02070309020205020404" pitchFamily="49" charset="0"/>
              </a:rPr>
              <a:t>&lt;=</a:t>
            </a:r>
            <a:r>
              <a:rPr lang="en-US" dirty="0"/>
              <a:t> Smaller than or equals to</a:t>
            </a:r>
          </a:p>
          <a:p>
            <a:r>
              <a:rPr lang="en-US" dirty="0"/>
              <a:t>Common uses: </a:t>
            </a:r>
          </a:p>
          <a:p>
            <a:pPr lvl="1"/>
            <a:r>
              <a:rPr lang="en-US" dirty="0"/>
              <a:t>if statements</a:t>
            </a:r>
          </a:p>
          <a:p>
            <a:pPr lvl="1"/>
            <a:r>
              <a:rPr lang="en-US" dirty="0"/>
              <a:t>for loops</a:t>
            </a:r>
          </a:p>
          <a:p>
            <a:pPr lvl="1"/>
            <a:r>
              <a:rPr lang="en-US" dirty="0"/>
              <a:t>while loops</a:t>
            </a:r>
          </a:p>
          <a:p>
            <a:pPr lvl="1"/>
            <a:r>
              <a:rPr lang="en-US" dirty="0"/>
              <a:t>record if a condition has been met</a:t>
            </a:r>
          </a:p>
        </p:txBody>
      </p:sp>
      <p:sp>
        <p:nvSpPr>
          <p:cNvPr id="4" name="Date Placeholder 3">
            <a:extLst>
              <a:ext uri="{FF2B5EF4-FFF2-40B4-BE49-F238E27FC236}">
                <a16:creationId xmlns:a16="http://schemas.microsoft.com/office/drawing/2014/main" id="{7CD2DB78-4CE4-9B65-D5D3-92840FA12156}"/>
              </a:ext>
            </a:extLst>
          </p:cNvPr>
          <p:cNvSpPr>
            <a:spLocks noGrp="1"/>
          </p:cNvSpPr>
          <p:nvPr>
            <p:ph type="dt" sz="half" idx="10"/>
          </p:nvPr>
        </p:nvSpPr>
        <p:spPr/>
        <p:txBody>
          <a:bodyPr/>
          <a:lstStyle/>
          <a:p>
            <a:fld id="{DD38A4EC-2464-A14F-A30C-03D8715F0028}" type="datetime1">
              <a:rPr lang="en-GB" smtClean="0"/>
              <a:t>08/10/2024</a:t>
            </a:fld>
            <a:endParaRPr lang="en-US" dirty="0"/>
          </a:p>
        </p:txBody>
      </p:sp>
      <p:sp>
        <p:nvSpPr>
          <p:cNvPr id="5" name="Footer Placeholder 4">
            <a:extLst>
              <a:ext uri="{FF2B5EF4-FFF2-40B4-BE49-F238E27FC236}">
                <a16:creationId xmlns:a16="http://schemas.microsoft.com/office/drawing/2014/main" id="{4432F41D-196A-FF7E-EA99-D3167F69D2B0}"/>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413431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FEDF-AFF6-1B7D-8532-874F33C5C7ED}"/>
              </a:ext>
            </a:extLst>
          </p:cNvPr>
          <p:cNvSpPr>
            <a:spLocks noGrp="1"/>
          </p:cNvSpPr>
          <p:nvPr>
            <p:ph type="title"/>
          </p:nvPr>
        </p:nvSpPr>
        <p:spPr>
          <a:xfrm>
            <a:off x="457200" y="-108679"/>
            <a:ext cx="8229600" cy="1143000"/>
          </a:xfrm>
        </p:spPr>
        <p:txBody>
          <a:bodyPr/>
          <a:lstStyle/>
          <a:p>
            <a:r>
              <a:rPr lang="en-US" dirty="0"/>
              <a:t>Static Arrays</a:t>
            </a:r>
          </a:p>
        </p:txBody>
      </p:sp>
      <p:sp>
        <p:nvSpPr>
          <p:cNvPr id="3" name="Content Placeholder 2">
            <a:extLst>
              <a:ext uri="{FF2B5EF4-FFF2-40B4-BE49-F238E27FC236}">
                <a16:creationId xmlns:a16="http://schemas.microsoft.com/office/drawing/2014/main" id="{0DD0343C-7D38-4F7A-4830-2019378A2CBC}"/>
              </a:ext>
            </a:extLst>
          </p:cNvPr>
          <p:cNvSpPr>
            <a:spLocks noGrp="1"/>
          </p:cNvSpPr>
          <p:nvPr>
            <p:ph idx="1"/>
          </p:nvPr>
        </p:nvSpPr>
        <p:spPr>
          <a:xfrm>
            <a:off x="847164" y="1034322"/>
            <a:ext cx="7839635" cy="5360858"/>
          </a:xfrm>
        </p:spPr>
        <p:txBody>
          <a:bodyPr>
            <a:normAutofit fontScale="62500" lnSpcReduction="20000"/>
          </a:bodyPr>
          <a:lstStyle/>
          <a:p>
            <a:r>
              <a:rPr lang="en-GB" dirty="0"/>
              <a:t>One of the Most Important Data Types in Competitive Programming (CP)</a:t>
            </a:r>
          </a:p>
          <a:p>
            <a:pPr lvl="1"/>
            <a:r>
              <a:rPr lang="en-GB" dirty="0"/>
              <a:t>Efficient for storing collections of elements of the same type</a:t>
            </a:r>
          </a:p>
          <a:p>
            <a:pPr lvl="1"/>
            <a:r>
              <a:rPr lang="en-GB" dirty="0"/>
              <a:t>Commonly used to solve problems involving lists or grids (2D, 3D, etc.)</a:t>
            </a:r>
            <a:endParaRPr lang="en-US" dirty="0"/>
          </a:p>
          <a:p>
            <a:pPr>
              <a:buFont typeface="Arial" panose="020B0604020202020204" pitchFamily="34" charset="0"/>
              <a:buChar char="•"/>
            </a:pPr>
            <a:endParaRPr lang="en-GB" b="1" dirty="0"/>
          </a:p>
          <a:p>
            <a:pPr>
              <a:buFont typeface="Arial" panose="020B0604020202020204" pitchFamily="34" charset="0"/>
              <a:buChar char="•"/>
            </a:pPr>
            <a:r>
              <a:rPr lang="en-GB" b="1" dirty="0"/>
              <a:t>Fixed Size</a:t>
            </a:r>
            <a:r>
              <a:rPr lang="en-GB" dirty="0"/>
              <a:t>: Must declare the size of the array at compile time.</a:t>
            </a:r>
          </a:p>
          <a:p>
            <a:pPr>
              <a:buFont typeface="Arial" panose="020B0604020202020204" pitchFamily="34" charset="0"/>
              <a:buChar char="•"/>
            </a:pPr>
            <a:r>
              <a:rPr lang="en-GB" b="1" dirty="0"/>
              <a:t>Same Type</a:t>
            </a:r>
            <a:r>
              <a:rPr lang="en-GB" dirty="0"/>
              <a:t>: All elements in the array must be of the same type (e.g., all int, all char).</a:t>
            </a:r>
          </a:p>
          <a:p>
            <a:pPr>
              <a:buFont typeface="Arial" panose="020B0604020202020204" pitchFamily="34" charset="0"/>
              <a:buChar char="•"/>
            </a:pPr>
            <a:r>
              <a:rPr lang="en-GB" b="1" dirty="0"/>
              <a:t>Multi-Dimensional Arrays</a:t>
            </a:r>
            <a:r>
              <a:rPr lang="en-GB" dirty="0"/>
              <a:t>:</a:t>
            </a:r>
          </a:p>
          <a:p>
            <a:pPr marL="742950" lvl="1" indent="-285750">
              <a:buFont typeface="Arial" panose="020B0604020202020204" pitchFamily="34" charset="0"/>
              <a:buChar char="•"/>
            </a:pPr>
            <a:r>
              <a:rPr lang="en-GB" dirty="0"/>
              <a:t>2D arrays for grids</a:t>
            </a:r>
            <a:endParaRPr lang="en-GB" dirty="0">
              <a:highlight>
                <a:srgbClr val="C0C0C0"/>
              </a:highlight>
            </a:endParaRPr>
          </a:p>
          <a:p>
            <a:pPr marL="742950" lvl="1" indent="-285750">
              <a:buFont typeface="Arial" panose="020B0604020202020204" pitchFamily="34" charset="0"/>
              <a:buChar char="•"/>
            </a:pPr>
            <a:r>
              <a:rPr lang="en-GB" dirty="0"/>
              <a:t>3D and higher dimensions are also possible</a:t>
            </a:r>
            <a:endParaRPr lang="en-GB" dirty="0">
              <a:highlight>
                <a:srgbClr val="C0C0C0"/>
              </a:highlight>
            </a:endParaRPr>
          </a:p>
          <a:p>
            <a:pPr marL="0" indent="0">
              <a:buNone/>
            </a:pPr>
            <a:endParaRPr lang="en-US" dirty="0"/>
          </a:p>
          <a:p>
            <a:r>
              <a:rPr lang="en-US" dirty="0"/>
              <a:t>Keep in mind of memory limits</a:t>
            </a:r>
          </a:p>
          <a:p>
            <a:pPr lvl="1"/>
            <a:r>
              <a:rPr lang="en-GB" dirty="0"/>
              <a:t>Arrays can quickly use large amounts of memory, especially in high dimensions.</a:t>
            </a:r>
            <a:endParaRPr lang="en-US" dirty="0"/>
          </a:p>
          <a:p>
            <a:pPr lvl="1"/>
            <a:r>
              <a:rPr lang="en-GB" dirty="0"/>
              <a:t>If </a:t>
            </a:r>
            <a:r>
              <a:rPr lang="en-GB" dirty="0">
                <a:highlight>
                  <a:srgbClr val="C0C0C0"/>
                </a:highlight>
                <a:latin typeface="Courier New" panose="02070309020205020404" pitchFamily="49" charset="0"/>
                <a:cs typeface="Courier New" panose="02070309020205020404" pitchFamily="49" charset="0"/>
              </a:rPr>
              <a:t>n = 10^6</a:t>
            </a:r>
            <a:r>
              <a:rPr lang="en-GB" dirty="0"/>
              <a:t>, an </a:t>
            </a:r>
            <a:r>
              <a:rPr lang="en-GB" sz="2900" dirty="0">
                <a:highlight>
                  <a:srgbClr val="C0C0C0"/>
                </a:highlight>
                <a:latin typeface="Courier New" panose="02070309020205020404" pitchFamily="49" charset="0"/>
                <a:cs typeface="Courier New" panose="02070309020205020404" pitchFamily="49" charset="0"/>
              </a:rPr>
              <a:t>int[n][n]</a:t>
            </a:r>
            <a:r>
              <a:rPr lang="en-GB" sz="2900" dirty="0">
                <a:latin typeface="Courier New" panose="02070309020205020404" pitchFamily="49" charset="0"/>
                <a:cs typeface="Courier New" panose="02070309020205020404" pitchFamily="49" charset="0"/>
              </a:rPr>
              <a:t> </a:t>
            </a:r>
            <a:r>
              <a:rPr lang="en-GB" dirty="0"/>
              <a:t>array would occupy around </a:t>
            </a:r>
            <a:r>
              <a:rPr lang="en-GB" b="1" dirty="0"/>
              <a:t>4 terabytes of memory</a:t>
            </a:r>
            <a:r>
              <a:rPr lang="en-GB" dirty="0"/>
              <a:t>, which will </a:t>
            </a:r>
            <a:r>
              <a:rPr lang="en-GB" b="1" dirty="0"/>
              <a:t>certainly exceed the memory limits</a:t>
            </a:r>
            <a:r>
              <a:rPr lang="en-GB" dirty="0"/>
              <a:t> of most competitive programming environments.</a:t>
            </a:r>
            <a:endParaRPr lang="en-US" dirty="0"/>
          </a:p>
        </p:txBody>
      </p:sp>
      <p:sp>
        <p:nvSpPr>
          <p:cNvPr id="4" name="Date Placeholder 3">
            <a:extLst>
              <a:ext uri="{FF2B5EF4-FFF2-40B4-BE49-F238E27FC236}">
                <a16:creationId xmlns:a16="http://schemas.microsoft.com/office/drawing/2014/main" id="{48132811-AB0C-49FF-A624-FF18B608C502}"/>
              </a:ext>
            </a:extLst>
          </p:cNvPr>
          <p:cNvSpPr>
            <a:spLocks noGrp="1"/>
          </p:cNvSpPr>
          <p:nvPr>
            <p:ph type="dt" sz="half" idx="10"/>
          </p:nvPr>
        </p:nvSpPr>
        <p:spPr/>
        <p:txBody>
          <a:bodyPr/>
          <a:lstStyle/>
          <a:p>
            <a:fld id="{DD38A4EC-2464-A14F-A30C-03D8715F0028}" type="datetime1">
              <a:rPr lang="en-GB" smtClean="0"/>
              <a:t>08/10/2024</a:t>
            </a:fld>
            <a:endParaRPr lang="en-US" dirty="0"/>
          </a:p>
        </p:txBody>
      </p:sp>
      <p:sp>
        <p:nvSpPr>
          <p:cNvPr id="5" name="Footer Placeholder 4">
            <a:extLst>
              <a:ext uri="{FF2B5EF4-FFF2-40B4-BE49-F238E27FC236}">
                <a16:creationId xmlns:a16="http://schemas.microsoft.com/office/drawing/2014/main" id="{8E8DBC0E-FCE8-E96A-13AF-0A1CCCE61DE3}"/>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92290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AD25-AB4A-2695-62D3-83F559A864BD}"/>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F9FFC9D0-AC32-06D3-001F-14D9D85ADD4A}"/>
              </a:ext>
            </a:extLst>
          </p:cNvPr>
          <p:cNvSpPr>
            <a:spLocks noGrp="1"/>
          </p:cNvSpPr>
          <p:nvPr>
            <p:ph idx="1"/>
          </p:nvPr>
        </p:nvSpPr>
        <p:spPr>
          <a:xfrm>
            <a:off x="457200" y="1467556"/>
            <a:ext cx="8229600" cy="4888794"/>
          </a:xfrm>
        </p:spPr>
        <p:txBody>
          <a:bodyPr>
            <a:normAutofit lnSpcReduction="10000"/>
          </a:bodyPr>
          <a:lstStyle/>
          <a:p>
            <a:pPr>
              <a:lnSpc>
                <a:spcPct val="160000"/>
              </a:lnSpc>
            </a:pPr>
            <a:r>
              <a:rPr lang="en-US" sz="2400" dirty="0" err="1"/>
              <a:t>Github</a:t>
            </a:r>
            <a:r>
              <a:rPr lang="en-US" sz="2400" dirty="0"/>
              <a:t> Repo: Can find it under #welcome-and-rules channel of discord server </a:t>
            </a:r>
            <a:r>
              <a:rPr lang="en-GB" sz="2400" b="0" i="0" dirty="0">
                <a:effectLst/>
                <a:latin typeface="inherit"/>
                <a:hlinkClick r:id="rId3" tooltip="https://github.com/Shayna003/sigcompete"/>
              </a:rPr>
              <a:t>https://github.com/Shayna003/sigcompete</a:t>
            </a:r>
            <a:endParaRPr lang="en-GB" sz="2400" b="0" i="0" dirty="0">
              <a:effectLst/>
              <a:latin typeface="inherit"/>
            </a:endParaRPr>
          </a:p>
          <a:p>
            <a:pPr>
              <a:lnSpc>
                <a:spcPct val="160000"/>
              </a:lnSpc>
            </a:pPr>
            <a:r>
              <a:rPr lang="en-US" sz="2400" dirty="0"/>
              <a:t>Currently we are planning to host a 2h training session every Wednesday 2-4pm.</a:t>
            </a:r>
          </a:p>
          <a:p>
            <a:pPr>
              <a:lnSpc>
                <a:spcPct val="160000"/>
              </a:lnSpc>
            </a:pPr>
            <a:r>
              <a:rPr lang="en-US" sz="2400" dirty="0"/>
              <a:t>The society training sessions will start from simple topics to more advanced topics. </a:t>
            </a:r>
          </a:p>
          <a:p>
            <a:pPr>
              <a:lnSpc>
                <a:spcPct val="160000"/>
              </a:lnSpc>
            </a:pPr>
            <a:r>
              <a:rPr lang="en-US" sz="2400" dirty="0"/>
              <a:t>Currently there are no daily challenges/weekly problem sets regular online contests yet. We will introduce them later-on.</a:t>
            </a:r>
          </a:p>
        </p:txBody>
      </p:sp>
      <p:sp>
        <p:nvSpPr>
          <p:cNvPr id="4" name="Date Placeholder 3">
            <a:extLst>
              <a:ext uri="{FF2B5EF4-FFF2-40B4-BE49-F238E27FC236}">
                <a16:creationId xmlns:a16="http://schemas.microsoft.com/office/drawing/2014/main" id="{ED9E16FB-D83D-D76C-2650-13006FAD4A8D}"/>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FD78B49F-6199-09A6-9DE4-A3C0B447E6C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01140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0997-EDC7-5578-91EF-92D2D4D32A42}"/>
              </a:ext>
            </a:extLst>
          </p:cNvPr>
          <p:cNvSpPr>
            <a:spLocks noGrp="1"/>
          </p:cNvSpPr>
          <p:nvPr>
            <p:ph type="title"/>
          </p:nvPr>
        </p:nvSpPr>
        <p:spPr/>
        <p:txBody>
          <a:bodyPr/>
          <a:lstStyle/>
          <a:p>
            <a:r>
              <a:rPr lang="en-US" dirty="0"/>
              <a:t>Choosing the correct data type</a:t>
            </a:r>
          </a:p>
        </p:txBody>
      </p:sp>
      <p:sp>
        <p:nvSpPr>
          <p:cNvPr id="3" name="Content Placeholder 2">
            <a:extLst>
              <a:ext uri="{FF2B5EF4-FFF2-40B4-BE49-F238E27FC236}">
                <a16:creationId xmlns:a16="http://schemas.microsoft.com/office/drawing/2014/main" id="{0E4512CB-CFA7-A4AE-9296-ED9CB65B0D6E}"/>
              </a:ext>
            </a:extLst>
          </p:cNvPr>
          <p:cNvSpPr>
            <a:spLocks noGrp="1"/>
          </p:cNvSpPr>
          <p:nvPr>
            <p:ph idx="1"/>
          </p:nvPr>
        </p:nvSpPr>
        <p:spPr/>
        <p:txBody>
          <a:bodyPr>
            <a:normAutofit fontScale="92500" lnSpcReduction="10000"/>
          </a:bodyPr>
          <a:lstStyle/>
          <a:p>
            <a:r>
              <a:rPr lang="en-GB" b="1" dirty="0"/>
              <a:t>Prompt</a:t>
            </a:r>
            <a:r>
              <a:rPr lang="en-GB" dirty="0"/>
              <a:t>: Given a range of integers from 1 to N, count how many numbers within this range have an odd number of 1s in their binary representation.</a:t>
            </a:r>
          </a:p>
          <a:p>
            <a:endParaRPr lang="en-GB" dirty="0"/>
          </a:p>
          <a:p>
            <a:pPr>
              <a:buFont typeface="Arial" panose="020B0604020202020204" pitchFamily="34" charset="0"/>
              <a:buChar char="•"/>
            </a:pPr>
            <a:r>
              <a:rPr lang="en-GB" dirty="0"/>
              <a:t>Using a </a:t>
            </a:r>
            <a:r>
              <a:rPr lang="en-GB" dirty="0" err="1"/>
              <a:t>boolean</a:t>
            </a:r>
            <a:r>
              <a:rPr lang="en-GB" dirty="0"/>
              <a:t>[] array instead of an int[] can reduce memory usage since you only need to store true/false values. You can further optimize to using an int variable to take up constant space.</a:t>
            </a:r>
          </a:p>
          <a:p>
            <a:endParaRPr lang="en-US" dirty="0"/>
          </a:p>
        </p:txBody>
      </p:sp>
      <p:sp>
        <p:nvSpPr>
          <p:cNvPr id="4" name="Date Placeholder 3">
            <a:extLst>
              <a:ext uri="{FF2B5EF4-FFF2-40B4-BE49-F238E27FC236}">
                <a16:creationId xmlns:a16="http://schemas.microsoft.com/office/drawing/2014/main" id="{00EB4272-F131-B258-64AE-24F929E0D943}"/>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F7483A2A-EA38-5E7D-D406-BC8F94B96866}"/>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682556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A173-5847-ADFF-9513-68100DE30601}"/>
              </a:ext>
            </a:extLst>
          </p:cNvPr>
          <p:cNvSpPr>
            <a:spLocks noGrp="1"/>
          </p:cNvSpPr>
          <p:nvPr>
            <p:ph type="title"/>
          </p:nvPr>
        </p:nvSpPr>
        <p:spPr/>
        <p:txBody>
          <a:bodyPr>
            <a:normAutofit/>
          </a:bodyPr>
          <a:lstStyle/>
          <a:p>
            <a:r>
              <a:rPr lang="en-US" dirty="0"/>
              <a:t>Choosing the correct data type</a:t>
            </a:r>
          </a:p>
        </p:txBody>
      </p:sp>
      <p:sp>
        <p:nvSpPr>
          <p:cNvPr id="3" name="Content Placeholder 2">
            <a:extLst>
              <a:ext uri="{FF2B5EF4-FFF2-40B4-BE49-F238E27FC236}">
                <a16:creationId xmlns:a16="http://schemas.microsoft.com/office/drawing/2014/main" id="{AB2E85BD-EECB-AAA8-B45B-2DEDD79A879F}"/>
              </a:ext>
            </a:extLst>
          </p:cNvPr>
          <p:cNvSpPr>
            <a:spLocks noGrp="1"/>
          </p:cNvSpPr>
          <p:nvPr>
            <p:ph idx="1"/>
          </p:nvPr>
        </p:nvSpPr>
        <p:spPr/>
        <p:txBody>
          <a:bodyPr>
            <a:normAutofit fontScale="85000" lnSpcReduction="20000"/>
          </a:bodyPr>
          <a:lstStyle/>
          <a:p>
            <a:r>
              <a:rPr lang="en-GB" b="1" dirty="0"/>
              <a:t>Prompt</a:t>
            </a:r>
            <a:r>
              <a:rPr lang="en-GB" dirty="0"/>
              <a:t>: Given two integers A and B, calculate their sum. However, A and B can be as large as 10^18, so you must ensure that your solution can handle these large numbers without overflowing.</a:t>
            </a:r>
          </a:p>
          <a:p>
            <a:pPr>
              <a:buFont typeface="Arial" panose="020B0604020202020204" pitchFamily="34" charset="0"/>
              <a:buChar char="•"/>
            </a:pPr>
            <a:endParaRPr lang="en-GB" dirty="0"/>
          </a:p>
          <a:p>
            <a:pPr>
              <a:buFont typeface="Arial" panose="020B0604020202020204" pitchFamily="34" charset="0"/>
              <a:buChar char="•"/>
            </a:pPr>
            <a:r>
              <a:rPr lang="en-GB" dirty="0"/>
              <a:t>If you use a typical int type in languages like C++, it may not be sufficient to handle such large numbers.</a:t>
            </a:r>
          </a:p>
          <a:p>
            <a:pPr>
              <a:buFont typeface="Arial" panose="020B0604020202020204" pitchFamily="34" charset="0"/>
              <a:buChar char="•"/>
            </a:pPr>
            <a:endParaRPr lang="en-GB" dirty="0"/>
          </a:p>
          <a:p>
            <a:pPr>
              <a:buFont typeface="Arial" panose="020B0604020202020204" pitchFamily="34" charset="0"/>
              <a:buChar char="•"/>
            </a:pPr>
            <a:r>
              <a:rPr lang="en-GB" dirty="0"/>
              <a:t>Solution: Use </a:t>
            </a:r>
            <a:r>
              <a:rPr lang="en-GB" dirty="0">
                <a:highlight>
                  <a:srgbClr val="C0C0C0"/>
                </a:highlight>
                <a:latin typeface="Courier New" panose="02070309020205020404" pitchFamily="49" charset="0"/>
                <a:cs typeface="Courier New" panose="02070309020205020404" pitchFamily="49" charset="0"/>
              </a:rPr>
              <a:t>long long int </a:t>
            </a:r>
            <a:r>
              <a:rPr lang="en-GB" dirty="0"/>
              <a:t>in C++ or </a:t>
            </a:r>
            <a:r>
              <a:rPr lang="en-GB" dirty="0" err="1">
                <a:highlight>
                  <a:srgbClr val="C0C0C0"/>
                </a:highlight>
                <a:latin typeface="Courier New" panose="02070309020205020404" pitchFamily="49" charset="0"/>
                <a:cs typeface="Courier New" panose="02070309020205020404" pitchFamily="49" charset="0"/>
              </a:rPr>
              <a:t>BigInteger</a:t>
            </a:r>
            <a:r>
              <a:rPr lang="en-GB" dirty="0"/>
              <a:t> in Java to ensure that the sum can fit within memory constraints.</a:t>
            </a:r>
          </a:p>
        </p:txBody>
      </p:sp>
      <p:sp>
        <p:nvSpPr>
          <p:cNvPr id="4" name="Date Placeholder 3">
            <a:extLst>
              <a:ext uri="{FF2B5EF4-FFF2-40B4-BE49-F238E27FC236}">
                <a16:creationId xmlns:a16="http://schemas.microsoft.com/office/drawing/2014/main" id="{DB96476F-4BC9-E8C1-C418-BDFFA0B9D4B5}"/>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634995C2-C421-BA89-17CC-06328CAD5EB8}"/>
              </a:ext>
            </a:extLst>
          </p:cNvPr>
          <p:cNvSpPr>
            <a:spLocks noGrp="1"/>
          </p:cNvSpPr>
          <p:nvPr>
            <p:ph type="ftr" sz="quarter" idx="11"/>
          </p:nvPr>
        </p:nvSpPr>
        <p:spPr/>
        <p:txBody>
          <a:bodyPr/>
          <a:lstStyle/>
          <a:p>
            <a:r>
              <a:rPr lang="en-US" dirty="0"/>
              <a:t>Basic Data Types</a:t>
            </a:r>
          </a:p>
        </p:txBody>
      </p:sp>
    </p:spTree>
    <p:extLst>
      <p:ext uri="{BB962C8B-B14F-4D97-AF65-F5344CB8AC3E}">
        <p14:creationId xmlns:p14="http://schemas.microsoft.com/office/powerpoint/2010/main" val="6935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C02D-595D-744E-826E-5EDC6345CB62}"/>
              </a:ext>
            </a:extLst>
          </p:cNvPr>
          <p:cNvSpPr>
            <a:spLocks noGrp="1"/>
          </p:cNvSpPr>
          <p:nvPr>
            <p:ph type="title"/>
          </p:nvPr>
        </p:nvSpPr>
        <p:spPr/>
        <p:txBody>
          <a:bodyPr/>
          <a:lstStyle/>
          <a:p>
            <a:r>
              <a:rPr lang="en-US" dirty="0"/>
              <a:t>ICPC Team Finding</a:t>
            </a:r>
          </a:p>
        </p:txBody>
      </p:sp>
      <p:pic>
        <p:nvPicPr>
          <p:cNvPr id="7" name="Content Placeholder 6" descr="A qr code on a white background&#10;&#10;Description automatically generated">
            <a:extLst>
              <a:ext uri="{FF2B5EF4-FFF2-40B4-BE49-F238E27FC236}">
                <a16:creationId xmlns:a16="http://schemas.microsoft.com/office/drawing/2014/main" id="{F5DDA6C6-1F8E-DB7A-9556-DF9835D02A47}"/>
              </a:ext>
            </a:extLst>
          </p:cNvPr>
          <p:cNvPicPr>
            <a:picLocks noGrp="1" noChangeAspect="1"/>
          </p:cNvPicPr>
          <p:nvPr>
            <p:ph idx="1"/>
          </p:nvPr>
        </p:nvPicPr>
        <p:blipFill>
          <a:blip r:embed="rId2"/>
          <a:stretch>
            <a:fillRect/>
          </a:stretch>
        </p:blipFill>
        <p:spPr>
          <a:xfrm>
            <a:off x="341970" y="1514746"/>
            <a:ext cx="3300761" cy="3329094"/>
          </a:xfrm>
        </p:spPr>
      </p:pic>
      <p:sp>
        <p:nvSpPr>
          <p:cNvPr id="4" name="Date Placeholder 3">
            <a:extLst>
              <a:ext uri="{FF2B5EF4-FFF2-40B4-BE49-F238E27FC236}">
                <a16:creationId xmlns:a16="http://schemas.microsoft.com/office/drawing/2014/main" id="{39B475EB-D363-FBAA-1E75-B0D3A9E60085}"/>
              </a:ext>
            </a:extLst>
          </p:cNvPr>
          <p:cNvSpPr>
            <a:spLocks noGrp="1"/>
          </p:cNvSpPr>
          <p:nvPr>
            <p:ph type="dt" sz="half" idx="10"/>
          </p:nvPr>
        </p:nvSpPr>
        <p:spPr/>
        <p:txBody>
          <a:bodyPr/>
          <a:lstStyle/>
          <a:p>
            <a:fld id="{DD38A4EC-2464-A14F-A30C-03D8715F0028}" type="datetime1">
              <a:rPr lang="en-GB" smtClean="0"/>
              <a:t>08/10/2024</a:t>
            </a:fld>
            <a:endParaRPr lang="en-US" dirty="0"/>
          </a:p>
        </p:txBody>
      </p:sp>
      <p:sp>
        <p:nvSpPr>
          <p:cNvPr id="5" name="Footer Placeholder 4">
            <a:extLst>
              <a:ext uri="{FF2B5EF4-FFF2-40B4-BE49-F238E27FC236}">
                <a16:creationId xmlns:a16="http://schemas.microsoft.com/office/drawing/2014/main" id="{403749EE-34FB-01FB-56BC-EC175746FE5C}"/>
              </a:ext>
            </a:extLst>
          </p:cNvPr>
          <p:cNvSpPr>
            <a:spLocks noGrp="1"/>
          </p:cNvSpPr>
          <p:nvPr>
            <p:ph type="ftr" sz="quarter" idx="11"/>
          </p:nvPr>
        </p:nvSpPr>
        <p:spPr/>
        <p:txBody>
          <a:bodyPr/>
          <a:lstStyle/>
          <a:p>
            <a:endParaRPr lang="en-US" dirty="0"/>
          </a:p>
        </p:txBody>
      </p:sp>
      <p:sp>
        <p:nvSpPr>
          <p:cNvPr id="8" name="Content Placeholder 2">
            <a:extLst>
              <a:ext uri="{FF2B5EF4-FFF2-40B4-BE49-F238E27FC236}">
                <a16:creationId xmlns:a16="http://schemas.microsoft.com/office/drawing/2014/main" id="{5F2B1175-BE11-1668-4441-F2A262F442CD}"/>
              </a:ext>
            </a:extLst>
          </p:cNvPr>
          <p:cNvSpPr txBox="1">
            <a:spLocks/>
          </p:cNvSpPr>
          <p:nvPr/>
        </p:nvSpPr>
        <p:spPr>
          <a:xfrm>
            <a:off x="551985" y="4926962"/>
            <a:ext cx="3111190" cy="6522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b="0" i="0" kern="1200">
                <a:solidFill>
                  <a:schemeClr val="tx1"/>
                </a:solidFill>
                <a:latin typeface="Calibri" panose="020F0502020204030204" pitchFamily="34" charset="0"/>
                <a:ea typeface="+mn-ea"/>
                <a:cs typeface="Calibri" panose="020F0502020204030204" pitchFamily="34"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panose="020F0502020204030204" pitchFamily="34" charset="0"/>
                <a:ea typeface="+mn-ea"/>
                <a:cs typeface="Calibri" panose="020F0502020204030204" pitchFamily="34"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panose="020F0502020204030204" pitchFamily="34" charset="0"/>
                <a:ea typeface="+mn-ea"/>
                <a:cs typeface="Calibri" panose="020F0502020204030204" pitchFamily="34"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Google form</a:t>
            </a:r>
          </a:p>
        </p:txBody>
      </p:sp>
      <p:sp>
        <p:nvSpPr>
          <p:cNvPr id="9" name="Content Placeholder 2">
            <a:extLst>
              <a:ext uri="{FF2B5EF4-FFF2-40B4-BE49-F238E27FC236}">
                <a16:creationId xmlns:a16="http://schemas.microsoft.com/office/drawing/2014/main" id="{7C944EDE-78CD-1891-5FAA-37580A7E3315}"/>
              </a:ext>
            </a:extLst>
          </p:cNvPr>
          <p:cNvSpPr txBox="1">
            <a:spLocks/>
          </p:cNvSpPr>
          <p:nvPr/>
        </p:nvSpPr>
        <p:spPr>
          <a:xfrm>
            <a:off x="5687122" y="4926963"/>
            <a:ext cx="3111190" cy="6522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b="0" i="0" kern="1200">
                <a:solidFill>
                  <a:schemeClr val="tx1"/>
                </a:solidFill>
                <a:latin typeface="Calibri" panose="020F0502020204030204" pitchFamily="34" charset="0"/>
                <a:ea typeface="+mn-ea"/>
                <a:cs typeface="Calibri" panose="020F0502020204030204" pitchFamily="34"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panose="020F0502020204030204" pitchFamily="34" charset="0"/>
                <a:ea typeface="+mn-ea"/>
                <a:cs typeface="Calibri" panose="020F0502020204030204" pitchFamily="34"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panose="020F0502020204030204" pitchFamily="34" charset="0"/>
                <a:ea typeface="+mn-ea"/>
                <a:cs typeface="Calibri" panose="020F0502020204030204" pitchFamily="34"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Google Sheet</a:t>
            </a:r>
          </a:p>
        </p:txBody>
      </p:sp>
      <p:pic>
        <p:nvPicPr>
          <p:cNvPr id="13" name="Picture 12" descr="A qr code on a white background&#10;&#10;Description automatically generated">
            <a:extLst>
              <a:ext uri="{FF2B5EF4-FFF2-40B4-BE49-F238E27FC236}">
                <a16:creationId xmlns:a16="http://schemas.microsoft.com/office/drawing/2014/main" id="{F6DB1911-3F18-E35F-CE7A-7751B243C76E}"/>
              </a:ext>
            </a:extLst>
          </p:cNvPr>
          <p:cNvPicPr>
            <a:picLocks noChangeAspect="1"/>
          </p:cNvPicPr>
          <p:nvPr/>
        </p:nvPicPr>
        <p:blipFill>
          <a:blip r:embed="rId3"/>
          <a:stretch>
            <a:fillRect/>
          </a:stretch>
        </p:blipFill>
        <p:spPr>
          <a:xfrm>
            <a:off x="5278398" y="1564013"/>
            <a:ext cx="3300762" cy="3279827"/>
          </a:xfrm>
          <a:prstGeom prst="rect">
            <a:avLst/>
          </a:prstGeom>
        </p:spPr>
      </p:pic>
    </p:spTree>
    <p:extLst>
      <p:ext uri="{BB962C8B-B14F-4D97-AF65-F5344CB8AC3E}">
        <p14:creationId xmlns:p14="http://schemas.microsoft.com/office/powerpoint/2010/main" val="1533698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B777-B7DC-5CF3-231B-5F5F11989344}"/>
              </a:ext>
            </a:extLst>
          </p:cNvPr>
          <p:cNvSpPr>
            <a:spLocks noGrp="1"/>
          </p:cNvSpPr>
          <p:nvPr>
            <p:ph type="ctrTitle"/>
          </p:nvPr>
        </p:nvSpPr>
        <p:spPr>
          <a:xfrm>
            <a:off x="685800" y="2699757"/>
            <a:ext cx="7772400" cy="1470025"/>
          </a:xfrm>
        </p:spPr>
        <p:txBody>
          <a:bodyPr/>
          <a:lstStyle/>
          <a:p>
            <a:r>
              <a:rPr lang="en-US" dirty="0"/>
              <a:t>Thank You For Coming!</a:t>
            </a:r>
          </a:p>
        </p:txBody>
      </p:sp>
      <p:sp>
        <p:nvSpPr>
          <p:cNvPr id="3" name="Subtitle 2">
            <a:extLst>
              <a:ext uri="{FF2B5EF4-FFF2-40B4-BE49-F238E27FC236}">
                <a16:creationId xmlns:a16="http://schemas.microsoft.com/office/drawing/2014/main" id="{141FADBE-5191-89FF-E5AC-67E5C42233B5}"/>
              </a:ext>
            </a:extLst>
          </p:cNvPr>
          <p:cNvSpPr>
            <a:spLocks noGrp="1"/>
          </p:cNvSpPr>
          <p:nvPr>
            <p:ph type="subTitle" idx="1"/>
          </p:nvPr>
        </p:nvSpPr>
        <p:spPr>
          <a:xfrm>
            <a:off x="1371600" y="3985787"/>
            <a:ext cx="6400800" cy="611786"/>
          </a:xfrm>
        </p:spPr>
        <p:txBody>
          <a:bodyPr/>
          <a:lstStyle/>
          <a:p>
            <a:r>
              <a:rPr lang="en-US" dirty="0"/>
              <a:t>Hope to See You Soon</a:t>
            </a:r>
          </a:p>
        </p:txBody>
      </p:sp>
      <p:sp>
        <p:nvSpPr>
          <p:cNvPr id="4" name="Date Placeholder 3">
            <a:extLst>
              <a:ext uri="{FF2B5EF4-FFF2-40B4-BE49-F238E27FC236}">
                <a16:creationId xmlns:a16="http://schemas.microsoft.com/office/drawing/2014/main" id="{904B2800-86DF-ED17-147A-AC09F8A0BB08}"/>
              </a:ext>
            </a:extLst>
          </p:cNvPr>
          <p:cNvSpPr>
            <a:spLocks noGrp="1"/>
          </p:cNvSpPr>
          <p:nvPr>
            <p:ph type="dt" sz="half" idx="10"/>
          </p:nvPr>
        </p:nvSpPr>
        <p:spPr/>
        <p:txBody>
          <a:bodyPr/>
          <a:lstStyle/>
          <a:p>
            <a:fld id="{8C25A4C2-7F25-0242-BF80-8D8E6304E2B3}" type="datetime1">
              <a:rPr lang="en-GB" smtClean="0"/>
              <a:t>08/10/2024</a:t>
            </a:fld>
            <a:endParaRPr lang="en-US" dirty="0"/>
          </a:p>
        </p:txBody>
      </p:sp>
      <p:sp>
        <p:nvSpPr>
          <p:cNvPr id="6" name="Footer Placeholder 5">
            <a:extLst>
              <a:ext uri="{FF2B5EF4-FFF2-40B4-BE49-F238E27FC236}">
                <a16:creationId xmlns:a16="http://schemas.microsoft.com/office/drawing/2014/main" id="{FA1165D0-A5CE-5A8A-7559-43D423C245F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6051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AFD4-A039-2F99-151D-4703D6B5E2F8}"/>
              </a:ext>
            </a:extLst>
          </p:cNvPr>
          <p:cNvSpPr>
            <a:spLocks noGrp="1"/>
          </p:cNvSpPr>
          <p:nvPr>
            <p:ph type="title"/>
          </p:nvPr>
        </p:nvSpPr>
        <p:spPr/>
        <p:txBody>
          <a:bodyPr/>
          <a:lstStyle/>
          <a:p>
            <a:r>
              <a:rPr lang="en-US" dirty="0"/>
              <a:t>We Welcome Your Input</a:t>
            </a:r>
          </a:p>
        </p:txBody>
      </p:sp>
      <p:sp>
        <p:nvSpPr>
          <p:cNvPr id="3" name="Content Placeholder 2">
            <a:extLst>
              <a:ext uri="{FF2B5EF4-FFF2-40B4-BE49-F238E27FC236}">
                <a16:creationId xmlns:a16="http://schemas.microsoft.com/office/drawing/2014/main" id="{7EF5EBD4-C463-492F-F9B5-5D294101DEC7}"/>
              </a:ext>
            </a:extLst>
          </p:cNvPr>
          <p:cNvSpPr>
            <a:spLocks noGrp="1"/>
          </p:cNvSpPr>
          <p:nvPr>
            <p:ph idx="1"/>
          </p:nvPr>
        </p:nvSpPr>
        <p:spPr/>
        <p:txBody>
          <a:bodyPr>
            <a:normAutofit lnSpcReduction="10000"/>
          </a:bodyPr>
          <a:lstStyle/>
          <a:p>
            <a:pPr>
              <a:lnSpc>
                <a:spcPct val="160000"/>
              </a:lnSpc>
            </a:pPr>
            <a:r>
              <a:rPr lang="en-US" sz="2400" dirty="0"/>
              <a:t>Feel free to:</a:t>
            </a:r>
          </a:p>
          <a:p>
            <a:pPr lvl="1">
              <a:lnSpc>
                <a:spcPct val="160000"/>
              </a:lnSpc>
            </a:pPr>
            <a:r>
              <a:rPr lang="en-US" sz="2200" dirty="0"/>
              <a:t>Present a topic of your interest</a:t>
            </a:r>
          </a:p>
          <a:p>
            <a:pPr lvl="1">
              <a:lnSpc>
                <a:spcPct val="160000"/>
              </a:lnSpc>
            </a:pPr>
            <a:r>
              <a:rPr lang="en-US" sz="2200" dirty="0"/>
              <a:t>Talk about interesting problems you’ve come across</a:t>
            </a:r>
          </a:p>
          <a:p>
            <a:pPr lvl="1">
              <a:lnSpc>
                <a:spcPct val="160000"/>
              </a:lnSpc>
            </a:pPr>
            <a:r>
              <a:rPr lang="en-US" sz="2200" dirty="0"/>
              <a:t>Present better solutions to problems we’ve covered</a:t>
            </a:r>
          </a:p>
          <a:p>
            <a:pPr lvl="1">
              <a:lnSpc>
                <a:spcPct val="160000"/>
              </a:lnSpc>
            </a:pPr>
            <a:r>
              <a:rPr lang="en-US" sz="2200" dirty="0"/>
              <a:t>Introduce any programming contests that members might be interested in attending</a:t>
            </a:r>
          </a:p>
          <a:p>
            <a:pPr lvl="1">
              <a:lnSpc>
                <a:spcPct val="160000"/>
              </a:lnSpc>
            </a:pPr>
            <a:r>
              <a:rPr lang="en-US" sz="2200" dirty="0"/>
              <a:t>Share tips and tricks</a:t>
            </a:r>
          </a:p>
        </p:txBody>
      </p:sp>
      <p:sp>
        <p:nvSpPr>
          <p:cNvPr id="4" name="Date Placeholder 3">
            <a:extLst>
              <a:ext uri="{FF2B5EF4-FFF2-40B4-BE49-F238E27FC236}">
                <a16:creationId xmlns:a16="http://schemas.microsoft.com/office/drawing/2014/main" id="{EEEDFD53-5354-FEC9-B2DF-3AB25A0929D9}"/>
              </a:ext>
            </a:extLst>
          </p:cNvPr>
          <p:cNvSpPr>
            <a:spLocks noGrp="1"/>
          </p:cNvSpPr>
          <p:nvPr>
            <p:ph type="dt" sz="half" idx="10"/>
          </p:nvPr>
        </p:nvSpPr>
        <p:spPr/>
        <p:txBody>
          <a:bodyPr/>
          <a:lstStyle/>
          <a:p>
            <a:fld id="{DD38A4EC-2464-A14F-A30C-03D8715F0028}" type="datetime1">
              <a:rPr lang="en-GB" smtClean="0"/>
              <a:t>09/10/2024</a:t>
            </a:fld>
            <a:endParaRPr lang="en-US" dirty="0"/>
          </a:p>
        </p:txBody>
      </p:sp>
      <p:sp>
        <p:nvSpPr>
          <p:cNvPr id="5" name="Footer Placeholder 4">
            <a:extLst>
              <a:ext uri="{FF2B5EF4-FFF2-40B4-BE49-F238E27FC236}">
                <a16:creationId xmlns:a16="http://schemas.microsoft.com/office/drawing/2014/main" id="{A6ED8ABD-0AC6-CC24-C1F2-6A9B687BCEC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5252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0BCC-B5D7-3832-0ABD-8685F0DA30C1}"/>
              </a:ext>
            </a:extLst>
          </p:cNvPr>
          <p:cNvSpPr>
            <a:spLocks noGrp="1"/>
          </p:cNvSpPr>
          <p:nvPr>
            <p:ph type="title"/>
          </p:nvPr>
        </p:nvSpPr>
        <p:spPr/>
        <p:txBody>
          <a:bodyPr/>
          <a:lstStyle/>
          <a:p>
            <a:r>
              <a:rPr lang="en-GB" dirty="0"/>
              <a:t>Time Complexity</a:t>
            </a:r>
          </a:p>
        </p:txBody>
      </p:sp>
      <p:sp>
        <p:nvSpPr>
          <p:cNvPr id="3" name="Content Placeholder 2">
            <a:extLst>
              <a:ext uri="{FF2B5EF4-FFF2-40B4-BE49-F238E27FC236}">
                <a16:creationId xmlns:a16="http://schemas.microsoft.com/office/drawing/2014/main" id="{B3480566-80CD-9C59-E9C6-BABFC7033705}"/>
              </a:ext>
            </a:extLst>
          </p:cNvPr>
          <p:cNvSpPr>
            <a:spLocks noGrp="1"/>
          </p:cNvSpPr>
          <p:nvPr>
            <p:ph idx="1"/>
          </p:nvPr>
        </p:nvSpPr>
        <p:spPr/>
        <p:txBody>
          <a:bodyPr>
            <a:normAutofit/>
          </a:bodyPr>
          <a:lstStyle/>
          <a:p>
            <a:r>
              <a:rPr lang="en-GB" sz="2800" b="1" dirty="0"/>
              <a:t>Time Complexity</a:t>
            </a:r>
            <a:r>
              <a:rPr lang="en-GB" sz="2800" dirty="0"/>
              <a:t> estimates how much time an algorithm will take to run for a given input, expressed as a function of the size of the input.</a:t>
            </a:r>
          </a:p>
          <a:p>
            <a:endParaRPr lang="en-GB" sz="2800" dirty="0"/>
          </a:p>
          <a:p>
            <a:r>
              <a:rPr lang="en-GB" sz="2800" b="1" dirty="0"/>
              <a:t>Memory Complexity</a:t>
            </a:r>
            <a:r>
              <a:rPr lang="en-GB" sz="2800" dirty="0"/>
              <a:t> estimates how much memory an algorithm will use for a given input, also expressed as a function of the size of the input.</a:t>
            </a:r>
            <a:endParaRPr lang="en-GB" sz="6600" dirty="0"/>
          </a:p>
          <a:p>
            <a:endParaRPr lang="en-US" sz="6600" dirty="0"/>
          </a:p>
          <a:p>
            <a:endParaRPr lang="en-US" sz="6600" dirty="0"/>
          </a:p>
          <a:p>
            <a:endParaRPr lang="en-US" sz="6600" dirty="0"/>
          </a:p>
        </p:txBody>
      </p:sp>
      <p:sp>
        <p:nvSpPr>
          <p:cNvPr id="4" name="Date Placeholder 3">
            <a:extLst>
              <a:ext uri="{FF2B5EF4-FFF2-40B4-BE49-F238E27FC236}">
                <a16:creationId xmlns:a16="http://schemas.microsoft.com/office/drawing/2014/main" id="{12A69A28-E42D-FD70-F417-D59CF64DD735}"/>
              </a:ext>
            </a:extLst>
          </p:cNvPr>
          <p:cNvSpPr>
            <a:spLocks noGrp="1"/>
          </p:cNvSpPr>
          <p:nvPr>
            <p:ph type="dt" sz="half" idx="10"/>
          </p:nvPr>
        </p:nvSpPr>
        <p:spPr/>
        <p:txBody>
          <a:bodyPr/>
          <a:lstStyle/>
          <a:p>
            <a:fld id="{15E3ABBE-D39F-2B46-AB78-73FA64B04054}" type="datetime1">
              <a:rPr lang="en-GB" smtClean="0"/>
              <a:t>08/10/2024</a:t>
            </a:fld>
            <a:endParaRPr lang="en-US" dirty="0"/>
          </a:p>
        </p:txBody>
      </p:sp>
      <p:sp>
        <p:nvSpPr>
          <p:cNvPr id="5" name="Footer Placeholder 4">
            <a:extLst>
              <a:ext uri="{FF2B5EF4-FFF2-40B4-BE49-F238E27FC236}">
                <a16:creationId xmlns:a16="http://schemas.microsoft.com/office/drawing/2014/main" id="{096758F9-E9D7-64C9-6F7D-2C01249546D0}"/>
              </a:ext>
            </a:extLst>
          </p:cNvPr>
          <p:cNvSpPr>
            <a:spLocks noGrp="1"/>
          </p:cNvSpPr>
          <p:nvPr>
            <p:ph type="ftr" sz="quarter" idx="11"/>
          </p:nvPr>
        </p:nvSpPr>
        <p:spPr/>
        <p:txBody>
          <a:bodyPr/>
          <a:lstStyle/>
          <a:p>
            <a:r>
              <a:rPr lang="en-GB" dirty="0"/>
              <a:t>Time Complexity</a:t>
            </a:r>
          </a:p>
        </p:txBody>
      </p:sp>
    </p:spTree>
    <p:extLst>
      <p:ext uri="{BB962C8B-B14F-4D97-AF65-F5344CB8AC3E}">
        <p14:creationId xmlns:p14="http://schemas.microsoft.com/office/powerpoint/2010/main" val="319741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F62C-BEA2-2998-3115-76221802A5C8}"/>
              </a:ext>
            </a:extLst>
          </p:cNvPr>
          <p:cNvSpPr>
            <a:spLocks noGrp="1"/>
          </p:cNvSpPr>
          <p:nvPr>
            <p:ph type="title"/>
          </p:nvPr>
        </p:nvSpPr>
        <p:spPr/>
        <p:txBody>
          <a:bodyPr/>
          <a:lstStyle/>
          <a:p>
            <a:r>
              <a:rPr lang="en-US" dirty="0"/>
              <a:t>Big-O Notation</a:t>
            </a:r>
          </a:p>
        </p:txBody>
      </p:sp>
      <p:sp>
        <p:nvSpPr>
          <p:cNvPr id="3" name="Content Placeholder 2">
            <a:extLst>
              <a:ext uri="{FF2B5EF4-FFF2-40B4-BE49-F238E27FC236}">
                <a16:creationId xmlns:a16="http://schemas.microsoft.com/office/drawing/2014/main" id="{AA4D1BE5-87E1-D45B-D26B-D54A153A84B6}"/>
              </a:ext>
            </a:extLst>
          </p:cNvPr>
          <p:cNvSpPr>
            <a:spLocks noGrp="1"/>
          </p:cNvSpPr>
          <p:nvPr>
            <p:ph idx="1"/>
          </p:nvPr>
        </p:nvSpPr>
        <p:spPr/>
        <p:txBody>
          <a:bodyPr>
            <a:normAutofit fontScale="92500"/>
          </a:bodyPr>
          <a:lstStyle/>
          <a:p>
            <a:r>
              <a:rPr lang="en-GB" b="1" dirty="0"/>
              <a:t>Big-O Notation</a:t>
            </a:r>
            <a:r>
              <a:rPr lang="en-GB" dirty="0"/>
              <a:t> is a standard for measuring how the time or space required by an algorithm grows as the size of the input data increases.</a:t>
            </a:r>
          </a:p>
          <a:p>
            <a:r>
              <a:rPr lang="en-GB" b="1" dirty="0"/>
              <a:t>Lower magnitude</a:t>
            </a:r>
            <a:r>
              <a:rPr lang="en-GB" dirty="0"/>
              <a:t> (e.g., O(log n) vs. O(n²)) indicates a more efficient algorithm in terms of time or memory usage.</a:t>
            </a:r>
          </a:p>
          <a:p>
            <a:r>
              <a:rPr lang="en-GB" b="1" dirty="0"/>
              <a:t>O(···)</a:t>
            </a:r>
            <a:r>
              <a:rPr lang="en-GB" dirty="0"/>
              <a:t> expresses the upper bound of an algorithm's time/memory complexity.</a:t>
            </a:r>
            <a:endParaRPr lang="en-US" dirty="0"/>
          </a:p>
        </p:txBody>
      </p:sp>
      <p:sp>
        <p:nvSpPr>
          <p:cNvPr id="4" name="Date Placeholder 3">
            <a:extLst>
              <a:ext uri="{FF2B5EF4-FFF2-40B4-BE49-F238E27FC236}">
                <a16:creationId xmlns:a16="http://schemas.microsoft.com/office/drawing/2014/main" id="{CFDCEC84-CFD8-3110-BF4E-4C0C3E154689}"/>
              </a:ext>
            </a:extLst>
          </p:cNvPr>
          <p:cNvSpPr>
            <a:spLocks noGrp="1"/>
          </p:cNvSpPr>
          <p:nvPr>
            <p:ph type="dt" sz="half" idx="10"/>
          </p:nvPr>
        </p:nvSpPr>
        <p:spPr/>
        <p:txBody>
          <a:bodyPr/>
          <a:lstStyle/>
          <a:p>
            <a:fld id="{0F8ADB51-CCBF-054B-BAE4-4B134AC98393}" type="datetime1">
              <a:rPr lang="en-GB" smtClean="0"/>
              <a:t>08/10/2024</a:t>
            </a:fld>
            <a:endParaRPr lang="en-US" dirty="0"/>
          </a:p>
        </p:txBody>
      </p:sp>
      <p:sp>
        <p:nvSpPr>
          <p:cNvPr id="5" name="Footer Placeholder 4">
            <a:extLst>
              <a:ext uri="{FF2B5EF4-FFF2-40B4-BE49-F238E27FC236}">
                <a16:creationId xmlns:a16="http://schemas.microsoft.com/office/drawing/2014/main" id="{BB071E23-C7E2-0DB3-5C00-25C9480516CA}"/>
              </a:ext>
            </a:extLst>
          </p:cNvPr>
          <p:cNvSpPr>
            <a:spLocks noGrp="1"/>
          </p:cNvSpPr>
          <p:nvPr>
            <p:ph type="ftr" sz="quarter" idx="11"/>
          </p:nvPr>
        </p:nvSpPr>
        <p:spPr/>
        <p:txBody>
          <a:bodyPr/>
          <a:lstStyle/>
          <a:p>
            <a:r>
              <a:rPr lang="en-GB" dirty="0"/>
              <a:t>Time Complexity</a:t>
            </a:r>
            <a:endParaRPr lang="en-US" dirty="0"/>
          </a:p>
        </p:txBody>
      </p:sp>
    </p:spTree>
    <p:extLst>
      <p:ext uri="{BB962C8B-B14F-4D97-AF65-F5344CB8AC3E}">
        <p14:creationId xmlns:p14="http://schemas.microsoft.com/office/powerpoint/2010/main" val="128796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42F0-2E4D-D427-D508-FFEBE956C2CC}"/>
              </a:ext>
            </a:extLst>
          </p:cNvPr>
          <p:cNvSpPr>
            <a:spLocks noGrp="1"/>
          </p:cNvSpPr>
          <p:nvPr>
            <p:ph type="title"/>
          </p:nvPr>
        </p:nvSpPr>
        <p:spPr/>
        <p:txBody>
          <a:bodyPr/>
          <a:lstStyle/>
          <a:p>
            <a:r>
              <a:rPr lang="en-GB" dirty="0"/>
              <a:t>Time Complexity</a:t>
            </a:r>
            <a:endParaRPr lang="en-US" dirty="0"/>
          </a:p>
        </p:txBody>
      </p:sp>
      <p:pic>
        <p:nvPicPr>
          <p:cNvPr id="6" name="Content Placeholder 5" descr="A screenshot of a computer code&#10;&#10;Description automatically generated">
            <a:extLst>
              <a:ext uri="{FF2B5EF4-FFF2-40B4-BE49-F238E27FC236}">
                <a16:creationId xmlns:a16="http://schemas.microsoft.com/office/drawing/2014/main" id="{712701C5-8490-4D7A-893A-D546C07AAAD2}"/>
              </a:ext>
            </a:extLst>
          </p:cNvPr>
          <p:cNvPicPr>
            <a:picLocks noGrp="1" noChangeAspect="1"/>
          </p:cNvPicPr>
          <p:nvPr>
            <p:ph idx="1"/>
          </p:nvPr>
        </p:nvPicPr>
        <p:blipFill>
          <a:blip r:embed="rId2"/>
          <a:stretch>
            <a:fillRect/>
          </a:stretch>
        </p:blipFill>
        <p:spPr>
          <a:xfrm>
            <a:off x="727447" y="1605821"/>
            <a:ext cx="7959353" cy="4473246"/>
          </a:xfrm>
        </p:spPr>
      </p:pic>
      <p:sp>
        <p:nvSpPr>
          <p:cNvPr id="4" name="Date Placeholder 3">
            <a:extLst>
              <a:ext uri="{FF2B5EF4-FFF2-40B4-BE49-F238E27FC236}">
                <a16:creationId xmlns:a16="http://schemas.microsoft.com/office/drawing/2014/main" id="{58106086-0EC8-92A7-5C76-AB346ED152EB}"/>
              </a:ext>
            </a:extLst>
          </p:cNvPr>
          <p:cNvSpPr>
            <a:spLocks noGrp="1"/>
          </p:cNvSpPr>
          <p:nvPr>
            <p:ph type="dt" sz="half" idx="10"/>
          </p:nvPr>
        </p:nvSpPr>
        <p:spPr/>
        <p:txBody>
          <a:bodyPr/>
          <a:lstStyle/>
          <a:p>
            <a:fld id="{4031316C-3EAE-9447-BA57-AFE477F3D5F3}" type="datetime1">
              <a:rPr lang="en-GB" smtClean="0"/>
              <a:t>08/10/2024</a:t>
            </a:fld>
            <a:endParaRPr lang="en-US" dirty="0"/>
          </a:p>
        </p:txBody>
      </p:sp>
      <p:sp>
        <p:nvSpPr>
          <p:cNvPr id="7" name="Footer Placeholder 6">
            <a:extLst>
              <a:ext uri="{FF2B5EF4-FFF2-40B4-BE49-F238E27FC236}">
                <a16:creationId xmlns:a16="http://schemas.microsoft.com/office/drawing/2014/main" id="{108089EF-DFCC-C2A3-418E-F295549C4B47}"/>
              </a:ext>
            </a:extLst>
          </p:cNvPr>
          <p:cNvSpPr>
            <a:spLocks noGrp="1"/>
          </p:cNvSpPr>
          <p:nvPr>
            <p:ph type="ftr" sz="quarter" idx="11"/>
          </p:nvPr>
        </p:nvSpPr>
        <p:spPr/>
        <p:txBody>
          <a:bodyPr/>
          <a:lstStyle/>
          <a:p>
            <a:r>
              <a:rPr lang="en-GB" dirty="0"/>
              <a:t>Time Complexity</a:t>
            </a:r>
          </a:p>
        </p:txBody>
      </p:sp>
    </p:spTree>
    <p:extLst>
      <p:ext uri="{BB962C8B-B14F-4D97-AF65-F5344CB8AC3E}">
        <p14:creationId xmlns:p14="http://schemas.microsoft.com/office/powerpoint/2010/main" val="345254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E97A-DD79-A437-894A-ECCE826486F2}"/>
              </a:ext>
            </a:extLst>
          </p:cNvPr>
          <p:cNvSpPr>
            <a:spLocks noGrp="1"/>
          </p:cNvSpPr>
          <p:nvPr>
            <p:ph type="title"/>
          </p:nvPr>
        </p:nvSpPr>
        <p:spPr/>
        <p:txBody>
          <a:bodyPr/>
          <a:lstStyle/>
          <a:p>
            <a:r>
              <a:rPr lang="en-GB" dirty="0"/>
              <a:t>Time Complexity</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A098484A-ADFE-F406-94D0-E4C1BD4E082F}"/>
              </a:ext>
            </a:extLst>
          </p:cNvPr>
          <p:cNvPicPr>
            <a:picLocks noGrp="1" noChangeAspect="1"/>
          </p:cNvPicPr>
          <p:nvPr>
            <p:ph idx="1"/>
          </p:nvPr>
        </p:nvPicPr>
        <p:blipFill>
          <a:blip r:embed="rId2"/>
          <a:stretch>
            <a:fillRect/>
          </a:stretch>
        </p:blipFill>
        <p:spPr>
          <a:xfrm>
            <a:off x="956936" y="1605821"/>
            <a:ext cx="7230128" cy="4522549"/>
          </a:xfrm>
        </p:spPr>
      </p:pic>
      <p:sp>
        <p:nvSpPr>
          <p:cNvPr id="4" name="Date Placeholder 3">
            <a:extLst>
              <a:ext uri="{FF2B5EF4-FFF2-40B4-BE49-F238E27FC236}">
                <a16:creationId xmlns:a16="http://schemas.microsoft.com/office/drawing/2014/main" id="{ABFB909D-0439-B5B5-B8CB-EEA50F6E1A1C}"/>
              </a:ext>
            </a:extLst>
          </p:cNvPr>
          <p:cNvSpPr>
            <a:spLocks noGrp="1"/>
          </p:cNvSpPr>
          <p:nvPr>
            <p:ph type="dt" sz="half" idx="10"/>
          </p:nvPr>
        </p:nvSpPr>
        <p:spPr/>
        <p:txBody>
          <a:bodyPr/>
          <a:lstStyle/>
          <a:p>
            <a:fld id="{68029FC0-E193-CF42-8FEE-9AB3282DF1B2}" type="datetime1">
              <a:rPr lang="en-GB" smtClean="0"/>
              <a:t>08/10/2024</a:t>
            </a:fld>
            <a:endParaRPr lang="en-US" dirty="0"/>
          </a:p>
        </p:txBody>
      </p:sp>
      <p:sp>
        <p:nvSpPr>
          <p:cNvPr id="7" name="Footer Placeholder 6">
            <a:extLst>
              <a:ext uri="{FF2B5EF4-FFF2-40B4-BE49-F238E27FC236}">
                <a16:creationId xmlns:a16="http://schemas.microsoft.com/office/drawing/2014/main" id="{EDF7F01C-4596-B2EE-7A2D-E21AB4191489}"/>
              </a:ext>
            </a:extLst>
          </p:cNvPr>
          <p:cNvSpPr>
            <a:spLocks noGrp="1"/>
          </p:cNvSpPr>
          <p:nvPr>
            <p:ph type="ftr" sz="quarter" idx="11"/>
          </p:nvPr>
        </p:nvSpPr>
        <p:spPr/>
        <p:txBody>
          <a:bodyPr/>
          <a:lstStyle/>
          <a:p>
            <a:r>
              <a:rPr lang="en-GB" dirty="0"/>
              <a:t>Time Complexity</a:t>
            </a:r>
          </a:p>
          <a:p>
            <a:endParaRPr lang="en-US" dirty="0"/>
          </a:p>
        </p:txBody>
      </p:sp>
    </p:spTree>
    <p:extLst>
      <p:ext uri="{BB962C8B-B14F-4D97-AF65-F5344CB8AC3E}">
        <p14:creationId xmlns:p14="http://schemas.microsoft.com/office/powerpoint/2010/main" val="308640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46E8-2005-B5FA-B62F-4F55C31A7E9A}"/>
              </a:ext>
            </a:extLst>
          </p:cNvPr>
          <p:cNvSpPr>
            <a:spLocks noGrp="1"/>
          </p:cNvSpPr>
          <p:nvPr>
            <p:ph type="title"/>
          </p:nvPr>
        </p:nvSpPr>
        <p:spPr/>
        <p:txBody>
          <a:bodyPr/>
          <a:lstStyle/>
          <a:p>
            <a:r>
              <a:rPr lang="en-GB" dirty="0"/>
              <a:t>Time Complexity</a:t>
            </a:r>
          </a:p>
        </p:txBody>
      </p:sp>
      <p:pic>
        <p:nvPicPr>
          <p:cNvPr id="6" name="Content Placeholder 5" descr="A screenshot of a code&#10;&#10;Description automatically generated">
            <a:extLst>
              <a:ext uri="{FF2B5EF4-FFF2-40B4-BE49-F238E27FC236}">
                <a16:creationId xmlns:a16="http://schemas.microsoft.com/office/drawing/2014/main" id="{5E66C60B-2E9A-8D3F-B8A1-380303A89890}"/>
              </a:ext>
            </a:extLst>
          </p:cNvPr>
          <p:cNvPicPr>
            <a:picLocks noGrp="1" noChangeAspect="1"/>
          </p:cNvPicPr>
          <p:nvPr>
            <p:ph idx="1"/>
          </p:nvPr>
        </p:nvPicPr>
        <p:blipFill>
          <a:blip r:embed="rId2"/>
          <a:stretch>
            <a:fillRect/>
          </a:stretch>
        </p:blipFill>
        <p:spPr>
          <a:xfrm>
            <a:off x="1199827" y="1605821"/>
            <a:ext cx="6744346" cy="4471594"/>
          </a:xfrm>
        </p:spPr>
      </p:pic>
      <p:sp>
        <p:nvSpPr>
          <p:cNvPr id="4" name="Date Placeholder 3">
            <a:extLst>
              <a:ext uri="{FF2B5EF4-FFF2-40B4-BE49-F238E27FC236}">
                <a16:creationId xmlns:a16="http://schemas.microsoft.com/office/drawing/2014/main" id="{DBB6DFB6-4C53-5C21-785E-0AE5317B83B1}"/>
              </a:ext>
            </a:extLst>
          </p:cNvPr>
          <p:cNvSpPr>
            <a:spLocks noGrp="1"/>
          </p:cNvSpPr>
          <p:nvPr>
            <p:ph type="dt" sz="half" idx="10"/>
          </p:nvPr>
        </p:nvSpPr>
        <p:spPr/>
        <p:txBody>
          <a:bodyPr/>
          <a:lstStyle/>
          <a:p>
            <a:fld id="{51A13A21-C406-F94E-8A94-D1B172685EBD}" type="datetime1">
              <a:rPr lang="en-GB" smtClean="0"/>
              <a:t>08/10/2024</a:t>
            </a:fld>
            <a:endParaRPr lang="en-US" dirty="0"/>
          </a:p>
        </p:txBody>
      </p:sp>
      <p:sp>
        <p:nvSpPr>
          <p:cNvPr id="7" name="Footer Placeholder 6">
            <a:extLst>
              <a:ext uri="{FF2B5EF4-FFF2-40B4-BE49-F238E27FC236}">
                <a16:creationId xmlns:a16="http://schemas.microsoft.com/office/drawing/2014/main" id="{6607746E-989D-6575-C193-1642F80C8EC7}"/>
              </a:ext>
            </a:extLst>
          </p:cNvPr>
          <p:cNvSpPr>
            <a:spLocks noGrp="1"/>
          </p:cNvSpPr>
          <p:nvPr>
            <p:ph type="ftr" sz="quarter" idx="11"/>
          </p:nvPr>
        </p:nvSpPr>
        <p:spPr/>
        <p:txBody>
          <a:bodyPr/>
          <a:lstStyle/>
          <a:p>
            <a:r>
              <a:rPr lang="en-GB" dirty="0"/>
              <a:t>Time Complexity</a:t>
            </a:r>
          </a:p>
          <a:p>
            <a:endParaRPr lang="en-US" dirty="0"/>
          </a:p>
        </p:txBody>
      </p:sp>
    </p:spTree>
    <p:extLst>
      <p:ext uri="{BB962C8B-B14F-4D97-AF65-F5344CB8AC3E}">
        <p14:creationId xmlns:p14="http://schemas.microsoft.com/office/powerpoint/2010/main" val="952378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IGCompete" id="{A15C2A29-A56C-4D45-9E97-93C4CBD6A89E}" vid="{5CE26521-AB88-2F44-9EFB-62D6A8F5DE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2924</TotalTime>
  <Words>1577</Words>
  <Application>Microsoft Macintosh PowerPoint</Application>
  <PresentationFormat>On-screen Show (4:3)</PresentationFormat>
  <Paragraphs>235</Paragraphs>
  <Slides>33</Slides>
  <Notes>13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CenturySchL</vt:lpstr>
      <vt:lpstr>Fourier-Math-Symbols</vt:lpstr>
      <vt:lpstr>inherit</vt:lpstr>
      <vt:lpstr>Arial</vt:lpstr>
      <vt:lpstr>Calibri</vt:lpstr>
      <vt:lpstr>Chakra Petch</vt:lpstr>
      <vt:lpstr>Courier New</vt:lpstr>
      <vt:lpstr>Office Theme</vt:lpstr>
      <vt:lpstr>Session 1: Time Complexity and Basic Data Types</vt:lpstr>
      <vt:lpstr>Session Outline</vt:lpstr>
      <vt:lpstr>Updates</vt:lpstr>
      <vt:lpstr>We Welcome Your Input</vt:lpstr>
      <vt:lpstr>Time Complexity</vt:lpstr>
      <vt:lpstr>Big-O Notation</vt:lpstr>
      <vt:lpstr>Time Complexity</vt:lpstr>
      <vt:lpstr>Time Complexity</vt:lpstr>
      <vt:lpstr>Time Complexity</vt:lpstr>
      <vt:lpstr>Time Complexity</vt:lpstr>
      <vt:lpstr>Common Complexity Classes</vt:lpstr>
      <vt:lpstr>Complexity Classes</vt:lpstr>
      <vt:lpstr>Complexity Classes</vt:lpstr>
      <vt:lpstr>Test Your Knowledge</vt:lpstr>
      <vt:lpstr>Time Limit</vt:lpstr>
      <vt:lpstr>Basic/Primitive Data Types</vt:lpstr>
      <vt:lpstr>Common Numeric Data Types</vt:lpstr>
      <vt:lpstr>Java</vt:lpstr>
      <vt:lpstr>C++</vt:lpstr>
      <vt:lpstr>Python</vt:lpstr>
      <vt:lpstr>Division By Zero</vt:lpstr>
      <vt:lpstr>Division with int precision</vt:lpstr>
      <vt:lpstr>Floating Point Precision</vt:lpstr>
      <vt:lpstr>Taking Large Logarithms</vt:lpstr>
      <vt:lpstr>Characters</vt:lpstr>
      <vt:lpstr>Ascii Table</vt:lpstr>
      <vt:lpstr>Strings</vt:lpstr>
      <vt:lpstr>Booleans</vt:lpstr>
      <vt:lpstr>Static Arrays</vt:lpstr>
      <vt:lpstr>Choosing the correct data type</vt:lpstr>
      <vt:lpstr>Choosing the correct data type</vt:lpstr>
      <vt:lpstr>ICPC Team Finding</vt:lpstr>
      <vt:lpstr>Thank You For Coming!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Intro to CP</dc:title>
  <dc:subject/>
  <dc:creator>Han-Xin Xu (hxsx1u21)</dc:creator>
  <cp:keywords/>
  <dc:description>generated using python-pptx</dc:description>
  <cp:lastModifiedBy>Han-Xin Xu (hxsx1u21)</cp:lastModifiedBy>
  <cp:revision>10</cp:revision>
  <dcterms:created xsi:type="dcterms:W3CDTF">2024-10-04T14:18:41Z</dcterms:created>
  <dcterms:modified xsi:type="dcterms:W3CDTF">2024-10-09T11:43:59Z</dcterms:modified>
  <cp:category/>
</cp:coreProperties>
</file>