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2" r:id="rId7"/>
    <p:sldId id="263" r:id="rId8"/>
    <p:sldId id="287" r:id="rId9"/>
    <p:sldId id="288" r:id="rId10"/>
    <p:sldId id="289" r:id="rId11"/>
    <p:sldId id="290" r:id="rId12"/>
    <p:sldId id="266" r:id="rId13"/>
    <p:sldId id="267" r:id="rId14"/>
    <p:sldId id="268" r:id="rId15"/>
    <p:sldId id="269" r:id="rId16"/>
    <p:sldId id="291" r:id="rId17"/>
    <p:sldId id="270" r:id="rId18"/>
    <p:sldId id="292" r:id="rId19"/>
    <p:sldId id="271" r:id="rId20"/>
    <p:sldId id="272" r:id="rId21"/>
    <p:sldId id="293" r:id="rId22"/>
    <p:sldId id="294" r:id="rId23"/>
    <p:sldId id="273" r:id="rId24"/>
    <p:sldId id="274" r:id="rId25"/>
    <p:sldId id="286" r:id="rId26"/>
  </p:sldIdLst>
  <p:sldSz cx="9144000" cy="5143500" type="screen16x9"/>
  <p:notesSz cx="6858000" cy="9144000"/>
  <p:embeddedFontLst>
    <p:embeddedFont>
      <p:font typeface="Nunito"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684"/>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12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fd1015df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0fd1015df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fd1015d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fd1015d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fd1015df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fd1015df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fd1015d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fd1015d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fd1015df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fd1015df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fd1015df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fd1015df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fd1015df4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0fd1015df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fd1015df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fd1015df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fd1015df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fd1015df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fd1015d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fd1015d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fd1015df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fd1015df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0fd1015df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0fd1015d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fd1015d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fd1015d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0fd1015d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0fd1015d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fd1015df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fd1015df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92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31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57" name="Google Shape;57;p13"/>
          <p:cNvPicPr preferRelativeResize="0"/>
          <p:nvPr/>
        </p:nvPicPr>
        <p:blipFill>
          <a:blip r:embed="rId4">
            <a:alphaModFix/>
          </a:blip>
          <a:stretch>
            <a:fillRect/>
          </a:stretch>
        </p:blipFill>
        <p:spPr>
          <a:xfrm>
            <a:off x="96475" y="94375"/>
            <a:ext cx="574316" cy="562825"/>
          </a:xfrm>
          <a:prstGeom prst="rect">
            <a:avLst/>
          </a:prstGeom>
          <a:noFill/>
          <a:ln>
            <a:noFill/>
          </a:ln>
        </p:spPr>
      </p:pic>
      <p:sp>
        <p:nvSpPr>
          <p:cNvPr id="2" name="TextBox 1">
            <a:extLst>
              <a:ext uri="{FF2B5EF4-FFF2-40B4-BE49-F238E27FC236}">
                <a16:creationId xmlns:a16="http://schemas.microsoft.com/office/drawing/2014/main" id="{24FE053B-208C-6D49-7CEC-E8F8B719ACBC}"/>
              </a:ext>
            </a:extLst>
          </p:cNvPr>
          <p:cNvSpPr txBox="1"/>
          <p:nvPr/>
        </p:nvSpPr>
        <p:spPr>
          <a:xfrm>
            <a:off x="1432710" y="2995990"/>
            <a:ext cx="6278579" cy="523220"/>
          </a:xfrm>
          <a:prstGeom prst="rect">
            <a:avLst/>
          </a:prstGeom>
          <a:noFill/>
        </p:spPr>
        <p:txBody>
          <a:bodyPr wrap="square" rtlCol="0">
            <a:spAutoFit/>
          </a:bodyPr>
          <a:lstStyle/>
          <a:p>
            <a:r>
              <a:rPr lang="en-GB" sz="2800" b="1" dirty="0">
                <a:latin typeface="Nunito" pitchFamily="2" charset="77"/>
              </a:rPr>
              <a:t>Session 5: Subsets and permutations</a:t>
            </a:r>
          </a:p>
        </p:txBody>
      </p:sp>
      <p:sp>
        <p:nvSpPr>
          <p:cNvPr id="3" name="TextBox 2">
            <a:extLst>
              <a:ext uri="{FF2B5EF4-FFF2-40B4-BE49-F238E27FC236}">
                <a16:creationId xmlns:a16="http://schemas.microsoft.com/office/drawing/2014/main" id="{904050A3-6CFC-4FBE-DCC5-72188F4E8013}"/>
              </a:ext>
            </a:extLst>
          </p:cNvPr>
          <p:cNvSpPr txBox="1"/>
          <p:nvPr/>
        </p:nvSpPr>
        <p:spPr>
          <a:xfrm>
            <a:off x="3902607" y="4212044"/>
            <a:ext cx="1338784" cy="307777"/>
          </a:xfrm>
          <a:prstGeom prst="rect">
            <a:avLst/>
          </a:prstGeom>
          <a:noFill/>
          <a:effectLst>
            <a:reflection stA="0" endPos="65000" dist="50800" dir="5400000" sy="-100000" algn="bl" rotWithShape="0"/>
          </a:effectLst>
        </p:spPr>
        <p:txBody>
          <a:bodyPr wrap="square" rtlCol="0">
            <a:spAutoFit/>
          </a:bodyPr>
          <a:lstStyle/>
          <a:p>
            <a:r>
              <a:rPr lang="en-GB" b="1" dirty="0">
                <a:latin typeface="Nunito" pitchFamily="2" charset="77"/>
              </a:rPr>
              <a:t>November 6</a:t>
            </a:r>
            <a:r>
              <a:rPr lang="en-GB" b="1" baseline="30000" dirty="0">
                <a:latin typeface="Nunito" pitchFamily="2" charset="77"/>
              </a:rPr>
              <a:t>th</a:t>
            </a:r>
            <a:r>
              <a:rPr lang="en-GB" b="1" dirty="0">
                <a:latin typeface="Nunito" pitchFamily="2" charset="77"/>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Optimization 4</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1218701"/>
            <a:ext cx="8520600" cy="3416400"/>
          </a:xfrm>
          <a:prstGeom prst="rect">
            <a:avLst/>
          </a:prstGeom>
        </p:spPr>
        <p:txBody>
          <a:bodyPr spcFirstLastPara="1" wrap="square" lIns="91425" tIns="91425" rIns="91425" bIns="91425" anchor="t" anchorCtr="0">
            <a:normAutofit/>
          </a:bodyPr>
          <a:lstStyle/>
          <a:p>
            <a:r>
              <a:rPr lang="en-GB" sz="1600" dirty="0">
                <a:solidFill>
                  <a:schemeClr val="dk1"/>
                </a:solidFill>
                <a:latin typeface="Nunito"/>
              </a:rPr>
              <a:t>The idea of Optimization 3 can be generalized: if the path cannot continue forward but can turn either left or right, the grid splits into two parts that both contain unvisited squares. For example, consider the following path: </a:t>
            </a:r>
          </a:p>
          <a:p>
            <a:endParaRPr lang="en-GB" sz="1600" dirty="0">
              <a:solidFill>
                <a:schemeClr val="dk1"/>
              </a:solidFill>
              <a:latin typeface="Nunito"/>
            </a:endParaRPr>
          </a:p>
          <a:p>
            <a:r>
              <a:rPr lang="en-GB" sz="1600" dirty="0">
                <a:solidFill>
                  <a:schemeClr val="dk1"/>
                </a:solidFill>
                <a:latin typeface="Nunito"/>
              </a:rPr>
              <a:t>It is clear that we cannot visit all squares anymore, so we can terminate the search. After this optimization, the search is very efficient: </a:t>
            </a:r>
          </a:p>
          <a:p>
            <a:endParaRPr lang="en-GB" sz="1600" dirty="0">
              <a:solidFill>
                <a:schemeClr val="dk1"/>
              </a:solidFill>
              <a:latin typeface="Nunito"/>
            </a:endParaRPr>
          </a:p>
          <a:p>
            <a:pPr marL="114300" indent="0">
              <a:buNone/>
            </a:pPr>
            <a:r>
              <a:rPr lang="en-GB" sz="1600" dirty="0">
                <a:solidFill>
                  <a:schemeClr val="dk1"/>
                </a:solidFill>
                <a:latin typeface="Nunito"/>
              </a:rPr>
              <a:t>	• running time: 0.6 seconds</a:t>
            </a:r>
            <a:br>
              <a:rPr lang="en-GB" sz="1600" dirty="0">
                <a:solidFill>
                  <a:schemeClr val="dk1"/>
                </a:solidFill>
                <a:latin typeface="Nunito"/>
              </a:rPr>
            </a:br>
            <a:r>
              <a:rPr lang="en-GB" sz="1600" dirty="0">
                <a:solidFill>
                  <a:schemeClr val="dk1"/>
                </a:solidFill>
                <a:latin typeface="Nunito"/>
              </a:rPr>
              <a:t>	• number of recursive calls: 69 million </a:t>
            </a:r>
          </a:p>
          <a:p>
            <a:pPr marL="742950" indent="-285750">
              <a:spcBef>
                <a:spcPts val="1200"/>
              </a:spcBef>
            </a:pPr>
            <a:endParaRPr lang="en-GB" sz="1600" dirty="0">
              <a:solidFill>
                <a:schemeClr val="dk1"/>
              </a:solidFill>
              <a:latin typeface="Nunito"/>
            </a:endParaRPr>
          </a:p>
          <a:p>
            <a:pPr indent="0">
              <a:spcBef>
                <a:spcPts val="1200"/>
              </a:spcBef>
              <a:buNone/>
            </a:pPr>
            <a:endParaRPr lang="en-GB" sz="1600" dirty="0">
              <a:latin typeface="Nunito" pitchFamily="2" charset="77"/>
            </a:endParaRPr>
          </a:p>
          <a:p>
            <a:pPr marL="742950" indent="-285750">
              <a:spcBef>
                <a:spcPts val="1200"/>
              </a:spcBef>
            </a:pP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3" name="Picture 2">
            <a:extLst>
              <a:ext uri="{FF2B5EF4-FFF2-40B4-BE49-F238E27FC236}">
                <a16:creationId xmlns:a16="http://schemas.microsoft.com/office/drawing/2014/main" id="{3AFFF4AE-04AB-1AFD-D0F9-1A102D043D59}"/>
              </a:ext>
            </a:extLst>
          </p:cNvPr>
          <p:cNvPicPr>
            <a:picLocks noChangeAspect="1"/>
          </p:cNvPicPr>
          <p:nvPr/>
        </p:nvPicPr>
        <p:blipFill>
          <a:blip r:embed="rId4"/>
          <a:stretch>
            <a:fillRect/>
          </a:stretch>
        </p:blipFill>
        <p:spPr>
          <a:xfrm>
            <a:off x="6190935" y="2865028"/>
            <a:ext cx="1811886" cy="1770073"/>
          </a:xfrm>
          <a:prstGeom prst="rect">
            <a:avLst/>
          </a:prstGeom>
        </p:spPr>
      </p:pic>
    </p:spTree>
    <p:extLst>
      <p:ext uri="{BB962C8B-B14F-4D97-AF65-F5344CB8AC3E}">
        <p14:creationId xmlns:p14="http://schemas.microsoft.com/office/powerpoint/2010/main" val="163133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00D67B-87C2-A35B-C217-7176D7B4474E}"/>
              </a:ext>
            </a:extLst>
          </p:cNvPr>
          <p:cNvSpPr>
            <a:spLocks noGrp="1"/>
          </p:cNvSpPr>
          <p:nvPr>
            <p:ph type="body" idx="1"/>
          </p:nvPr>
        </p:nvSpPr>
        <p:spPr>
          <a:xfrm>
            <a:off x="311700" y="1061941"/>
            <a:ext cx="8520600" cy="3416400"/>
          </a:xfrm>
        </p:spPr>
        <p:txBody>
          <a:bodyPr>
            <a:normAutofit/>
          </a:bodyPr>
          <a:lstStyle/>
          <a:p>
            <a:r>
              <a:rPr lang="en-GB" dirty="0">
                <a:solidFill>
                  <a:schemeClr val="dk1"/>
                </a:solidFill>
                <a:latin typeface="Nunito"/>
              </a:rPr>
              <a:t>The running time of the original algorithm was 483 seconds, and now after the optimizations, the running time is only 0.6 seconds. Thus, the algorithm became nearly 1000 times faster after the optimizations! </a:t>
            </a:r>
          </a:p>
          <a:p>
            <a:pPr marL="114300" indent="0">
              <a:buNone/>
            </a:pPr>
            <a:endParaRPr lang="en-GB" dirty="0">
              <a:solidFill>
                <a:schemeClr val="dk1"/>
              </a:solidFill>
              <a:latin typeface="Nunito"/>
            </a:endParaRPr>
          </a:p>
          <a:p>
            <a:r>
              <a:rPr lang="en-GB" dirty="0">
                <a:solidFill>
                  <a:schemeClr val="dk1"/>
                </a:solidFill>
                <a:latin typeface="Nunito"/>
              </a:rPr>
              <a:t>This is a usual phenomenon in backtracking, because the search tree is usually large and even simple observations can effectively prune the search. Especially useful are optimizations that occur during the first steps of the algorithm, i.e., at the top of the search tree. </a:t>
            </a:r>
          </a:p>
          <a:p>
            <a:endParaRPr lang="en-GB" sz="2000" dirty="0"/>
          </a:p>
        </p:txBody>
      </p:sp>
      <p:pic>
        <p:nvPicPr>
          <p:cNvPr id="4" name="Google Shape;112;p20">
            <a:extLst>
              <a:ext uri="{FF2B5EF4-FFF2-40B4-BE49-F238E27FC236}">
                <a16:creationId xmlns:a16="http://schemas.microsoft.com/office/drawing/2014/main" id="{F5CF8B07-4434-59F1-E756-69B835006517}"/>
              </a:ext>
            </a:extLst>
          </p:cNvPr>
          <p:cNvPicPr preferRelativeResize="0"/>
          <p:nvPr/>
        </p:nvPicPr>
        <p:blipFill>
          <a:blip r:embed="rId2">
            <a:alphaModFix/>
          </a:blip>
          <a:stretch>
            <a:fillRect/>
          </a:stretch>
        </p:blipFill>
        <p:spPr>
          <a:xfrm>
            <a:off x="8498175" y="75050"/>
            <a:ext cx="574316" cy="562825"/>
          </a:xfrm>
          <a:prstGeom prst="rect">
            <a:avLst/>
          </a:prstGeom>
          <a:noFill/>
          <a:ln>
            <a:noFill/>
          </a:ln>
        </p:spPr>
      </p:pic>
    </p:spTree>
    <p:extLst>
      <p:ext uri="{BB962C8B-B14F-4D97-AF65-F5344CB8AC3E}">
        <p14:creationId xmlns:p14="http://schemas.microsoft.com/office/powerpoint/2010/main" val="270230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Generating subsets</a:t>
            </a:r>
            <a:endParaRPr dirty="0">
              <a:latin typeface="Nunito"/>
              <a:ea typeface="Nunito"/>
              <a:cs typeface="Nunito"/>
              <a:sym typeface="Nunito"/>
            </a:endParaRPr>
          </a:p>
        </p:txBody>
      </p:sp>
      <p:sp>
        <p:nvSpPr>
          <p:cNvPr id="130" name="Google Shape;130;p23"/>
          <p:cNvSpPr txBox="1">
            <a:spLocks noGrp="1"/>
          </p:cNvSpPr>
          <p:nvPr>
            <p:ph type="body" idx="1"/>
          </p:nvPr>
        </p:nvSpPr>
        <p:spPr>
          <a:xfrm>
            <a:off x="311700" y="1481200"/>
            <a:ext cx="8520600" cy="2357100"/>
          </a:xfrm>
          <a:prstGeom prst="rect">
            <a:avLst/>
          </a:prstGeom>
        </p:spPr>
        <p:txBody>
          <a:bodyPr spcFirstLastPara="1" wrap="square" lIns="91425" tIns="91425" rIns="91425" bIns="91425" anchor="t" anchorCtr="0">
            <a:normAutofit/>
          </a:bodyPr>
          <a:lstStyle/>
          <a:p>
            <a:pPr>
              <a:buFont typeface="Nunito"/>
              <a:buChar char="●"/>
            </a:pPr>
            <a:r>
              <a:rPr lang="en-GB" sz="1600" dirty="0">
                <a:solidFill>
                  <a:schemeClr val="dk1"/>
                </a:solidFill>
                <a:latin typeface="Nunito"/>
              </a:rPr>
              <a:t>We first consider the problem of generating all subsets of a set of n elements. For example, the subsets of {0,1,2} are ; {0}, {1}, {2}, {0,1}, {0,2}, {1,2} and {0,1,2}. There are two common methods to generate subsets: we can either perform a </a:t>
            </a:r>
            <a:r>
              <a:rPr lang="en-GB" sz="1600" b="1" dirty="0">
                <a:solidFill>
                  <a:schemeClr val="dk1"/>
                </a:solidFill>
                <a:latin typeface="Nunito"/>
              </a:rPr>
              <a:t>recursive search </a:t>
            </a:r>
            <a:r>
              <a:rPr lang="en-GB" sz="1600" dirty="0">
                <a:solidFill>
                  <a:schemeClr val="dk1"/>
                </a:solidFill>
                <a:latin typeface="Nunito"/>
              </a:rPr>
              <a:t>or </a:t>
            </a:r>
            <a:r>
              <a:rPr lang="en-GB" sz="1600" b="1" dirty="0">
                <a:solidFill>
                  <a:schemeClr val="dk1"/>
                </a:solidFill>
                <a:latin typeface="Nunito"/>
              </a:rPr>
              <a:t>exploit the bit representation of integers</a:t>
            </a:r>
            <a:r>
              <a:rPr lang="en-GB" sz="1600" dirty="0">
                <a:solidFill>
                  <a:schemeClr val="dk1"/>
                </a:solidFill>
                <a:latin typeface="Nunito"/>
              </a:rPr>
              <a:t>. </a:t>
            </a:r>
          </a:p>
          <a:p>
            <a:pPr marL="457200" lvl="0" indent="-342900" algn="l" rtl="0">
              <a:spcBef>
                <a:spcPts val="0"/>
              </a:spcBef>
              <a:spcAft>
                <a:spcPts val="0"/>
              </a:spcAft>
              <a:buSzPts val="1800"/>
              <a:buFont typeface="Nunito"/>
              <a:buChar char="●"/>
            </a:pPr>
            <a:endParaRPr dirty="0">
              <a:latin typeface="Nunito"/>
              <a:ea typeface="Nunito"/>
              <a:cs typeface="Nunito"/>
              <a:sym typeface="Nunito"/>
            </a:endParaRPr>
          </a:p>
        </p:txBody>
      </p:sp>
      <p:pic>
        <p:nvPicPr>
          <p:cNvPr id="131" name="Google Shape;131;p23"/>
          <p:cNvPicPr preferRelativeResize="0"/>
          <p:nvPr/>
        </p:nvPicPr>
        <p:blipFill>
          <a:blip r:embed="rId3">
            <a:alphaModFix/>
          </a:blip>
          <a:stretch>
            <a:fillRect/>
          </a:stretch>
        </p:blipFill>
        <p:spPr>
          <a:xfrm>
            <a:off x="8507825" y="75025"/>
            <a:ext cx="574316" cy="56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Method 1</a:t>
            </a:r>
            <a:endParaRPr dirty="0">
              <a:latin typeface="Nunito"/>
              <a:ea typeface="Nunito"/>
              <a:cs typeface="Nunito"/>
              <a:sym typeface="Nunito"/>
            </a:endParaRPr>
          </a:p>
        </p:txBody>
      </p:sp>
      <p:sp>
        <p:nvSpPr>
          <p:cNvPr id="137" name="Google Shape;13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buFont typeface="Nunito"/>
              <a:buChar char="●"/>
            </a:pPr>
            <a:r>
              <a:rPr lang="en-GB" sz="1600" dirty="0">
                <a:solidFill>
                  <a:schemeClr val="dk1"/>
                </a:solidFill>
                <a:latin typeface="Nunito"/>
              </a:rPr>
              <a:t>An elegant way to go through all subsets of a set is to use recursion. The following function search generates the subsets of the set {0,1,...,n−1}. The function maintains a vector subset that will contain the elements of each subset. The search begins when the function is called with parameter 0. </a:t>
            </a:r>
          </a:p>
          <a:p>
            <a:pPr marL="457200" lvl="0" indent="-342900" algn="l" rtl="0">
              <a:spcBef>
                <a:spcPts val="0"/>
              </a:spcBef>
              <a:spcAft>
                <a:spcPts val="0"/>
              </a:spcAft>
              <a:buSzPts val="1800"/>
              <a:buFont typeface="Nunito"/>
              <a:buChar char="●"/>
            </a:pPr>
            <a:endParaRPr dirty="0">
              <a:latin typeface="Nunito"/>
              <a:ea typeface="Nunito"/>
              <a:cs typeface="Nunito"/>
              <a:sym typeface="Nunito"/>
            </a:endParaRPr>
          </a:p>
        </p:txBody>
      </p:sp>
      <p:pic>
        <p:nvPicPr>
          <p:cNvPr id="138" name="Google Shape;138;p24"/>
          <p:cNvPicPr preferRelativeResize="0"/>
          <p:nvPr/>
        </p:nvPicPr>
        <p:blipFill>
          <a:blip r:embed="rId3">
            <a:alphaModFix/>
          </a:blip>
          <a:stretch>
            <a:fillRect/>
          </a:stretch>
        </p:blipFill>
        <p:spPr>
          <a:xfrm>
            <a:off x="8498150" y="75025"/>
            <a:ext cx="574316" cy="562825"/>
          </a:xfrm>
          <a:prstGeom prst="rect">
            <a:avLst/>
          </a:prstGeom>
          <a:noFill/>
          <a:ln>
            <a:noFill/>
          </a:ln>
        </p:spPr>
      </p:pic>
      <p:grpSp>
        <p:nvGrpSpPr>
          <p:cNvPr id="6" name="Group 5">
            <a:extLst>
              <a:ext uri="{FF2B5EF4-FFF2-40B4-BE49-F238E27FC236}">
                <a16:creationId xmlns:a16="http://schemas.microsoft.com/office/drawing/2014/main" id="{60A4A0F6-9146-D190-5927-DAE1B2F4CFB6}"/>
              </a:ext>
            </a:extLst>
          </p:cNvPr>
          <p:cNvGrpSpPr/>
          <p:nvPr/>
        </p:nvGrpSpPr>
        <p:grpSpPr>
          <a:xfrm>
            <a:off x="1943100" y="2729975"/>
            <a:ext cx="5257800" cy="1968500"/>
            <a:chOff x="1943100" y="2729975"/>
            <a:chExt cx="5257800" cy="1968500"/>
          </a:xfrm>
        </p:grpSpPr>
        <p:pic>
          <p:nvPicPr>
            <p:cNvPr id="2" name="Picture 1">
              <a:extLst>
                <a:ext uri="{FF2B5EF4-FFF2-40B4-BE49-F238E27FC236}">
                  <a16:creationId xmlns:a16="http://schemas.microsoft.com/office/drawing/2014/main" id="{1B5A6DE3-7E36-4801-5A05-19DB8E10154E}"/>
                </a:ext>
              </a:extLst>
            </p:cNvPr>
            <p:cNvPicPr>
              <a:picLocks noChangeAspect="1"/>
            </p:cNvPicPr>
            <p:nvPr/>
          </p:nvPicPr>
          <p:blipFill>
            <a:blip r:embed="rId4"/>
            <a:stretch>
              <a:fillRect/>
            </a:stretch>
          </p:blipFill>
          <p:spPr>
            <a:xfrm>
              <a:off x="1943100" y="2729975"/>
              <a:ext cx="5257800" cy="1968500"/>
            </a:xfrm>
            <a:prstGeom prst="rect">
              <a:avLst/>
            </a:prstGeom>
          </p:spPr>
        </p:pic>
        <p:cxnSp>
          <p:nvCxnSpPr>
            <p:cNvPr id="4" name="Straight Arrow Connector 3">
              <a:extLst>
                <a:ext uri="{FF2B5EF4-FFF2-40B4-BE49-F238E27FC236}">
                  <a16:creationId xmlns:a16="http://schemas.microsoft.com/office/drawing/2014/main" id="{260DD822-E700-04F8-CFB6-3D930C899139}"/>
                </a:ext>
              </a:extLst>
            </p:cNvPr>
            <p:cNvCxnSpPr/>
            <p:nvPr/>
          </p:nvCxnSpPr>
          <p:spPr>
            <a:xfrm flipH="1">
              <a:off x="3041964" y="3096285"/>
              <a:ext cx="19464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6D7505-D486-6A24-6FDD-B0B9391E83F5}"/>
                </a:ext>
              </a:extLst>
            </p:cNvPr>
            <p:cNvSpPr txBox="1"/>
            <p:nvPr/>
          </p:nvSpPr>
          <p:spPr>
            <a:xfrm>
              <a:off x="4988459" y="2860675"/>
              <a:ext cx="2085692" cy="523220"/>
            </a:xfrm>
            <a:prstGeom prst="rect">
              <a:avLst/>
            </a:prstGeom>
            <a:noFill/>
          </p:spPr>
          <p:txBody>
            <a:bodyPr wrap="square" rtlCol="0">
              <a:spAutoFit/>
            </a:bodyPr>
            <a:lstStyle/>
            <a:p>
              <a:pPr algn="ctr"/>
              <a:r>
                <a:rPr lang="en-GB" dirty="0">
                  <a:latin typeface="Nunito" pitchFamily="2" charset="77"/>
                </a:rPr>
                <a:t>Number of elements in the original set.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200580"/>
            <a:ext cx="8520600" cy="2950025"/>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600" dirty="0">
                <a:effectLst/>
                <a:latin typeface="Nunito" pitchFamily="2" charset="77"/>
              </a:rPr>
              <a:t>When the function search is called with parameter </a:t>
            </a:r>
            <a:r>
              <a:rPr lang="en-GB" sz="1600" i="1" dirty="0">
                <a:effectLst/>
                <a:latin typeface="Nunito" pitchFamily="2" charset="77"/>
              </a:rPr>
              <a:t>k</a:t>
            </a:r>
            <a:r>
              <a:rPr lang="en-GB" sz="1600" dirty="0">
                <a:effectLst/>
                <a:latin typeface="Nunito" pitchFamily="2" charset="77"/>
              </a:rPr>
              <a:t>, it decides whether to include the element </a:t>
            </a:r>
            <a:r>
              <a:rPr lang="en-GB" sz="1600" i="1" dirty="0">
                <a:effectLst/>
                <a:latin typeface="Nunito" pitchFamily="2" charset="77"/>
              </a:rPr>
              <a:t>k </a:t>
            </a:r>
            <a:r>
              <a:rPr lang="en-GB" sz="1600" dirty="0">
                <a:effectLst/>
                <a:latin typeface="Nunito" pitchFamily="2" charset="77"/>
              </a:rPr>
              <a:t>in the subset or not, and in both cases, then calls itself with parameter </a:t>
            </a:r>
            <a:r>
              <a:rPr lang="en-GB" sz="1600" i="1" dirty="0">
                <a:effectLst/>
                <a:latin typeface="Nunito" pitchFamily="2" charset="77"/>
              </a:rPr>
              <a:t>k </a:t>
            </a:r>
            <a:r>
              <a:rPr lang="en-GB" sz="1600" dirty="0">
                <a:effectLst/>
                <a:latin typeface="Nunito" pitchFamily="2" charset="77"/>
              </a:rPr>
              <a:t>+ 1 However, if </a:t>
            </a:r>
            <a:r>
              <a:rPr lang="en-GB" sz="1600" i="1" dirty="0">
                <a:effectLst/>
                <a:latin typeface="Nunito" pitchFamily="2" charset="77"/>
              </a:rPr>
              <a:t>k </a:t>
            </a:r>
            <a:r>
              <a:rPr lang="en-GB" sz="1600" dirty="0">
                <a:effectLst/>
                <a:latin typeface="Nunito" pitchFamily="2" charset="77"/>
              </a:rPr>
              <a:t>= </a:t>
            </a:r>
            <a:r>
              <a:rPr lang="en-GB" sz="1600" i="1" dirty="0">
                <a:effectLst/>
                <a:latin typeface="Nunito" pitchFamily="2" charset="77"/>
              </a:rPr>
              <a:t>n</a:t>
            </a:r>
            <a:r>
              <a:rPr lang="en-GB" sz="1600" dirty="0">
                <a:effectLst/>
                <a:latin typeface="Nunito" pitchFamily="2" charset="77"/>
              </a:rPr>
              <a:t>, the function notices that all elements have been processed and a subset has been generated. </a:t>
            </a:r>
            <a:br>
              <a:rPr lang="en-GB" sz="1600" dirty="0">
                <a:effectLst/>
                <a:latin typeface="Nunito" pitchFamily="2" charset="77"/>
              </a:rPr>
            </a:br>
            <a:br>
              <a:rPr lang="en-GB" sz="1600" dirty="0">
                <a:effectLst/>
                <a:latin typeface="Nunito" pitchFamily="2" charset="77"/>
              </a:rPr>
            </a:br>
            <a:r>
              <a:rPr lang="en-GB" sz="1600" dirty="0">
                <a:effectLst/>
                <a:latin typeface="Nunito" pitchFamily="2" charset="77"/>
              </a:rPr>
              <a:t>The following tree illustrates the function calls when </a:t>
            </a:r>
            <a:r>
              <a:rPr lang="en-GB" sz="1600" i="1" dirty="0">
                <a:effectLst/>
                <a:latin typeface="Nunito" pitchFamily="2" charset="77"/>
              </a:rPr>
              <a:t>n </a:t>
            </a:r>
            <a:r>
              <a:rPr lang="en-GB" sz="1600" dirty="0">
                <a:effectLst/>
                <a:latin typeface="Nunito" pitchFamily="2" charset="77"/>
              </a:rPr>
              <a:t>= 3. We can always choose either the left branch (</a:t>
            </a:r>
            <a:r>
              <a:rPr lang="en-GB" sz="1600" i="1" dirty="0">
                <a:effectLst/>
                <a:latin typeface="Nunito" pitchFamily="2" charset="77"/>
              </a:rPr>
              <a:t>k </a:t>
            </a:r>
            <a:r>
              <a:rPr lang="en-GB" sz="1600" dirty="0">
                <a:effectLst/>
                <a:latin typeface="Nunito" pitchFamily="2" charset="77"/>
              </a:rPr>
              <a:t>is not included in the subset) or the right branch (</a:t>
            </a:r>
            <a:r>
              <a:rPr lang="en-GB" sz="1600" i="1" dirty="0">
                <a:effectLst/>
                <a:latin typeface="Nunito" pitchFamily="2" charset="77"/>
              </a:rPr>
              <a:t>k </a:t>
            </a:r>
            <a:r>
              <a:rPr lang="en-GB" sz="1600" dirty="0">
                <a:effectLst/>
                <a:latin typeface="Nunito" pitchFamily="2" charset="77"/>
              </a:rPr>
              <a:t>is included in the subset). </a:t>
            </a:r>
            <a:br>
              <a:rPr lang="en-GB" sz="1400" dirty="0">
                <a:latin typeface="Nunito" pitchFamily="2" charset="77"/>
              </a:rPr>
            </a:br>
            <a:endParaRPr sz="2000" dirty="0">
              <a:latin typeface="Nunito" pitchFamily="2" charset="77"/>
              <a:ea typeface="Nunito"/>
              <a:cs typeface="Nunito"/>
              <a:sym typeface="Nunito"/>
            </a:endParaRPr>
          </a:p>
        </p:txBody>
      </p:sp>
      <p:pic>
        <p:nvPicPr>
          <p:cNvPr id="145" name="Google Shape;145;p25"/>
          <p:cNvPicPr preferRelativeResize="0"/>
          <p:nvPr/>
        </p:nvPicPr>
        <p:blipFill>
          <a:blip r:embed="rId3">
            <a:alphaModFix/>
          </a:blip>
          <a:stretch>
            <a:fillRect/>
          </a:stretch>
        </p:blipFill>
        <p:spPr>
          <a:xfrm>
            <a:off x="8469175" y="4474075"/>
            <a:ext cx="574316" cy="562825"/>
          </a:xfrm>
          <a:prstGeom prst="rect">
            <a:avLst/>
          </a:prstGeom>
          <a:noFill/>
          <a:ln>
            <a:noFill/>
          </a:ln>
        </p:spPr>
      </p:pic>
      <p:pic>
        <p:nvPicPr>
          <p:cNvPr id="4" name="Picture 3">
            <a:extLst>
              <a:ext uri="{FF2B5EF4-FFF2-40B4-BE49-F238E27FC236}">
                <a16:creationId xmlns:a16="http://schemas.microsoft.com/office/drawing/2014/main" id="{128CC155-A395-45E3-FBE8-D37A9C967017}"/>
              </a:ext>
            </a:extLst>
          </p:cNvPr>
          <p:cNvPicPr>
            <a:picLocks noChangeAspect="1"/>
          </p:cNvPicPr>
          <p:nvPr/>
        </p:nvPicPr>
        <p:blipFill>
          <a:blip r:embed="rId4"/>
          <a:stretch>
            <a:fillRect/>
          </a:stretch>
        </p:blipFill>
        <p:spPr>
          <a:xfrm>
            <a:off x="1847850" y="2139287"/>
            <a:ext cx="5448300" cy="261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Method 2 (Bitmask)</a:t>
            </a:r>
            <a:endParaRPr dirty="0">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5" name="TextBox 4">
            <a:extLst>
              <a:ext uri="{FF2B5EF4-FFF2-40B4-BE49-F238E27FC236}">
                <a16:creationId xmlns:a16="http://schemas.microsoft.com/office/drawing/2014/main" id="{9A2E32E2-0DE1-3A9D-B08A-DD475268083C}"/>
              </a:ext>
            </a:extLst>
          </p:cNvPr>
          <p:cNvSpPr txBox="1"/>
          <p:nvPr/>
        </p:nvSpPr>
        <p:spPr>
          <a:xfrm>
            <a:off x="576836" y="1017725"/>
            <a:ext cx="7990328" cy="1815882"/>
          </a:xfrm>
          <a:prstGeom prst="rect">
            <a:avLst/>
          </a:prstGeom>
          <a:noFill/>
        </p:spPr>
        <p:txBody>
          <a:bodyPr wrap="square">
            <a:spAutoFit/>
          </a:bodyPr>
          <a:lstStyle/>
          <a:p>
            <a:pPr marL="285750" indent="-285750">
              <a:buFont typeface="Arial" panose="020B0604020202020204" pitchFamily="34" charset="0"/>
              <a:buChar char="•"/>
            </a:pPr>
            <a:r>
              <a:rPr lang="en-GB" sz="1400" dirty="0">
                <a:effectLst/>
                <a:latin typeface="Nunito" pitchFamily="2" charset="77"/>
              </a:rPr>
              <a:t>Another way to generate subsets is based on the bit representation of integers. Each subset of a set of </a:t>
            </a:r>
            <a:r>
              <a:rPr lang="en-GB" sz="1400" i="1" dirty="0">
                <a:effectLst/>
                <a:latin typeface="Nunito" pitchFamily="2" charset="77"/>
              </a:rPr>
              <a:t>n </a:t>
            </a:r>
            <a:r>
              <a:rPr lang="en-GB" sz="1400" dirty="0">
                <a:effectLst/>
                <a:latin typeface="Nunito" pitchFamily="2" charset="77"/>
              </a:rPr>
              <a:t>elements can be represented as a sequence of </a:t>
            </a:r>
            <a:r>
              <a:rPr lang="en-GB" sz="1400" i="1" dirty="0">
                <a:effectLst/>
                <a:latin typeface="Nunito" pitchFamily="2" charset="77"/>
              </a:rPr>
              <a:t>n </a:t>
            </a:r>
            <a:r>
              <a:rPr lang="en-GB" sz="1400" dirty="0">
                <a:effectLst/>
                <a:latin typeface="Nunito" pitchFamily="2" charset="77"/>
              </a:rPr>
              <a:t>bits, which corresponds to an integer between 0...2</a:t>
            </a:r>
            <a:r>
              <a:rPr lang="en-GB" sz="1000" i="1" dirty="0">
                <a:effectLst/>
                <a:latin typeface="Nunito" pitchFamily="2" charset="77"/>
              </a:rPr>
              <a:t>n </a:t>
            </a:r>
            <a:r>
              <a:rPr lang="en-GB" sz="1400" dirty="0">
                <a:effectLst/>
                <a:latin typeface="Nunito" pitchFamily="2" charset="77"/>
              </a:rPr>
              <a:t>−1. The ones in the bit sequence indicate which elements are included in the subset. </a:t>
            </a:r>
            <a:endParaRPr lang="en-GB" dirty="0">
              <a:latin typeface="Nunito" pitchFamily="2" charset="77"/>
            </a:endParaRPr>
          </a:p>
          <a:p>
            <a:pPr marL="285750" indent="-285750">
              <a:buFont typeface="Arial" panose="020B0604020202020204" pitchFamily="34" charset="0"/>
              <a:buChar char="•"/>
            </a:pPr>
            <a:r>
              <a:rPr lang="en-GB" sz="1400" dirty="0">
                <a:effectLst/>
                <a:latin typeface="Nunito" pitchFamily="2" charset="77"/>
              </a:rPr>
              <a:t>The usual convention is that the last bit corresponds to element 0, the second last bit corresponds to element 1, and so on. For example, the bit representation of 25 is 11001, which corresponds to the subset {0,3,4}. </a:t>
            </a:r>
            <a:endParaRPr lang="en-GB" dirty="0">
              <a:latin typeface="Nunito" pitchFamily="2" charset="77"/>
            </a:endParaRPr>
          </a:p>
          <a:p>
            <a:pPr marL="285750" indent="-285750">
              <a:buFont typeface="Arial" panose="020B0604020202020204" pitchFamily="34" charset="0"/>
              <a:buChar char="•"/>
            </a:pPr>
            <a:r>
              <a:rPr lang="en-GB" sz="1400" dirty="0">
                <a:effectLst/>
                <a:latin typeface="Nunito" pitchFamily="2" charset="77"/>
              </a:rPr>
              <a:t>The following code goes through the subsets of a set of </a:t>
            </a:r>
            <a:r>
              <a:rPr lang="en-GB" sz="1400" i="1" dirty="0">
                <a:effectLst/>
                <a:latin typeface="Nunito" pitchFamily="2" charset="77"/>
              </a:rPr>
              <a:t>n </a:t>
            </a:r>
            <a:r>
              <a:rPr lang="en-GB" sz="1400" dirty="0">
                <a:effectLst/>
                <a:latin typeface="Nunito" pitchFamily="2" charset="77"/>
              </a:rPr>
              <a:t>elements </a:t>
            </a:r>
            <a:endParaRPr lang="en-GB" dirty="0">
              <a:latin typeface="Nunito" pitchFamily="2" charset="77"/>
            </a:endParaRPr>
          </a:p>
        </p:txBody>
      </p:sp>
      <p:pic>
        <p:nvPicPr>
          <p:cNvPr id="6" name="Picture 5">
            <a:extLst>
              <a:ext uri="{FF2B5EF4-FFF2-40B4-BE49-F238E27FC236}">
                <a16:creationId xmlns:a16="http://schemas.microsoft.com/office/drawing/2014/main" id="{58DA5925-F7A6-52D6-64C1-E48B9D59D2B8}"/>
              </a:ext>
            </a:extLst>
          </p:cNvPr>
          <p:cNvPicPr>
            <a:picLocks noChangeAspect="1"/>
          </p:cNvPicPr>
          <p:nvPr/>
        </p:nvPicPr>
        <p:blipFill>
          <a:blip r:embed="rId4"/>
          <a:stretch>
            <a:fillRect/>
          </a:stretch>
        </p:blipFill>
        <p:spPr>
          <a:xfrm>
            <a:off x="1337150" y="3381351"/>
            <a:ext cx="6469700" cy="9509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827C4-6D00-F4DE-4B2E-4C90C5243FE5}"/>
              </a:ext>
            </a:extLst>
          </p:cNvPr>
          <p:cNvSpPr txBox="1"/>
          <p:nvPr/>
        </p:nvSpPr>
        <p:spPr>
          <a:xfrm>
            <a:off x="722013" y="953394"/>
            <a:ext cx="7699972" cy="923330"/>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Nunito" pitchFamily="2" charset="77"/>
              </a:rPr>
              <a:t>The following code shows how we can find the elements of a subset that corresponds to a bit sequence. When processing each subset, the code builds a vector that contains the elements in the subset. </a:t>
            </a:r>
            <a:endParaRPr lang="en-GB" sz="1800" dirty="0">
              <a:latin typeface="Nunito" pitchFamily="2" charset="77"/>
            </a:endParaRPr>
          </a:p>
        </p:txBody>
      </p:sp>
      <p:pic>
        <p:nvPicPr>
          <p:cNvPr id="4" name="Picture 3">
            <a:extLst>
              <a:ext uri="{FF2B5EF4-FFF2-40B4-BE49-F238E27FC236}">
                <a16:creationId xmlns:a16="http://schemas.microsoft.com/office/drawing/2014/main" id="{BE162F17-4E7F-B979-C054-E243349CAD39}"/>
              </a:ext>
            </a:extLst>
          </p:cNvPr>
          <p:cNvPicPr>
            <a:picLocks noChangeAspect="1"/>
          </p:cNvPicPr>
          <p:nvPr/>
        </p:nvPicPr>
        <p:blipFill>
          <a:blip r:embed="rId2"/>
          <a:stretch>
            <a:fillRect/>
          </a:stretch>
        </p:blipFill>
        <p:spPr>
          <a:xfrm>
            <a:off x="1649171" y="2444436"/>
            <a:ext cx="5845655" cy="1429567"/>
          </a:xfrm>
          <a:prstGeom prst="rect">
            <a:avLst/>
          </a:prstGeom>
        </p:spPr>
      </p:pic>
    </p:spTree>
    <p:extLst>
      <p:ext uri="{BB962C8B-B14F-4D97-AF65-F5344CB8AC3E}">
        <p14:creationId xmlns:p14="http://schemas.microsoft.com/office/powerpoint/2010/main" val="367150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699" y="597858"/>
            <a:ext cx="8520600" cy="1325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800" dirty="0">
                <a:latin typeface="Nunito"/>
                <a:ea typeface="Nunito"/>
                <a:cs typeface="Nunito"/>
                <a:sym typeface="Nunito"/>
              </a:rPr>
              <a:t>Q: </a:t>
            </a:r>
            <a:r>
              <a:rPr lang="en-GB" sz="1800" dirty="0">
                <a:latin typeface="Nunito"/>
              </a:rPr>
              <a:t>There are n apples with known weights. Your task is to divide the apples into two groups so that the difference between the weights of the groups is minimal.</a:t>
            </a:r>
            <a:endParaRPr sz="1800" dirty="0">
              <a:latin typeface="Nunito"/>
              <a:sym typeface="Nunito"/>
            </a:endParaRPr>
          </a:p>
        </p:txBody>
      </p:sp>
      <p:pic>
        <p:nvPicPr>
          <p:cNvPr id="159" name="Google Shape;159;p27"/>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3" name="TextBox 2">
            <a:extLst>
              <a:ext uri="{FF2B5EF4-FFF2-40B4-BE49-F238E27FC236}">
                <a16:creationId xmlns:a16="http://schemas.microsoft.com/office/drawing/2014/main" id="{3E8E524E-6346-E72C-22E0-13AA89DB6D18}"/>
              </a:ext>
            </a:extLst>
          </p:cNvPr>
          <p:cNvSpPr txBox="1"/>
          <p:nvPr/>
        </p:nvSpPr>
        <p:spPr>
          <a:xfrm>
            <a:off x="426284" y="1536638"/>
            <a:ext cx="8128469" cy="3323987"/>
          </a:xfrm>
          <a:prstGeom prst="rect">
            <a:avLst/>
          </a:prstGeom>
          <a:noFill/>
        </p:spPr>
        <p:txBody>
          <a:bodyPr wrap="square">
            <a:spAutoFit/>
          </a:bodyPr>
          <a:lstStyle/>
          <a:p>
            <a:r>
              <a:rPr lang="en-GB" b="1" dirty="0">
                <a:latin typeface="Nunito" pitchFamily="2" charset="77"/>
              </a:rPr>
              <a:t>Constraints</a:t>
            </a:r>
          </a:p>
          <a:p>
            <a:endParaRPr lang="en-GB" b="1" dirty="0">
              <a:latin typeface="Nunito" pitchFamily="2" charset="77"/>
            </a:endParaRPr>
          </a:p>
          <a:p>
            <a:pPr>
              <a:buFont typeface="Arial" panose="020B0604020202020204" pitchFamily="34" charset="0"/>
              <a:buChar char="•"/>
            </a:pPr>
            <a:r>
              <a:rPr lang="en-GB" dirty="0">
                <a:latin typeface="Nunito" pitchFamily="2" charset="77"/>
              </a:rPr>
              <a:t>1 ≤ n ≤ 20 </a:t>
            </a:r>
          </a:p>
          <a:p>
            <a:pPr>
              <a:buFont typeface="Arial" panose="020B0604020202020204" pitchFamily="34" charset="0"/>
              <a:buChar char="•"/>
            </a:pPr>
            <a:r>
              <a:rPr lang="en-GB" dirty="0">
                <a:latin typeface="Nunito" pitchFamily="2" charset="77"/>
              </a:rPr>
              <a:t>1 ≤ p</a:t>
            </a:r>
            <a:r>
              <a:rPr lang="en-GB" baseline="-25000" dirty="0">
                <a:latin typeface="Nunito" pitchFamily="2" charset="77"/>
              </a:rPr>
              <a:t>i </a:t>
            </a:r>
            <a:r>
              <a:rPr lang="en-GB" dirty="0">
                <a:latin typeface="Nunito" pitchFamily="2" charset="77"/>
              </a:rPr>
              <a:t>≤ 10</a:t>
            </a:r>
            <a:r>
              <a:rPr lang="en-GB" baseline="30000" dirty="0">
                <a:latin typeface="Nunito" pitchFamily="2" charset="77"/>
              </a:rPr>
              <a:t>9</a:t>
            </a:r>
            <a:endParaRPr lang="en-GB" dirty="0">
              <a:latin typeface="Nunito" pitchFamily="2" charset="77"/>
            </a:endParaRPr>
          </a:p>
          <a:p>
            <a:endParaRPr lang="en-GB" dirty="0">
              <a:latin typeface="Nunito" pitchFamily="2" charset="77"/>
            </a:endParaRPr>
          </a:p>
          <a:p>
            <a:pPr>
              <a:buFont typeface="Arial" panose="020B0604020202020204" pitchFamily="34" charset="0"/>
              <a:buChar char="•"/>
            </a:pPr>
            <a:r>
              <a:rPr lang="en-GB" b="1" dirty="0">
                <a:latin typeface="Nunito" pitchFamily="2" charset="77"/>
              </a:rPr>
              <a:t>Example</a:t>
            </a:r>
          </a:p>
          <a:p>
            <a:pPr>
              <a:buFont typeface="Arial" panose="020B0604020202020204" pitchFamily="34" charset="0"/>
              <a:buChar char="•"/>
            </a:pPr>
            <a:endParaRPr lang="en-GB" b="1" dirty="0">
              <a:latin typeface="Nunito" pitchFamily="2" charset="77"/>
            </a:endParaRPr>
          </a:p>
          <a:p>
            <a:r>
              <a:rPr lang="en-GB" dirty="0">
                <a:latin typeface="Nunito" pitchFamily="2" charset="77"/>
              </a:rPr>
              <a:t>Input:</a:t>
            </a:r>
          </a:p>
          <a:p>
            <a:endParaRPr lang="en-GB" dirty="0">
              <a:latin typeface="Nunito" pitchFamily="2" charset="77"/>
            </a:endParaRPr>
          </a:p>
          <a:p>
            <a:r>
              <a:rPr lang="en-GB" dirty="0">
                <a:latin typeface="Nunito" pitchFamily="2" charset="77"/>
              </a:rPr>
              <a:t>5 3 2 7 4 1 </a:t>
            </a:r>
          </a:p>
          <a:p>
            <a:endParaRPr lang="en-GB" dirty="0">
              <a:latin typeface="Nunito" pitchFamily="2" charset="77"/>
            </a:endParaRPr>
          </a:p>
          <a:p>
            <a:r>
              <a:rPr lang="en-GB" dirty="0">
                <a:latin typeface="Nunito" pitchFamily="2" charset="77"/>
              </a:rPr>
              <a:t>Output:</a:t>
            </a:r>
          </a:p>
          <a:p>
            <a:endParaRPr lang="en-GB" dirty="0">
              <a:latin typeface="Nunito" pitchFamily="2" charset="77"/>
            </a:endParaRPr>
          </a:p>
          <a:p>
            <a:r>
              <a:rPr lang="en-GB" dirty="0">
                <a:latin typeface="Nunito" pitchFamily="2" charset="77"/>
              </a:rPr>
              <a:t>1 Explanation: Group 1 has weights 2, 3 and 4 (total weight 9), and group 2 has weights 1 and 7 (total weight 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499899-B821-096F-DDA0-158461E84FE1}"/>
              </a:ext>
            </a:extLst>
          </p:cNvPr>
          <p:cNvSpPr txBox="1"/>
          <p:nvPr/>
        </p:nvSpPr>
        <p:spPr>
          <a:xfrm>
            <a:off x="805758" y="452673"/>
            <a:ext cx="7532483"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Nunito" pitchFamily="2" charset="77"/>
              </a:rPr>
              <a:t>Since n &lt;= 20, we can solve this by trying all possible divisions of n apples into two sets and finding the one with the minimum difference in weights.</a:t>
            </a:r>
          </a:p>
          <a:p>
            <a:pPr marL="285750" indent="-285750">
              <a:buFont typeface="Arial" panose="020B0604020202020204" pitchFamily="34" charset="0"/>
              <a:buChar char="•"/>
            </a:pPr>
            <a:endParaRPr lang="en-GB" sz="1600" dirty="0">
              <a:latin typeface="Nunito" pitchFamily="2" charset="77"/>
            </a:endParaRPr>
          </a:p>
        </p:txBody>
      </p:sp>
      <p:pic>
        <p:nvPicPr>
          <p:cNvPr id="7" name="Picture 6">
            <a:extLst>
              <a:ext uri="{FF2B5EF4-FFF2-40B4-BE49-F238E27FC236}">
                <a16:creationId xmlns:a16="http://schemas.microsoft.com/office/drawing/2014/main" id="{7FA463AC-C257-4AE7-F43A-A4C927906B20}"/>
              </a:ext>
            </a:extLst>
          </p:cNvPr>
          <p:cNvPicPr>
            <a:picLocks noChangeAspect="1"/>
          </p:cNvPicPr>
          <p:nvPr/>
        </p:nvPicPr>
        <p:blipFill>
          <a:blip r:embed="rId2"/>
          <a:stretch>
            <a:fillRect/>
          </a:stretch>
        </p:blipFill>
        <p:spPr>
          <a:xfrm>
            <a:off x="1807279" y="1283670"/>
            <a:ext cx="5529439" cy="3694946"/>
          </a:xfrm>
          <a:prstGeom prst="rect">
            <a:avLst/>
          </a:prstGeom>
        </p:spPr>
      </p:pic>
    </p:spTree>
    <p:extLst>
      <p:ext uri="{BB962C8B-B14F-4D97-AF65-F5344CB8AC3E}">
        <p14:creationId xmlns:p14="http://schemas.microsoft.com/office/powerpoint/2010/main" val="129126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Nunito"/>
                <a:ea typeface="Nunito"/>
                <a:cs typeface="Nunito"/>
                <a:sym typeface="Nunito"/>
              </a:rPr>
              <a:t>Using Bitmask: </a:t>
            </a:r>
            <a:endParaRPr dirty="0">
              <a:latin typeface="Nunito"/>
              <a:ea typeface="Nunito"/>
              <a:cs typeface="Nunito"/>
              <a:sym typeface="Nunito"/>
            </a:endParaRPr>
          </a:p>
        </p:txBody>
      </p:sp>
      <p:pic>
        <p:nvPicPr>
          <p:cNvPr id="166" name="Google Shape;166;p28"/>
          <p:cNvPicPr preferRelativeResize="0"/>
          <p:nvPr/>
        </p:nvPicPr>
        <p:blipFill>
          <a:blip r:embed="rId3">
            <a:alphaModFix/>
          </a:blip>
          <a:stretch>
            <a:fillRect/>
          </a:stretch>
        </p:blipFill>
        <p:spPr>
          <a:xfrm>
            <a:off x="8459500" y="113700"/>
            <a:ext cx="574316" cy="562825"/>
          </a:xfrm>
          <a:prstGeom prst="rect">
            <a:avLst/>
          </a:prstGeom>
          <a:noFill/>
          <a:ln>
            <a:noFill/>
          </a:ln>
        </p:spPr>
      </p:pic>
      <p:pic>
        <p:nvPicPr>
          <p:cNvPr id="4" name="Picture 3">
            <a:extLst>
              <a:ext uri="{FF2B5EF4-FFF2-40B4-BE49-F238E27FC236}">
                <a16:creationId xmlns:a16="http://schemas.microsoft.com/office/drawing/2014/main" id="{B21A8F99-0770-FBB3-F942-D001CE38F492}"/>
              </a:ext>
            </a:extLst>
          </p:cNvPr>
          <p:cNvPicPr>
            <a:picLocks noChangeAspect="1"/>
          </p:cNvPicPr>
          <p:nvPr/>
        </p:nvPicPr>
        <p:blipFill>
          <a:blip r:embed="rId4"/>
          <a:stretch>
            <a:fillRect/>
          </a:stretch>
        </p:blipFill>
        <p:spPr>
          <a:xfrm>
            <a:off x="4249022" y="676525"/>
            <a:ext cx="4054229" cy="4125775"/>
          </a:xfrm>
          <a:prstGeom prst="rect">
            <a:avLst/>
          </a:prstGeom>
        </p:spPr>
      </p:pic>
      <p:pic>
        <p:nvPicPr>
          <p:cNvPr id="5" name="Picture 4">
            <a:extLst>
              <a:ext uri="{FF2B5EF4-FFF2-40B4-BE49-F238E27FC236}">
                <a16:creationId xmlns:a16="http://schemas.microsoft.com/office/drawing/2014/main" id="{60EBD2C3-0B61-E37C-9FDB-F7DA46815DAB}"/>
              </a:ext>
            </a:extLst>
          </p:cNvPr>
          <p:cNvPicPr>
            <a:picLocks noChangeAspect="1"/>
          </p:cNvPicPr>
          <p:nvPr/>
        </p:nvPicPr>
        <p:blipFill>
          <a:blip r:embed="rId5"/>
          <a:stretch>
            <a:fillRect/>
          </a:stretch>
        </p:blipFill>
        <p:spPr>
          <a:xfrm>
            <a:off x="311700" y="2313208"/>
            <a:ext cx="3485584" cy="852407"/>
          </a:xfrm>
          <a:prstGeom prst="rect">
            <a:avLst/>
          </a:prstGeom>
        </p:spPr>
      </p:pic>
      <p:sp>
        <p:nvSpPr>
          <p:cNvPr id="6" name="Google Shape;164;p28">
            <a:extLst>
              <a:ext uri="{FF2B5EF4-FFF2-40B4-BE49-F238E27FC236}">
                <a16:creationId xmlns:a16="http://schemas.microsoft.com/office/drawing/2014/main" id="{D53622CC-8F29-39D8-EB98-6A97F57DB8DF}"/>
              </a:ext>
            </a:extLst>
          </p:cNvPr>
          <p:cNvSpPr txBox="1">
            <a:spLocks/>
          </p:cNvSpPr>
          <p:nvPr/>
        </p:nvSpPr>
        <p:spPr>
          <a:xfrm>
            <a:off x="246817" y="1931437"/>
            <a:ext cx="1618197" cy="572701"/>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latin typeface="Nunito"/>
                <a:ea typeface="Nunito"/>
                <a:cs typeface="Nunito"/>
                <a:sym typeface="Nunito"/>
              </a:rPr>
              <a:t>Remember: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423200"/>
            <a:ext cx="8520600" cy="3416400"/>
          </a:xfrm>
          <a:prstGeom prst="rect">
            <a:avLst/>
          </a:prstGeom>
        </p:spPr>
        <p:txBody>
          <a:bodyPr spcFirstLastPara="1" wrap="square" lIns="91425" tIns="91425" rIns="91425" bIns="91425" anchor="t" anchorCtr="0">
            <a:normAutofit/>
          </a:bodyPr>
          <a:lstStyle/>
          <a:p>
            <a:pPr algn="l" fontAlgn="base">
              <a:buFont typeface="Arial" panose="020B0604020202020204" pitchFamily="34" charset="0"/>
              <a:buChar char="•"/>
            </a:pPr>
            <a:r>
              <a:rPr lang="en-GB" sz="2000" b="0" i="0" dirty="0">
                <a:effectLst/>
                <a:latin typeface="inherit"/>
              </a:rPr>
              <a:t>Hand out participation rewards for last week's contest</a:t>
            </a:r>
          </a:p>
          <a:p>
            <a:pPr algn="l" fontAlgn="base">
              <a:buFont typeface="Arial" panose="020B0604020202020204" pitchFamily="34" charset="0"/>
              <a:buChar char="•"/>
            </a:pPr>
            <a:r>
              <a:rPr lang="en-GB" sz="2000" b="0" i="0" dirty="0">
                <a:effectLst/>
                <a:latin typeface="inherit"/>
              </a:rPr>
              <a:t>Solutions to selected problems from last weeks' contest</a:t>
            </a:r>
          </a:p>
          <a:p>
            <a:pPr algn="l" fontAlgn="base">
              <a:buFont typeface="Arial" panose="020B0604020202020204" pitchFamily="34" charset="0"/>
              <a:buChar char="•"/>
            </a:pPr>
            <a:r>
              <a:rPr lang="en-GB" sz="2000" b="0" i="0" dirty="0">
                <a:effectLst/>
                <a:latin typeface="inherit"/>
              </a:rPr>
              <a:t>Recap on Recursion and Backtracking</a:t>
            </a:r>
          </a:p>
          <a:p>
            <a:pPr algn="l" fontAlgn="base">
              <a:buFont typeface="Arial" panose="020B0604020202020204" pitchFamily="34" charset="0"/>
              <a:buChar char="•"/>
            </a:pPr>
            <a:r>
              <a:rPr lang="en-GB" sz="2000" b="0" i="0" dirty="0">
                <a:effectLst/>
                <a:latin typeface="inherit"/>
              </a:rPr>
              <a:t>Pruning the search</a:t>
            </a:r>
          </a:p>
          <a:p>
            <a:pPr algn="l" fontAlgn="base">
              <a:buFont typeface="Arial" panose="020B0604020202020204" pitchFamily="34" charset="0"/>
              <a:buChar char="•"/>
            </a:pPr>
            <a:r>
              <a:rPr lang="en-GB" sz="2000" b="0" i="0" dirty="0">
                <a:effectLst/>
                <a:latin typeface="inherit"/>
              </a:rPr>
              <a:t>Subsets</a:t>
            </a:r>
          </a:p>
          <a:p>
            <a:pPr algn="l" fontAlgn="base">
              <a:buFont typeface="Arial" panose="020B0604020202020204" pitchFamily="34" charset="0"/>
              <a:buChar char="•"/>
            </a:pPr>
            <a:r>
              <a:rPr lang="en-GB" sz="2000" b="0" i="0" dirty="0">
                <a:effectLst/>
                <a:latin typeface="inherit"/>
              </a:rPr>
              <a:t>Permutations</a:t>
            </a:r>
          </a:p>
          <a:p>
            <a:pPr algn="l" fontAlgn="base">
              <a:buFont typeface="Arial" panose="020B0604020202020204" pitchFamily="34" charset="0"/>
              <a:buChar char="•"/>
            </a:pPr>
            <a:r>
              <a:rPr lang="en-GB" sz="2000" b="0" i="0" dirty="0">
                <a:effectLst/>
                <a:latin typeface="inherit"/>
              </a:rPr>
              <a:t>Start this week's online contest</a:t>
            </a:r>
            <a:br>
              <a:rPr lang="en-GB" sz="2000" dirty="0"/>
            </a:br>
            <a:endParaRPr sz="2000" dirty="0">
              <a:solidFill>
                <a:schemeClr val="dk1"/>
              </a:solidFill>
            </a:endParaRPr>
          </a:p>
        </p:txBody>
      </p:sp>
      <p:pic>
        <p:nvPicPr>
          <p:cNvPr id="63" name="Google Shape;63;p14"/>
          <p:cNvPicPr preferRelativeResize="0"/>
          <p:nvPr/>
        </p:nvPicPr>
        <p:blipFill>
          <a:blip r:embed="rId3">
            <a:alphaModFix/>
          </a:blip>
          <a:stretch>
            <a:fillRect/>
          </a:stretch>
        </p:blipFill>
        <p:spPr>
          <a:xfrm>
            <a:off x="1115611" y="303900"/>
            <a:ext cx="6912777" cy="1056125"/>
          </a:xfrm>
          <a:prstGeom prst="rect">
            <a:avLst/>
          </a:prstGeom>
          <a:noFill/>
          <a:ln>
            <a:noFill/>
          </a:ln>
        </p:spPr>
      </p:pic>
      <p:pic>
        <p:nvPicPr>
          <p:cNvPr id="64" name="Google Shape;64;p14"/>
          <p:cNvPicPr preferRelativeResize="0"/>
          <p:nvPr/>
        </p:nvPicPr>
        <p:blipFill>
          <a:blip r:embed="rId4">
            <a:alphaModFix/>
          </a:blip>
          <a:stretch>
            <a:fillRect/>
          </a:stretch>
        </p:blipFill>
        <p:spPr>
          <a:xfrm>
            <a:off x="96475" y="94375"/>
            <a:ext cx="574316" cy="56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GB" dirty="0">
                <a:latin typeface="Nunito"/>
                <a:ea typeface="Nunito"/>
                <a:cs typeface="Nunito"/>
                <a:sym typeface="Nunito"/>
              </a:rPr>
              <a:t>Generating </a:t>
            </a:r>
            <a:r>
              <a:rPr lang="en-GB" dirty="0">
                <a:latin typeface="Nunito"/>
                <a:sym typeface="Nunito"/>
              </a:rPr>
              <a:t>Permutations (</a:t>
            </a:r>
            <a:r>
              <a:rPr lang="en-GB" dirty="0">
                <a:latin typeface="Nunito"/>
              </a:rPr>
              <a:t>Lexicographical Order):</a:t>
            </a:r>
            <a:endParaRPr dirty="0">
              <a:latin typeface="Nunito"/>
              <a:sym typeface="Nunito"/>
            </a:endParaRPr>
          </a:p>
        </p:txBody>
      </p:sp>
      <p:pic>
        <p:nvPicPr>
          <p:cNvPr id="174" name="Google Shape;174;p29"/>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3" name="Text Placeholder 2">
            <a:extLst>
              <a:ext uri="{FF2B5EF4-FFF2-40B4-BE49-F238E27FC236}">
                <a16:creationId xmlns:a16="http://schemas.microsoft.com/office/drawing/2014/main" id="{49C9BFA0-54DD-4C22-7D92-F61F0CFB9991}"/>
              </a:ext>
            </a:extLst>
          </p:cNvPr>
          <p:cNvSpPr>
            <a:spLocks noGrp="1"/>
          </p:cNvSpPr>
          <p:nvPr>
            <p:ph type="body" idx="1"/>
          </p:nvPr>
        </p:nvSpPr>
        <p:spPr/>
        <p:txBody>
          <a:bodyPr>
            <a:normAutofit/>
          </a:bodyPr>
          <a:lstStyle/>
          <a:p>
            <a:pPr algn="l"/>
            <a:r>
              <a:rPr lang="en-GB" dirty="0">
                <a:solidFill>
                  <a:schemeClr val="dk1"/>
                </a:solidFill>
                <a:latin typeface="Nunito"/>
              </a:rPr>
              <a:t>Think about how are words ordered in a dictionary. (In fact, this is where the term "lexicographical" comes from.)</a:t>
            </a:r>
          </a:p>
          <a:p>
            <a:pPr marL="114300" indent="0" algn="l">
              <a:buNone/>
            </a:pPr>
            <a:endParaRPr lang="en-GB" dirty="0">
              <a:solidFill>
                <a:schemeClr val="dk1"/>
              </a:solidFill>
              <a:latin typeface="Nunito"/>
            </a:endParaRPr>
          </a:p>
          <a:p>
            <a:pPr algn="l"/>
            <a:r>
              <a:rPr lang="en-GB" dirty="0">
                <a:solidFill>
                  <a:schemeClr val="dk1"/>
                </a:solidFill>
                <a:latin typeface="Nunito"/>
              </a:rPr>
              <a:t>In dictionaries, you will see that words beginning with the letter a appears at the very beginning, followed by words beginning with b, and so on. If two words have the same starting letter, the second letter is used to compare them</a:t>
            </a:r>
            <a:r>
              <a:rPr lang="en-GB" b="0" i="0" dirty="0">
                <a:solidFill>
                  <a:srgbClr val="000000"/>
                </a:solidFill>
                <a:effectLst/>
                <a:latin typeface="Inter var"/>
              </a:rPr>
              <a:t>;</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13E93-5D4B-77DA-ABA1-A75317464417}"/>
              </a:ext>
            </a:extLst>
          </p:cNvPr>
          <p:cNvSpPr>
            <a:spLocks noGrp="1"/>
          </p:cNvSpPr>
          <p:nvPr>
            <p:ph type="body" idx="1"/>
          </p:nvPr>
        </p:nvSpPr>
        <p:spPr>
          <a:xfrm>
            <a:off x="311700" y="364824"/>
            <a:ext cx="8520600" cy="3416400"/>
          </a:xfrm>
        </p:spPr>
        <p:txBody>
          <a:bodyPr/>
          <a:lstStyle/>
          <a:p>
            <a:r>
              <a:rPr lang="en-GB" dirty="0">
                <a:latin typeface="Nunito" pitchFamily="2" charset="77"/>
              </a:rPr>
              <a:t>Permutations can be placed into lexicographical order in almost the same way. We first group permutations by their first element; if the first element of two permutations are equal, then we compare them by the second element; if the second element is also equal, then we compare by the third element, and so on.</a:t>
            </a:r>
          </a:p>
          <a:p>
            <a:pPr marL="114300" indent="0">
              <a:buNone/>
            </a:pPr>
            <a:endParaRPr lang="en-GB" dirty="0">
              <a:latin typeface="Nunito" pitchFamily="2" charset="77"/>
            </a:endParaRPr>
          </a:p>
          <a:p>
            <a:r>
              <a:rPr lang="en-GB" dirty="0">
                <a:latin typeface="Nunito" pitchFamily="2" charset="77"/>
              </a:rPr>
              <a:t>For example, the permutations of 3 elements, in lexicographical order, are:</a:t>
            </a:r>
          </a:p>
          <a:p>
            <a:pPr marL="114300" indent="0">
              <a:buNone/>
            </a:pPr>
            <a:endParaRPr lang="en-GB" dirty="0">
              <a:latin typeface="Nunito" pitchFamily="2" charset="77"/>
            </a:endParaRPr>
          </a:p>
          <a:p>
            <a:pPr marL="114300" indent="0" algn="ctr">
              <a:buNone/>
            </a:pPr>
            <a:r>
              <a:rPr lang="en-GB" dirty="0">
                <a:latin typeface="Nunito" pitchFamily="2" charset="77"/>
              </a:rPr>
              <a:t>[1,2,3] , [1,3,2] , [2,1,3] , [2,3,1] , [3,1,2] , [3,2,1]</a:t>
            </a:r>
          </a:p>
          <a:p>
            <a:endParaRPr lang="en-GB" dirty="0"/>
          </a:p>
        </p:txBody>
      </p:sp>
      <p:sp>
        <p:nvSpPr>
          <p:cNvPr id="4" name="TextBox 3">
            <a:extLst>
              <a:ext uri="{FF2B5EF4-FFF2-40B4-BE49-F238E27FC236}">
                <a16:creationId xmlns:a16="http://schemas.microsoft.com/office/drawing/2014/main" id="{D4E8DAFB-C960-CF2B-B583-F5D72D913704}"/>
              </a:ext>
            </a:extLst>
          </p:cNvPr>
          <p:cNvSpPr txBox="1"/>
          <p:nvPr/>
        </p:nvSpPr>
        <p:spPr>
          <a:xfrm>
            <a:off x="497940" y="3781224"/>
            <a:ext cx="8175280" cy="923330"/>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dk2"/>
                </a:solidFill>
                <a:latin typeface="Nunito" pitchFamily="2" charset="77"/>
              </a:rPr>
              <a:t>Some problems will ask for an ordering of elements that satisfies certain conditions. In these problems, if N &lt;= 10, we can just iterate through all N! permutations and check each permutation for validity.</a:t>
            </a:r>
          </a:p>
        </p:txBody>
      </p:sp>
    </p:spTree>
    <p:extLst>
      <p:ext uri="{BB962C8B-B14F-4D97-AF65-F5344CB8AC3E}">
        <p14:creationId xmlns:p14="http://schemas.microsoft.com/office/powerpoint/2010/main" val="140367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DC25-BC32-A9B7-00B2-CA0971A429D6}"/>
              </a:ext>
            </a:extLst>
          </p:cNvPr>
          <p:cNvSpPr>
            <a:spLocks noGrp="1"/>
          </p:cNvSpPr>
          <p:nvPr>
            <p:ph type="title"/>
          </p:nvPr>
        </p:nvSpPr>
        <p:spPr>
          <a:xfrm>
            <a:off x="311700" y="263956"/>
            <a:ext cx="8520600" cy="572700"/>
          </a:xfrm>
        </p:spPr>
        <p:txBody>
          <a:bodyPr>
            <a:normAutofit fontScale="90000"/>
          </a:bodyPr>
          <a:lstStyle/>
          <a:p>
            <a:r>
              <a:rPr lang="en-GB" dirty="0">
                <a:latin typeface="Nunito" pitchFamily="2" charset="77"/>
              </a:rPr>
              <a:t>Method 1</a:t>
            </a:r>
          </a:p>
        </p:txBody>
      </p:sp>
      <p:sp>
        <p:nvSpPr>
          <p:cNvPr id="3" name="Text Placeholder 2">
            <a:extLst>
              <a:ext uri="{FF2B5EF4-FFF2-40B4-BE49-F238E27FC236}">
                <a16:creationId xmlns:a16="http://schemas.microsoft.com/office/drawing/2014/main" id="{856651D3-E9D7-D382-1097-42D829E3A8EA}"/>
              </a:ext>
            </a:extLst>
          </p:cNvPr>
          <p:cNvSpPr>
            <a:spLocks noGrp="1"/>
          </p:cNvSpPr>
          <p:nvPr>
            <p:ph type="body" idx="1"/>
          </p:nvPr>
        </p:nvSpPr>
        <p:spPr>
          <a:xfrm>
            <a:off x="177841" y="999619"/>
            <a:ext cx="5573052" cy="3807772"/>
          </a:xfrm>
        </p:spPr>
        <p:txBody>
          <a:bodyPr>
            <a:normAutofit lnSpcReduction="10000"/>
          </a:bodyPr>
          <a:lstStyle/>
          <a:p>
            <a:r>
              <a:rPr lang="en-GB" sz="1600" dirty="0">
                <a:effectLst/>
                <a:latin typeface="Nunito" pitchFamily="2" charset="77"/>
              </a:rPr>
              <a:t>Like subsets, permutations can be generated using recursion. The following function search goes through the permutations of the set {0,1,...,</a:t>
            </a:r>
            <a:r>
              <a:rPr lang="en-GB" sz="1600" i="1" dirty="0">
                <a:effectLst/>
                <a:latin typeface="Nunito" pitchFamily="2" charset="77"/>
              </a:rPr>
              <a:t>n</a:t>
            </a:r>
            <a:r>
              <a:rPr lang="en-GB" sz="1600" dirty="0">
                <a:effectLst/>
                <a:latin typeface="Nunito" pitchFamily="2" charset="77"/>
              </a:rPr>
              <a:t>−1}. The function builds a vector permutation that contains the permutation, and the search begins when the function is called without parameters.</a:t>
            </a:r>
          </a:p>
          <a:p>
            <a:pPr marL="114300" indent="0">
              <a:buNone/>
            </a:pPr>
            <a:endParaRPr lang="en-GB" sz="1600" dirty="0">
              <a:effectLst/>
              <a:latin typeface="Nunito" pitchFamily="2" charset="77"/>
            </a:endParaRPr>
          </a:p>
          <a:p>
            <a:r>
              <a:rPr lang="en-GB" sz="1600" dirty="0">
                <a:effectLst/>
                <a:latin typeface="Nunito" pitchFamily="2" charset="77"/>
              </a:rPr>
              <a:t>Each function call adds a new element to permutation. The array chosen indicates which elements are already included in the permutation. If the size of permutation equals the size of the set, a permutation has been generated. </a:t>
            </a:r>
            <a:endParaRPr lang="en-GB" sz="1600" dirty="0">
              <a:latin typeface="Nunito" pitchFamily="2" charset="77"/>
            </a:endParaRPr>
          </a:p>
          <a:p>
            <a:pPr marL="114300" indent="0">
              <a:buNone/>
            </a:pPr>
            <a:r>
              <a:rPr lang="en-GB" sz="1600" dirty="0">
                <a:effectLst/>
                <a:latin typeface="Nunito" pitchFamily="2" charset="77"/>
              </a:rPr>
              <a:t> </a:t>
            </a:r>
            <a:endParaRPr lang="en-GB" sz="1600" dirty="0">
              <a:latin typeface="Nunito" pitchFamily="2" charset="77"/>
            </a:endParaRPr>
          </a:p>
          <a:p>
            <a:endParaRPr lang="en-GB" sz="1600" dirty="0"/>
          </a:p>
        </p:txBody>
      </p:sp>
      <p:pic>
        <p:nvPicPr>
          <p:cNvPr id="4" name="Picture 3">
            <a:extLst>
              <a:ext uri="{FF2B5EF4-FFF2-40B4-BE49-F238E27FC236}">
                <a16:creationId xmlns:a16="http://schemas.microsoft.com/office/drawing/2014/main" id="{6952B534-5EF2-CBE2-A265-F6A10945CBE3}"/>
              </a:ext>
            </a:extLst>
          </p:cNvPr>
          <p:cNvPicPr>
            <a:picLocks noChangeAspect="1"/>
          </p:cNvPicPr>
          <p:nvPr/>
        </p:nvPicPr>
        <p:blipFill rotWithShape="1">
          <a:blip r:embed="rId2"/>
          <a:srcRect l="1372" t="3096" r="47559" b="4680"/>
          <a:stretch/>
        </p:blipFill>
        <p:spPr>
          <a:xfrm>
            <a:off x="6179634" y="1526212"/>
            <a:ext cx="2652666" cy="2471322"/>
          </a:xfrm>
          <a:prstGeom prst="rect">
            <a:avLst/>
          </a:prstGeom>
        </p:spPr>
      </p:pic>
    </p:spTree>
    <p:extLst>
      <p:ext uri="{BB962C8B-B14F-4D97-AF65-F5344CB8AC3E}">
        <p14:creationId xmlns:p14="http://schemas.microsoft.com/office/powerpoint/2010/main" val="105949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0"/>
          <p:cNvSpPr txBox="1">
            <a:spLocks noGrp="1"/>
          </p:cNvSpPr>
          <p:nvPr>
            <p:ph type="body" idx="1"/>
          </p:nvPr>
        </p:nvSpPr>
        <p:spPr>
          <a:xfrm>
            <a:off x="311700" y="676525"/>
            <a:ext cx="8520600" cy="3416400"/>
          </a:xfrm>
          <a:prstGeom prst="rect">
            <a:avLst/>
          </a:prstGeom>
        </p:spPr>
        <p:txBody>
          <a:bodyPr spcFirstLastPara="1" wrap="square" lIns="91425" tIns="91425" rIns="91425" bIns="91425" anchor="t" anchorCtr="0">
            <a:normAutofit/>
          </a:bodyPr>
          <a:lstStyle/>
          <a:p>
            <a:pPr algn="l"/>
            <a:r>
              <a:rPr lang="en-GB" sz="1600" b="0" i="0" dirty="0">
                <a:solidFill>
                  <a:srgbClr val="000000"/>
                </a:solidFill>
                <a:effectLst/>
                <a:latin typeface="Nunito" pitchFamily="2" charset="77"/>
              </a:rPr>
              <a:t>Alternatively, we can just use the </a:t>
            </a:r>
            <a:r>
              <a:rPr lang="en-GB" sz="1600" b="1" i="0" dirty="0">
                <a:solidFill>
                  <a:srgbClr val="000000"/>
                </a:solidFill>
                <a:effectLst/>
                <a:latin typeface="Nunito" pitchFamily="2" charset="77"/>
              </a:rPr>
              <a:t>next_permutation() </a:t>
            </a:r>
            <a:r>
              <a:rPr lang="en-GB" sz="1600" b="0" i="0" dirty="0">
                <a:solidFill>
                  <a:srgbClr val="000000"/>
                </a:solidFill>
                <a:effectLst/>
                <a:latin typeface="Nunito" pitchFamily="2" charset="77"/>
              </a:rPr>
              <a:t>function. This function takes in a range and modifies it to the next greater permutation. If there is no greater permutation, it returns false. To iterate through all permutations, place it inside a do-while loop. We are using a do-while loop here instead of a typical while loop because a while loop would modify the smallest permutation before we got a chance to process it.</a:t>
            </a:r>
          </a:p>
          <a:p>
            <a:pPr algn="l"/>
            <a:r>
              <a:rPr lang="en-GB" sz="1600" b="0" i="0" dirty="0">
                <a:solidFill>
                  <a:srgbClr val="000000"/>
                </a:solidFill>
                <a:effectLst/>
                <a:latin typeface="Nunito" pitchFamily="2" charset="77"/>
              </a:rPr>
              <a:t>What's going to be in the check function depends on the problem, but it should verify whether the current permutation satisfies the constraints given in the problem.</a:t>
            </a:r>
          </a:p>
          <a:p>
            <a:pPr marL="457200" lvl="0" indent="-330200" algn="l" rtl="0">
              <a:spcBef>
                <a:spcPts val="0"/>
              </a:spcBef>
              <a:spcAft>
                <a:spcPts val="0"/>
              </a:spcAft>
              <a:buSzPts val="1600"/>
              <a:buFont typeface="Nunito"/>
              <a:buChar char="●"/>
            </a:pPr>
            <a:endParaRPr sz="1600" dirty="0">
              <a:latin typeface="Nunito"/>
              <a:ea typeface="Nunito"/>
              <a:cs typeface="Nunito"/>
              <a:sym typeface="Nunito"/>
            </a:endParaRPr>
          </a:p>
        </p:txBody>
      </p:sp>
      <p:pic>
        <p:nvPicPr>
          <p:cNvPr id="182" name="Google Shape;182;p30"/>
          <p:cNvPicPr preferRelativeResize="0"/>
          <p:nvPr/>
        </p:nvPicPr>
        <p:blipFill>
          <a:blip r:embed="rId3">
            <a:alphaModFix/>
          </a:blip>
          <a:stretch>
            <a:fillRect/>
          </a:stretch>
        </p:blipFill>
        <p:spPr>
          <a:xfrm>
            <a:off x="8459500" y="113700"/>
            <a:ext cx="574316" cy="562825"/>
          </a:xfrm>
          <a:prstGeom prst="rect">
            <a:avLst/>
          </a:prstGeom>
          <a:noFill/>
          <a:ln>
            <a:noFill/>
          </a:ln>
        </p:spPr>
      </p:pic>
      <p:pic>
        <p:nvPicPr>
          <p:cNvPr id="4" name="Picture 3">
            <a:extLst>
              <a:ext uri="{FF2B5EF4-FFF2-40B4-BE49-F238E27FC236}">
                <a16:creationId xmlns:a16="http://schemas.microsoft.com/office/drawing/2014/main" id="{A059D318-177F-27E5-B164-23C287E9F713}"/>
              </a:ext>
            </a:extLst>
          </p:cNvPr>
          <p:cNvPicPr>
            <a:picLocks noChangeAspect="1"/>
          </p:cNvPicPr>
          <p:nvPr/>
        </p:nvPicPr>
        <p:blipFill>
          <a:blip r:embed="rId4"/>
          <a:stretch>
            <a:fillRect/>
          </a:stretch>
        </p:blipFill>
        <p:spPr>
          <a:xfrm>
            <a:off x="1254693" y="3431264"/>
            <a:ext cx="6634614" cy="8455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Nunito"/>
                <a:ea typeface="Nunito"/>
                <a:cs typeface="Nunito"/>
                <a:sym typeface="Nunito"/>
              </a:rPr>
              <a:t>The following code generates all permutations </a:t>
            </a:r>
            <a:r>
              <a:rPr lang="en-GB" sz="2000" b="1" u="sng" dirty="0">
                <a:latin typeface="Nunito"/>
                <a:ea typeface="Nunito"/>
                <a:cs typeface="Nunito"/>
                <a:sym typeface="Nunito"/>
              </a:rPr>
              <a:t>unique</a:t>
            </a:r>
            <a:r>
              <a:rPr lang="en-GB" sz="2000" dirty="0">
                <a:latin typeface="Nunito"/>
                <a:ea typeface="Nunito"/>
                <a:cs typeface="Nunito"/>
                <a:sym typeface="Nunito"/>
              </a:rPr>
              <a:t> of a string s:</a:t>
            </a:r>
            <a:endParaRPr sz="2000" dirty="0">
              <a:latin typeface="Nunito"/>
              <a:ea typeface="Nunito"/>
              <a:cs typeface="Nunito"/>
              <a:sym typeface="Nunito"/>
            </a:endParaRPr>
          </a:p>
        </p:txBody>
      </p:sp>
      <p:pic>
        <p:nvPicPr>
          <p:cNvPr id="191" name="Google Shape;191;p31"/>
          <p:cNvPicPr preferRelativeResize="0"/>
          <p:nvPr/>
        </p:nvPicPr>
        <p:blipFill>
          <a:blip r:embed="rId3">
            <a:alphaModFix/>
          </a:blip>
          <a:stretch>
            <a:fillRect/>
          </a:stretch>
        </p:blipFill>
        <p:spPr>
          <a:xfrm>
            <a:off x="8459500" y="113700"/>
            <a:ext cx="574316" cy="562825"/>
          </a:xfrm>
          <a:prstGeom prst="rect">
            <a:avLst/>
          </a:prstGeom>
          <a:noFill/>
          <a:ln>
            <a:noFill/>
          </a:ln>
        </p:spPr>
      </p:pic>
      <p:pic>
        <p:nvPicPr>
          <p:cNvPr id="4" name="Picture 3">
            <a:extLst>
              <a:ext uri="{FF2B5EF4-FFF2-40B4-BE49-F238E27FC236}">
                <a16:creationId xmlns:a16="http://schemas.microsoft.com/office/drawing/2014/main" id="{1B8C9E4B-5A10-DB4B-1E0A-4ECA7B79D525}"/>
              </a:ext>
            </a:extLst>
          </p:cNvPr>
          <p:cNvPicPr>
            <a:picLocks noChangeAspect="1"/>
          </p:cNvPicPr>
          <p:nvPr/>
        </p:nvPicPr>
        <p:blipFill>
          <a:blip r:embed="rId4"/>
          <a:stretch>
            <a:fillRect/>
          </a:stretch>
        </p:blipFill>
        <p:spPr>
          <a:xfrm>
            <a:off x="1296153" y="1511928"/>
            <a:ext cx="6551693" cy="292445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body" idx="1"/>
          </p:nvPr>
        </p:nvSpPr>
        <p:spPr>
          <a:xfrm>
            <a:off x="311700" y="3037775"/>
            <a:ext cx="8520600" cy="8103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GB" sz="2900" b="1">
                <a:solidFill>
                  <a:schemeClr val="dk1"/>
                </a:solidFill>
                <a:latin typeface="Nunito"/>
                <a:ea typeface="Nunito"/>
                <a:cs typeface="Nunito"/>
                <a:sym typeface="Nunito"/>
              </a:rPr>
              <a:t>Thank you for attending our session!</a:t>
            </a:r>
            <a:endParaRPr sz="2900" b="1">
              <a:solidFill>
                <a:schemeClr val="dk1"/>
              </a:solidFill>
              <a:latin typeface="Nunito"/>
              <a:ea typeface="Nunito"/>
              <a:cs typeface="Nunito"/>
              <a:sym typeface="Nunito"/>
            </a:endParaRPr>
          </a:p>
        </p:txBody>
      </p:sp>
      <p:pic>
        <p:nvPicPr>
          <p:cNvPr id="287" name="Google Shape;287;p4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288" name="Google Shape;288;p43"/>
          <p:cNvPicPr preferRelativeResize="0"/>
          <p:nvPr/>
        </p:nvPicPr>
        <p:blipFill>
          <a:blip r:embed="rId4">
            <a:alphaModFix/>
          </a:blip>
          <a:stretch>
            <a:fillRect/>
          </a:stretch>
        </p:blipFill>
        <p:spPr>
          <a:xfrm>
            <a:off x="96475" y="104025"/>
            <a:ext cx="574316" cy="56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70" name="Google Shape;70;p15"/>
          <p:cNvPicPr preferRelativeResize="0"/>
          <p:nvPr/>
        </p:nvPicPr>
        <p:blipFill>
          <a:blip r:embed="rId4">
            <a:alphaModFix/>
          </a:blip>
          <a:stretch>
            <a:fillRect/>
          </a:stretch>
        </p:blipFill>
        <p:spPr>
          <a:xfrm>
            <a:off x="964600" y="371327"/>
            <a:ext cx="7214800" cy="1102250"/>
          </a:xfrm>
          <a:prstGeom prst="rect">
            <a:avLst/>
          </a:prstGeom>
          <a:noFill/>
          <a:ln>
            <a:noFill/>
          </a:ln>
        </p:spPr>
      </p:pic>
      <p:pic>
        <p:nvPicPr>
          <p:cNvPr id="71" name="Google Shape;71;p15"/>
          <p:cNvPicPr preferRelativeResize="0"/>
          <p:nvPr/>
        </p:nvPicPr>
        <p:blipFill>
          <a:blip r:embed="rId5">
            <a:alphaModFix/>
          </a:blip>
          <a:stretch>
            <a:fillRect/>
          </a:stretch>
        </p:blipFill>
        <p:spPr>
          <a:xfrm>
            <a:off x="1222213" y="1577627"/>
            <a:ext cx="6699563" cy="3365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96475" y="94375"/>
            <a:ext cx="574316" cy="562825"/>
          </a:xfrm>
          <a:prstGeom prst="rect">
            <a:avLst/>
          </a:prstGeom>
          <a:noFill/>
          <a:ln>
            <a:noFill/>
          </a:ln>
        </p:spPr>
      </p:pic>
      <p:sp>
        <p:nvSpPr>
          <p:cNvPr id="77" name="Google Shape;77;p16"/>
          <p:cNvSpPr txBox="1"/>
          <p:nvPr/>
        </p:nvSpPr>
        <p:spPr>
          <a:xfrm>
            <a:off x="2995500" y="290025"/>
            <a:ext cx="3153000" cy="7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chemeClr val="dk2"/>
                </a:solidFill>
                <a:latin typeface="Nunito"/>
                <a:ea typeface="Nunito"/>
                <a:cs typeface="Nunito"/>
                <a:sym typeface="Nunito"/>
              </a:rPr>
              <a:t>Pruning the search</a:t>
            </a:r>
            <a:endParaRPr sz="2400" dirty="0">
              <a:solidFill>
                <a:schemeClr val="dk2"/>
              </a:solidFill>
              <a:latin typeface="Nunito"/>
              <a:ea typeface="Nunito"/>
              <a:cs typeface="Nunito"/>
              <a:sym typeface="Nunito"/>
            </a:endParaRPr>
          </a:p>
        </p:txBody>
      </p:sp>
      <p:sp>
        <p:nvSpPr>
          <p:cNvPr id="78" name="Google Shape;78;p16"/>
          <p:cNvSpPr txBox="1"/>
          <p:nvPr/>
        </p:nvSpPr>
        <p:spPr>
          <a:xfrm>
            <a:off x="560800" y="1179525"/>
            <a:ext cx="7889100" cy="4031458"/>
          </a:xfrm>
          <a:prstGeom prst="rect">
            <a:avLst/>
          </a:prstGeom>
          <a:noFill/>
          <a:ln>
            <a:noFill/>
          </a:ln>
        </p:spPr>
        <p:txBody>
          <a:bodyPr spcFirstLastPara="1" wrap="square" lIns="91425" tIns="91425" rIns="91425" bIns="91425" anchor="t" anchorCtr="0">
            <a:spAutoFit/>
          </a:bodyPr>
          <a:lstStyle/>
          <a:p>
            <a:pPr marL="457200" lvl="0" indent="-333375" algn="l" rtl="0">
              <a:spcBef>
                <a:spcPts val="0"/>
              </a:spcBef>
              <a:spcAft>
                <a:spcPts val="0"/>
              </a:spcAft>
              <a:buClr>
                <a:srgbClr val="273239"/>
              </a:buClr>
              <a:buSzPts val="1650"/>
              <a:buFont typeface="Nunito"/>
              <a:buChar char="●"/>
            </a:pPr>
            <a:r>
              <a:rPr lang="en-GB" sz="1650" b="1" dirty="0">
                <a:solidFill>
                  <a:srgbClr val="273239"/>
                </a:solidFill>
                <a:highlight>
                  <a:srgbClr val="FFFFFF"/>
                </a:highlight>
                <a:latin typeface="Nunito"/>
                <a:sym typeface="Nunito"/>
              </a:rPr>
              <a:t>Pruning the search</a:t>
            </a:r>
            <a:r>
              <a:rPr lang="en-GB" sz="1650" dirty="0">
                <a:solidFill>
                  <a:srgbClr val="273239"/>
                </a:solidFill>
                <a:highlight>
                  <a:srgbClr val="FFFFFF"/>
                </a:highlight>
                <a:latin typeface="Nunito"/>
                <a:sym typeface="Nunito"/>
              </a:rPr>
              <a:t> is </a:t>
            </a:r>
            <a:r>
              <a:rPr lang="en-GB" sz="1650" dirty="0">
                <a:solidFill>
                  <a:srgbClr val="273239"/>
                </a:solidFill>
                <a:highlight>
                  <a:srgbClr val="FFFFFF"/>
                </a:highlight>
                <a:latin typeface="Nunito"/>
              </a:rPr>
              <a:t>the process of eliminating irrelevant or unnecessary data from a search query to improve efficiency.</a:t>
            </a:r>
          </a:p>
          <a:p>
            <a:pPr marL="123825" lvl="0" algn="l" rtl="0">
              <a:spcBef>
                <a:spcPts val="0"/>
              </a:spcBef>
              <a:spcAft>
                <a:spcPts val="0"/>
              </a:spcAft>
              <a:buClr>
                <a:srgbClr val="273239"/>
              </a:buClr>
              <a:buSzPts val="1650"/>
            </a:pPr>
            <a:endParaRPr lang="en-GB" sz="1650" dirty="0">
              <a:solidFill>
                <a:srgbClr val="273239"/>
              </a:solidFill>
              <a:highlight>
                <a:srgbClr val="FFFFFF"/>
              </a:highlight>
              <a:latin typeface="Nunito"/>
            </a:endParaRPr>
          </a:p>
          <a:p>
            <a:pPr marL="457200" indent="-333375">
              <a:buClr>
                <a:srgbClr val="273239"/>
              </a:buClr>
              <a:buSzPts val="1650"/>
              <a:buFont typeface="Nunito"/>
              <a:buChar char="●"/>
            </a:pPr>
            <a:r>
              <a:rPr lang="en-GB" sz="1650" dirty="0">
                <a:solidFill>
                  <a:srgbClr val="273239"/>
                </a:solidFill>
                <a:highlight>
                  <a:srgbClr val="FFFFFF"/>
                </a:highlight>
                <a:latin typeface="Nunito"/>
              </a:rPr>
              <a:t>This can involve various techniques, including:</a:t>
            </a:r>
          </a:p>
          <a:p>
            <a:pPr marL="123825">
              <a:buClr>
                <a:srgbClr val="273239"/>
              </a:buClr>
              <a:buSzPts val="1650"/>
            </a:pPr>
            <a:endParaRPr lang="en-GB" sz="1650" dirty="0">
              <a:solidFill>
                <a:srgbClr val="273239"/>
              </a:solidFill>
              <a:highlight>
                <a:srgbClr val="FFFFFF"/>
              </a:highlight>
              <a:latin typeface="Nunito"/>
            </a:endParaRPr>
          </a:p>
          <a:p>
            <a:pPr marL="457200" indent="-333375">
              <a:buClr>
                <a:srgbClr val="273239"/>
              </a:buClr>
              <a:buSzPts val="1650"/>
              <a:buFont typeface="Nunito"/>
              <a:buChar char="●"/>
            </a:pPr>
            <a:r>
              <a:rPr lang="en-GB" sz="1650" b="1" dirty="0">
                <a:solidFill>
                  <a:srgbClr val="273239"/>
                </a:solidFill>
                <a:highlight>
                  <a:srgbClr val="FFFFFF"/>
                </a:highlight>
                <a:latin typeface="Nunito"/>
              </a:rPr>
              <a:t>Filtering Results: </a:t>
            </a:r>
            <a:r>
              <a:rPr lang="en-GB" sz="1650" dirty="0">
                <a:solidFill>
                  <a:srgbClr val="273239"/>
                </a:solidFill>
                <a:highlight>
                  <a:srgbClr val="FFFFFF"/>
                </a:highlight>
                <a:latin typeface="Nunito"/>
              </a:rPr>
              <a:t>Applying filters to exclude results that do not meet specified conditions, thereby enhancing the quality of the results returned.</a:t>
            </a:r>
          </a:p>
          <a:p>
            <a:pPr marL="123825">
              <a:buClr>
                <a:srgbClr val="273239"/>
              </a:buClr>
              <a:buSzPts val="1650"/>
            </a:pPr>
            <a:endParaRPr lang="en-GB" sz="1650" dirty="0">
              <a:solidFill>
                <a:srgbClr val="273239"/>
              </a:solidFill>
              <a:highlight>
                <a:srgbClr val="FFFFFF"/>
              </a:highlight>
              <a:latin typeface="Nunito"/>
            </a:endParaRPr>
          </a:p>
          <a:p>
            <a:pPr marL="457200" indent="-333375">
              <a:buClr>
                <a:srgbClr val="273239"/>
              </a:buClr>
              <a:buSzPts val="1650"/>
              <a:buFont typeface="Nunito"/>
              <a:buChar char="●"/>
            </a:pPr>
            <a:r>
              <a:rPr lang="en-GB" sz="1650" b="1" dirty="0">
                <a:solidFill>
                  <a:srgbClr val="273239"/>
                </a:solidFill>
                <a:highlight>
                  <a:srgbClr val="FFFFFF"/>
                </a:highlight>
                <a:latin typeface="Nunito"/>
              </a:rPr>
              <a:t>Optimizing Algorithms: </a:t>
            </a:r>
            <a:r>
              <a:rPr lang="en-GB" sz="1650" dirty="0">
                <a:solidFill>
                  <a:srgbClr val="273239"/>
                </a:solidFill>
                <a:highlight>
                  <a:srgbClr val="FFFFFF"/>
                </a:highlight>
                <a:latin typeface="Nunito"/>
              </a:rPr>
              <a:t>Refining algorithms to focus on more promising areas of the search space, reducing the time and resources needed to find relevant results.</a:t>
            </a:r>
          </a:p>
          <a:p>
            <a:pPr marL="123825">
              <a:buClr>
                <a:srgbClr val="273239"/>
              </a:buClr>
              <a:buSzPts val="1650"/>
            </a:pPr>
            <a:endParaRPr lang="en-GB" sz="1650" dirty="0">
              <a:solidFill>
                <a:srgbClr val="273239"/>
              </a:solidFill>
              <a:highlight>
                <a:srgbClr val="FFFFFF"/>
              </a:highlight>
              <a:latin typeface="Nunito"/>
            </a:endParaRPr>
          </a:p>
          <a:p>
            <a:pPr marL="457200" indent="-333375">
              <a:buClr>
                <a:srgbClr val="273239"/>
              </a:buClr>
              <a:buSzPts val="1650"/>
              <a:buFont typeface="Nunito"/>
              <a:buChar char="●"/>
            </a:pPr>
            <a:endParaRPr lang="en-GB" sz="1650" dirty="0">
              <a:solidFill>
                <a:srgbClr val="273239"/>
              </a:solidFill>
              <a:highlight>
                <a:srgbClr val="FFFFFF"/>
              </a:highlight>
              <a:latin typeface="Nunito"/>
              <a:sym typeface="Nunito"/>
            </a:endParaRPr>
          </a:p>
          <a:p>
            <a:pPr marL="123825" lvl="0" algn="l" rtl="0">
              <a:spcBef>
                <a:spcPts val="0"/>
              </a:spcBef>
              <a:spcAft>
                <a:spcPts val="0"/>
              </a:spcAft>
              <a:buClr>
                <a:srgbClr val="273239"/>
              </a:buClr>
              <a:buSzPts val="1650"/>
            </a:pPr>
            <a:endParaRPr sz="1650" dirty="0">
              <a:solidFill>
                <a:srgbClr val="273239"/>
              </a:solidFill>
              <a:highlight>
                <a:srgbClr val="FFFFFF"/>
              </a:highlight>
              <a:latin typeface="Nunito"/>
              <a:sym typeface="Nunito"/>
            </a:endParaRPr>
          </a:p>
          <a:p>
            <a:pPr marL="457200" lvl="0" indent="0" algn="l" rtl="0">
              <a:lnSpc>
                <a:spcPct val="115000"/>
              </a:lnSpc>
              <a:spcBef>
                <a:spcPts val="0"/>
              </a:spcBef>
              <a:spcAft>
                <a:spcPts val="0"/>
              </a:spcAft>
              <a:buNone/>
            </a:pPr>
            <a:endParaRPr sz="1650" dirty="0">
              <a:solidFill>
                <a:srgbClr val="273239"/>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body" idx="1"/>
          </p:nvPr>
        </p:nvSpPr>
        <p:spPr>
          <a:xfrm>
            <a:off x="311700" y="577775"/>
            <a:ext cx="8520600" cy="3416400"/>
          </a:xfrm>
          <a:prstGeom prst="rect">
            <a:avLst/>
          </a:prstGeom>
        </p:spPr>
        <p:txBody>
          <a:bodyPr spcFirstLastPara="1" wrap="square" lIns="91425" tIns="91425" rIns="91425" bIns="91425" anchor="t" anchorCtr="0">
            <a:normAutofit/>
          </a:bodyPr>
          <a:lstStyle/>
          <a:p>
            <a:r>
              <a:rPr lang="en-GB" sz="1800" dirty="0">
                <a:effectLst/>
                <a:latin typeface="Nunito" pitchFamily="2" charset="77"/>
              </a:rPr>
              <a:t>We can often optimize backtracking by pruning the search tree. Such optimizations can have a tremendous effect on the efficiency of the search. </a:t>
            </a:r>
          </a:p>
          <a:p>
            <a:r>
              <a:rPr lang="en-GB" sz="1800" dirty="0">
                <a:effectLst/>
                <a:latin typeface="Nunito" pitchFamily="2" charset="77"/>
              </a:rPr>
              <a:t>Let us consider the problem of calculating the number of paths in an </a:t>
            </a:r>
            <a:r>
              <a:rPr lang="en-GB" sz="1800" i="1" dirty="0">
                <a:effectLst/>
                <a:latin typeface="Nunito" pitchFamily="2" charset="77"/>
              </a:rPr>
              <a:t>n </a:t>
            </a:r>
            <a:r>
              <a:rPr lang="en-GB" sz="1800" dirty="0">
                <a:effectLst/>
                <a:latin typeface="Nunito" pitchFamily="2" charset="77"/>
              </a:rPr>
              <a:t>× </a:t>
            </a:r>
            <a:r>
              <a:rPr lang="en-GB" sz="1800" i="1" dirty="0">
                <a:effectLst/>
                <a:latin typeface="Nunito" pitchFamily="2" charset="77"/>
              </a:rPr>
              <a:t>n </a:t>
            </a:r>
            <a:r>
              <a:rPr lang="en-GB" sz="1800" dirty="0">
                <a:effectLst/>
                <a:latin typeface="Nunito" pitchFamily="2" charset="77"/>
              </a:rPr>
              <a:t>grid from the upper-left corner to the lower-right corner such that the path visits each square exactly once. For example, in a 7 × 7 grid, there are 111712 such paths. One of the paths is as follows: </a:t>
            </a:r>
          </a:p>
          <a:p>
            <a:pPr marL="114300" indent="0">
              <a:buNone/>
            </a:pPr>
            <a:endParaRPr lang="en-GB" sz="1600" dirty="0"/>
          </a:p>
          <a:p>
            <a:endParaRPr lang="en-GB" sz="1600" dirty="0"/>
          </a:p>
          <a:p>
            <a:pPr marL="457200" lvl="0" indent="-342900" algn="l" rtl="0">
              <a:spcBef>
                <a:spcPts val="0"/>
              </a:spcBef>
              <a:spcAft>
                <a:spcPts val="0"/>
              </a:spcAft>
              <a:buSzPts val="1800"/>
              <a:buChar char="●"/>
            </a:pPr>
            <a:endParaRPr sz="1700" dirty="0"/>
          </a:p>
        </p:txBody>
      </p:sp>
      <p:pic>
        <p:nvPicPr>
          <p:cNvPr id="85" name="Google Shape;85;p17"/>
          <p:cNvPicPr preferRelativeResize="0"/>
          <p:nvPr/>
        </p:nvPicPr>
        <p:blipFill>
          <a:blip r:embed="rId3">
            <a:alphaModFix/>
          </a:blip>
          <a:stretch>
            <a:fillRect/>
          </a:stretch>
        </p:blipFill>
        <p:spPr>
          <a:xfrm>
            <a:off x="8565825" y="94375"/>
            <a:ext cx="493275" cy="483400"/>
          </a:xfrm>
          <a:prstGeom prst="rect">
            <a:avLst/>
          </a:prstGeom>
          <a:noFill/>
          <a:ln>
            <a:noFill/>
          </a:ln>
        </p:spPr>
      </p:pic>
      <p:pic>
        <p:nvPicPr>
          <p:cNvPr id="4" name="Picture 3">
            <a:extLst>
              <a:ext uri="{FF2B5EF4-FFF2-40B4-BE49-F238E27FC236}">
                <a16:creationId xmlns:a16="http://schemas.microsoft.com/office/drawing/2014/main" id="{832C5732-8F34-88AD-0DD8-90E344A7B9AB}"/>
              </a:ext>
            </a:extLst>
          </p:cNvPr>
          <p:cNvPicPr>
            <a:picLocks noChangeAspect="1"/>
          </p:cNvPicPr>
          <p:nvPr/>
        </p:nvPicPr>
        <p:blipFill>
          <a:blip r:embed="rId4"/>
          <a:stretch>
            <a:fillRect/>
          </a:stretch>
        </p:blipFill>
        <p:spPr>
          <a:xfrm>
            <a:off x="3540785" y="2761872"/>
            <a:ext cx="2062430" cy="2062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87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Basic Algorithm</a:t>
            </a:r>
            <a:endParaRPr dirty="0">
              <a:latin typeface="Nunito"/>
              <a:ea typeface="Nunito"/>
              <a:cs typeface="Nunito"/>
              <a:sym typeface="Nunito"/>
            </a:endParaRPr>
          </a:p>
        </p:txBody>
      </p:sp>
      <p:pic>
        <p:nvPicPr>
          <p:cNvPr id="103" name="Google Shape;103;p19"/>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104" name="Google Shape;104;p19"/>
          <p:cNvSpPr txBox="1"/>
          <p:nvPr/>
        </p:nvSpPr>
        <p:spPr>
          <a:xfrm>
            <a:off x="454300" y="1430561"/>
            <a:ext cx="8005200" cy="3963900"/>
          </a:xfrm>
          <a:prstGeom prst="rect">
            <a:avLst/>
          </a:prstGeom>
          <a:noFill/>
          <a:ln>
            <a:noFill/>
          </a:ln>
        </p:spPr>
        <p:txBody>
          <a:bodyPr spcFirstLastPara="1" wrap="square" lIns="91425" tIns="91425" rIns="91425" bIns="91425" anchor="t" anchorCtr="0">
            <a:noAutofit/>
          </a:bodyPr>
          <a:lstStyle/>
          <a:p>
            <a:pPr marL="742950" indent="-285750">
              <a:buFont typeface="Arial" panose="020B0604020202020204" pitchFamily="34" charset="0"/>
              <a:buChar char="•"/>
            </a:pPr>
            <a:r>
              <a:rPr lang="en-GB" sz="1800" dirty="0">
                <a:effectLst/>
                <a:latin typeface="Nunito" pitchFamily="2" charset="77"/>
              </a:rPr>
              <a:t>The first version of the algorithm does not contain any optimizations. We simply use backtracking to generate all possible paths from the upper-left corner to the lower-right corner and count the number of such paths. </a:t>
            </a:r>
          </a:p>
          <a:p>
            <a:pPr marL="742950" indent="-285750">
              <a:buFont typeface="Arial" panose="020B0604020202020204" pitchFamily="34" charset="0"/>
              <a:buChar char="•"/>
            </a:pPr>
            <a:endParaRPr lang="en-GB" sz="1800" dirty="0">
              <a:latin typeface="Nunito" pitchFamily="2" charset="77"/>
            </a:endParaRPr>
          </a:p>
          <a:p>
            <a:pPr marL="742950" indent="-285750">
              <a:buFont typeface="Arial" panose="020B0604020202020204" pitchFamily="34" charset="0"/>
              <a:buChar char="•"/>
            </a:pPr>
            <a:r>
              <a:rPr lang="en-GB" sz="1800" dirty="0">
                <a:latin typeface="Nunito" pitchFamily="2" charset="77"/>
              </a:rPr>
              <a:t>R</a:t>
            </a:r>
            <a:r>
              <a:rPr lang="en-GB" sz="1800" dirty="0">
                <a:effectLst/>
                <a:latin typeface="Nunito" pitchFamily="2" charset="77"/>
              </a:rPr>
              <a:t>unning time: 483 seconds</a:t>
            </a:r>
          </a:p>
          <a:p>
            <a:pPr marL="742950" indent="-285750">
              <a:buFont typeface="Arial" panose="020B0604020202020204" pitchFamily="34" charset="0"/>
              <a:buChar char="•"/>
            </a:pPr>
            <a:r>
              <a:rPr lang="en-GB" sz="1800" dirty="0">
                <a:latin typeface="Nunito" pitchFamily="2" charset="77"/>
              </a:rPr>
              <a:t>N</a:t>
            </a:r>
            <a:r>
              <a:rPr lang="en-GB" sz="1800" dirty="0">
                <a:effectLst/>
                <a:latin typeface="Nunito" pitchFamily="2" charset="77"/>
              </a:rPr>
              <a:t>umber of recursive calls: 76 billion </a:t>
            </a:r>
            <a:endParaRPr lang="en-GB" sz="3200" dirty="0">
              <a:latin typeface="Nunito" pitchFamily="2" charset="77"/>
            </a:endParaRPr>
          </a:p>
          <a:p>
            <a:pPr marL="742950" indent="-285750">
              <a:buFont typeface="Arial" panose="020B0604020202020204" pitchFamily="34" charset="0"/>
              <a:buChar char="•"/>
            </a:pPr>
            <a:endParaRPr lang="en-GB" sz="2400" dirty="0"/>
          </a:p>
          <a:p>
            <a:pPr marL="457200" lvl="0" algn="l" rtl="0">
              <a:spcBef>
                <a:spcPts val="0"/>
              </a:spcBef>
              <a:spcAft>
                <a:spcPts val="0"/>
              </a:spcAft>
            </a:pPr>
            <a:r>
              <a:rPr lang="en-GB" sz="1800" dirty="0">
                <a:solidFill>
                  <a:schemeClr val="dk2"/>
                </a:solidFill>
              </a:rPr>
              <a:t> </a:t>
            </a:r>
            <a:endParaRPr sz="18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Optimization 1</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928990"/>
            <a:ext cx="8520600" cy="3416400"/>
          </a:xfrm>
          <a:prstGeom prst="rect">
            <a:avLst/>
          </a:prstGeom>
        </p:spPr>
        <p:txBody>
          <a:bodyPr spcFirstLastPara="1" wrap="square" lIns="91425" tIns="91425" rIns="91425" bIns="91425" anchor="t" anchorCtr="0">
            <a:normAutofit/>
          </a:bodyPr>
          <a:lstStyle/>
          <a:p>
            <a:pPr marL="742950" indent="-285750">
              <a:spcBef>
                <a:spcPts val="1200"/>
              </a:spcBef>
            </a:pPr>
            <a:r>
              <a:rPr lang="en-GB" sz="1600" dirty="0">
                <a:effectLst/>
                <a:latin typeface="Nunito" pitchFamily="2" charset="77"/>
              </a:rPr>
              <a:t>In any solution, we first move one step down or right. There are always two paths that are symmetric about the diagonal of the grid after the first step. For example, the following paths are symmetric: </a:t>
            </a:r>
          </a:p>
          <a:p>
            <a:pPr marL="742950" indent="-285750">
              <a:spcBef>
                <a:spcPts val="1200"/>
              </a:spcBef>
            </a:pPr>
            <a:r>
              <a:rPr lang="en-GB" sz="1600" dirty="0">
                <a:latin typeface="Nunito" pitchFamily="2" charset="77"/>
              </a:rPr>
              <a:t>Hence, we can decide that we always first move one step down (or right), and finally multiply the number of solutions by two. </a:t>
            </a:r>
          </a:p>
          <a:p>
            <a:pPr indent="0">
              <a:spcBef>
                <a:spcPts val="1200"/>
              </a:spcBef>
              <a:buNone/>
            </a:pPr>
            <a:endParaRPr lang="en-GB" sz="1600" dirty="0">
              <a:latin typeface="Nunito" pitchFamily="2" charset="77"/>
            </a:endParaRPr>
          </a:p>
          <a:p>
            <a:pPr marL="114300" indent="0">
              <a:buNone/>
            </a:pPr>
            <a:r>
              <a:rPr lang="en-GB" sz="1600" dirty="0">
                <a:latin typeface="Nunito" pitchFamily="2" charset="77"/>
              </a:rPr>
              <a:t>	• running time: 244 seconds</a:t>
            </a:r>
            <a:br>
              <a:rPr lang="en-GB" sz="1600" dirty="0">
                <a:latin typeface="Nunito" pitchFamily="2" charset="77"/>
              </a:rPr>
            </a:br>
            <a:r>
              <a:rPr lang="en-GB" sz="1600" dirty="0">
                <a:latin typeface="Nunito" pitchFamily="2" charset="77"/>
              </a:rPr>
              <a:t>	• number of recursive calls: 38 billion </a:t>
            </a:r>
          </a:p>
          <a:p>
            <a:pPr marL="742950" indent="-285750">
              <a:spcBef>
                <a:spcPts val="1200"/>
              </a:spcBef>
            </a:pPr>
            <a:endParaRPr lang="en-GB" sz="1600" dirty="0">
              <a:effectLst/>
              <a:latin typeface="Nunito" pitchFamily="2" charset="77"/>
            </a:endParaRPr>
          </a:p>
          <a:p>
            <a:pPr indent="0">
              <a:spcBef>
                <a:spcPts val="1200"/>
              </a:spcBef>
              <a:buNone/>
            </a:pPr>
            <a:endParaRPr lang="en-GB" sz="1600" dirty="0">
              <a:latin typeface="Nunito" pitchFamily="2" charset="77"/>
            </a:endParaRPr>
          </a:p>
          <a:p>
            <a:pPr marL="742950" indent="-285750">
              <a:spcBef>
                <a:spcPts val="1200"/>
              </a:spcBef>
            </a:pP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2" name="Picture 1">
            <a:extLst>
              <a:ext uri="{FF2B5EF4-FFF2-40B4-BE49-F238E27FC236}">
                <a16:creationId xmlns:a16="http://schemas.microsoft.com/office/drawing/2014/main" id="{2B287E54-673E-2F89-9695-8C4BAF9C1D75}"/>
              </a:ext>
            </a:extLst>
          </p:cNvPr>
          <p:cNvPicPr>
            <a:picLocks noChangeAspect="1"/>
          </p:cNvPicPr>
          <p:nvPr/>
        </p:nvPicPr>
        <p:blipFill>
          <a:blip r:embed="rId4"/>
          <a:stretch>
            <a:fillRect/>
          </a:stretch>
        </p:blipFill>
        <p:spPr>
          <a:xfrm>
            <a:off x="5416627" y="3004346"/>
            <a:ext cx="3081548" cy="13410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Optimization 2</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1218701"/>
            <a:ext cx="8520600" cy="3416400"/>
          </a:xfrm>
          <a:prstGeom prst="rect">
            <a:avLst/>
          </a:prstGeom>
        </p:spPr>
        <p:txBody>
          <a:bodyPr spcFirstLastPara="1" wrap="square" lIns="91425" tIns="91425" rIns="91425" bIns="91425" anchor="t" anchorCtr="0">
            <a:normAutofit/>
          </a:bodyPr>
          <a:lstStyle/>
          <a:p>
            <a:r>
              <a:rPr lang="en-GB" sz="1600" dirty="0">
                <a:solidFill>
                  <a:schemeClr val="dk1"/>
                </a:solidFill>
                <a:latin typeface="Nunito"/>
              </a:rPr>
              <a:t>If the path reaches the lower-right square before it has visited all other squares of the grid, it is clear that it will not be possible to complete the solution. An example of this is the following path: </a:t>
            </a:r>
          </a:p>
          <a:p>
            <a:r>
              <a:rPr lang="en-GB" sz="1600" dirty="0">
                <a:solidFill>
                  <a:schemeClr val="dk1"/>
                </a:solidFill>
                <a:latin typeface="Nunito"/>
              </a:rPr>
              <a:t>Using this observation, we can terminate the search immediately if we reach the lower-right square too early. </a:t>
            </a:r>
          </a:p>
          <a:p>
            <a:pPr indent="0">
              <a:spcBef>
                <a:spcPts val="1200"/>
              </a:spcBef>
              <a:buNone/>
            </a:pPr>
            <a:endParaRPr lang="en-GB" sz="1600" dirty="0">
              <a:solidFill>
                <a:schemeClr val="dk1"/>
              </a:solidFill>
              <a:latin typeface="Nunito"/>
            </a:endParaRPr>
          </a:p>
          <a:p>
            <a:pPr marL="114300" indent="0">
              <a:buNone/>
            </a:pPr>
            <a:r>
              <a:rPr lang="en-GB" sz="1600" dirty="0">
                <a:solidFill>
                  <a:schemeClr val="dk1"/>
                </a:solidFill>
                <a:latin typeface="Nunito"/>
              </a:rPr>
              <a:t>	• running time: 119 seconds</a:t>
            </a:r>
            <a:br>
              <a:rPr lang="en-GB" sz="1600" dirty="0">
                <a:solidFill>
                  <a:schemeClr val="dk1"/>
                </a:solidFill>
                <a:latin typeface="Nunito"/>
              </a:rPr>
            </a:br>
            <a:r>
              <a:rPr lang="en-GB" sz="1600" dirty="0">
                <a:solidFill>
                  <a:schemeClr val="dk1"/>
                </a:solidFill>
                <a:latin typeface="Nunito"/>
              </a:rPr>
              <a:t>	• number of recursive calls: 20 billion </a:t>
            </a:r>
          </a:p>
          <a:p>
            <a:pPr marL="742950" indent="-285750">
              <a:spcBef>
                <a:spcPts val="1200"/>
              </a:spcBef>
            </a:pPr>
            <a:endParaRPr lang="en-GB" sz="1600" dirty="0">
              <a:solidFill>
                <a:schemeClr val="dk1"/>
              </a:solidFill>
              <a:latin typeface="Nunito"/>
            </a:endParaRPr>
          </a:p>
          <a:p>
            <a:pPr indent="0">
              <a:spcBef>
                <a:spcPts val="1200"/>
              </a:spcBef>
              <a:buNone/>
            </a:pPr>
            <a:endParaRPr lang="en-GB" sz="1600" dirty="0">
              <a:latin typeface="Nunito" pitchFamily="2" charset="77"/>
            </a:endParaRPr>
          </a:p>
          <a:p>
            <a:pPr marL="742950" indent="-285750">
              <a:spcBef>
                <a:spcPts val="1200"/>
              </a:spcBef>
            </a:pP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3" name="Picture 2">
            <a:extLst>
              <a:ext uri="{FF2B5EF4-FFF2-40B4-BE49-F238E27FC236}">
                <a16:creationId xmlns:a16="http://schemas.microsoft.com/office/drawing/2014/main" id="{0F027E36-0CEF-8298-283B-7E597B4CF839}"/>
              </a:ext>
            </a:extLst>
          </p:cNvPr>
          <p:cNvPicPr>
            <a:picLocks noChangeAspect="1"/>
          </p:cNvPicPr>
          <p:nvPr/>
        </p:nvPicPr>
        <p:blipFill>
          <a:blip r:embed="rId4"/>
          <a:stretch>
            <a:fillRect/>
          </a:stretch>
        </p:blipFill>
        <p:spPr>
          <a:xfrm>
            <a:off x="5965857" y="2667420"/>
            <a:ext cx="1979055" cy="1967681"/>
          </a:xfrm>
          <a:prstGeom prst="rect">
            <a:avLst/>
          </a:prstGeom>
        </p:spPr>
      </p:pic>
    </p:spTree>
    <p:extLst>
      <p:ext uri="{BB962C8B-B14F-4D97-AF65-F5344CB8AC3E}">
        <p14:creationId xmlns:p14="http://schemas.microsoft.com/office/powerpoint/2010/main" val="354783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Optimization 3</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1218701"/>
            <a:ext cx="8520600" cy="3416400"/>
          </a:xfrm>
          <a:prstGeom prst="rect">
            <a:avLst/>
          </a:prstGeom>
        </p:spPr>
        <p:txBody>
          <a:bodyPr spcFirstLastPara="1" wrap="square" lIns="91425" tIns="91425" rIns="91425" bIns="91425" anchor="t" anchorCtr="0">
            <a:normAutofit/>
          </a:bodyPr>
          <a:lstStyle/>
          <a:p>
            <a:r>
              <a:rPr lang="en-GB" sz="1600" dirty="0">
                <a:solidFill>
                  <a:schemeClr val="dk1"/>
                </a:solidFill>
                <a:latin typeface="Nunito"/>
              </a:rPr>
              <a:t>If the path touches a wall and can turn either left or right, the grid splits into two parts that contain unvisited squares. For example, in the following situation, the path can turn either left or right: </a:t>
            </a:r>
          </a:p>
          <a:p>
            <a:pPr marL="114300" indent="0">
              <a:buNone/>
            </a:pPr>
            <a:r>
              <a:rPr lang="en-GB" sz="1600" dirty="0">
                <a:solidFill>
                  <a:schemeClr val="dk1"/>
                </a:solidFill>
                <a:latin typeface="Nunito"/>
              </a:rPr>
              <a:t> </a:t>
            </a:r>
          </a:p>
          <a:p>
            <a:r>
              <a:rPr lang="en-GB" sz="1600" dirty="0">
                <a:solidFill>
                  <a:schemeClr val="dk1"/>
                </a:solidFill>
                <a:latin typeface="Nunito"/>
              </a:rPr>
              <a:t>In this case, we cannot visit all squares anymore, so we can terminate the search. This optimization is very useful: </a:t>
            </a:r>
          </a:p>
          <a:p>
            <a:pPr indent="0">
              <a:spcBef>
                <a:spcPts val="1200"/>
              </a:spcBef>
              <a:buNone/>
            </a:pPr>
            <a:endParaRPr lang="en-GB" sz="1600" dirty="0">
              <a:solidFill>
                <a:schemeClr val="dk1"/>
              </a:solidFill>
              <a:latin typeface="Nunito"/>
            </a:endParaRPr>
          </a:p>
          <a:p>
            <a:pPr marL="114300" indent="0">
              <a:buNone/>
            </a:pPr>
            <a:r>
              <a:rPr lang="en-GB" sz="1600" dirty="0">
                <a:solidFill>
                  <a:schemeClr val="dk1"/>
                </a:solidFill>
                <a:latin typeface="Nunito"/>
              </a:rPr>
              <a:t>	• running time: 1.8 seconds</a:t>
            </a:r>
            <a:br>
              <a:rPr lang="en-GB" sz="1600" dirty="0">
                <a:solidFill>
                  <a:schemeClr val="dk1"/>
                </a:solidFill>
                <a:latin typeface="Nunito"/>
              </a:rPr>
            </a:br>
            <a:r>
              <a:rPr lang="en-GB" sz="1600" dirty="0">
                <a:solidFill>
                  <a:schemeClr val="dk1"/>
                </a:solidFill>
                <a:latin typeface="Nunito"/>
              </a:rPr>
              <a:t>	• number of recursive calls: 221 million </a:t>
            </a:r>
          </a:p>
          <a:p>
            <a:pPr marL="742950" indent="-285750">
              <a:spcBef>
                <a:spcPts val="1200"/>
              </a:spcBef>
            </a:pPr>
            <a:endParaRPr lang="en-GB" sz="1600" dirty="0">
              <a:solidFill>
                <a:schemeClr val="dk1"/>
              </a:solidFill>
              <a:latin typeface="Nunito"/>
            </a:endParaRPr>
          </a:p>
          <a:p>
            <a:pPr indent="0">
              <a:spcBef>
                <a:spcPts val="1200"/>
              </a:spcBef>
              <a:buNone/>
            </a:pPr>
            <a:endParaRPr lang="en-GB" sz="1600" dirty="0">
              <a:latin typeface="Nunito" pitchFamily="2" charset="77"/>
            </a:endParaRPr>
          </a:p>
          <a:p>
            <a:pPr marL="742950" indent="-285750">
              <a:spcBef>
                <a:spcPts val="1200"/>
              </a:spcBef>
            </a:pP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2" name="Picture 1">
            <a:extLst>
              <a:ext uri="{FF2B5EF4-FFF2-40B4-BE49-F238E27FC236}">
                <a16:creationId xmlns:a16="http://schemas.microsoft.com/office/drawing/2014/main" id="{F0A15D14-A6ED-E9D5-41B0-D2736847CE64}"/>
              </a:ext>
            </a:extLst>
          </p:cNvPr>
          <p:cNvPicPr>
            <a:picLocks noChangeAspect="1"/>
          </p:cNvPicPr>
          <p:nvPr/>
        </p:nvPicPr>
        <p:blipFill>
          <a:blip r:embed="rId4"/>
          <a:stretch>
            <a:fillRect/>
          </a:stretch>
        </p:blipFill>
        <p:spPr>
          <a:xfrm>
            <a:off x="6242993" y="2977302"/>
            <a:ext cx="1742163" cy="1721173"/>
          </a:xfrm>
          <a:prstGeom prst="rect">
            <a:avLst/>
          </a:prstGeom>
        </p:spPr>
      </p:pic>
    </p:spTree>
    <p:extLst>
      <p:ext uri="{BB962C8B-B14F-4D97-AF65-F5344CB8AC3E}">
        <p14:creationId xmlns:p14="http://schemas.microsoft.com/office/powerpoint/2010/main" val="7794807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1663</Words>
  <Application>Microsoft Macintosh PowerPoint</Application>
  <PresentationFormat>On-screen Show (16:9)</PresentationFormat>
  <Paragraphs>106</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Inter var</vt:lpstr>
      <vt:lpstr>inherit</vt:lpstr>
      <vt:lpstr>Nunito</vt:lpstr>
      <vt:lpstr>Arial</vt:lpstr>
      <vt:lpstr>Simple Light</vt:lpstr>
      <vt:lpstr>PowerPoint Presentation</vt:lpstr>
      <vt:lpstr>PowerPoint Presentation</vt:lpstr>
      <vt:lpstr>PowerPoint Presentation</vt:lpstr>
      <vt:lpstr>PowerPoint Presentation</vt:lpstr>
      <vt:lpstr>PowerPoint Presentation</vt:lpstr>
      <vt:lpstr>Basic Algorithm</vt:lpstr>
      <vt:lpstr>Optimization 1 </vt:lpstr>
      <vt:lpstr>Optimization 2 </vt:lpstr>
      <vt:lpstr>Optimization 3 </vt:lpstr>
      <vt:lpstr>Optimization 4 </vt:lpstr>
      <vt:lpstr>PowerPoint Presentation</vt:lpstr>
      <vt:lpstr>Generating subsets</vt:lpstr>
      <vt:lpstr>Method 1</vt:lpstr>
      <vt:lpstr>When the function search is called with parameter k, it decides whether to include the element k in the subset or not, and in both cases, then calls itself with parameter k + 1 However, if k = n, the function notices that all elements have been processed and a subset has been generated.   The following tree illustrates the function calls when n = 3. We can always choose either the left branch (k is not included in the subset) or the right branch (k is included in the subset).  </vt:lpstr>
      <vt:lpstr>Method 2 (Bitmask)</vt:lpstr>
      <vt:lpstr>PowerPoint Presentation</vt:lpstr>
      <vt:lpstr>Q: There are n apples with known weights. Your task is to divide the apples into two groups so that the difference between the weights of the groups is minimal.</vt:lpstr>
      <vt:lpstr>PowerPoint Presentation</vt:lpstr>
      <vt:lpstr>Using Bitmask: </vt:lpstr>
      <vt:lpstr>Generating Permutations (Lexicographical Order):</vt:lpstr>
      <vt:lpstr>PowerPoint Presentation</vt:lpstr>
      <vt:lpstr>Method 1</vt:lpstr>
      <vt:lpstr>PowerPoint Presentation</vt:lpstr>
      <vt:lpstr>The following code generates all permutations unique of a string 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A582</cp:lastModifiedBy>
  <cp:revision>4</cp:revision>
  <dcterms:modified xsi:type="dcterms:W3CDTF">2024-11-05T20:15:07Z</dcterms:modified>
</cp:coreProperties>
</file>