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311" r:id="rId6"/>
    <p:sldId id="295" r:id="rId7"/>
    <p:sldId id="318" r:id="rId8"/>
    <p:sldId id="307" r:id="rId9"/>
    <p:sldId id="305" r:id="rId10"/>
    <p:sldId id="310" r:id="rId11"/>
    <p:sldId id="263" r:id="rId12"/>
    <p:sldId id="312" r:id="rId13"/>
    <p:sldId id="313" r:id="rId14"/>
    <p:sldId id="314" r:id="rId15"/>
    <p:sldId id="316" r:id="rId16"/>
    <p:sldId id="317" r:id="rId17"/>
    <p:sldId id="296" r:id="rId18"/>
    <p:sldId id="288" r:id="rId19"/>
    <p:sldId id="320" r:id="rId20"/>
    <p:sldId id="308" r:id="rId21"/>
    <p:sldId id="289" r:id="rId22"/>
    <p:sldId id="315" r:id="rId23"/>
    <p:sldId id="321" r:id="rId24"/>
    <p:sldId id="322" r:id="rId25"/>
    <p:sldId id="323" r:id="rId26"/>
    <p:sldId id="286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Nunito" pitchFamily="2" charset="77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custDataLst>
    <p:tags r:id="rId3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6570A-DFA7-C3BA-9A8D-246E2E0EC27F}" v="19" dt="2024-11-19T21:31:48.648"/>
    <p1510:client id="{4844A7C9-B30C-48A3-A6D5-3EF3D7DDF47C}" v="1235" dt="2024-11-19T21:13:45.613"/>
    <p1510:client id="{9E51988E-AB34-FD89-39D9-1BAE4A1B1D6F}" v="46" dt="2024-11-19T20:55:46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2"/>
    <p:restoredTop sz="94719"/>
  </p:normalViewPr>
  <p:slideViewPr>
    <p:cSldViewPr snapToGrid="0">
      <p:cViewPr varScale="1">
        <p:scale>
          <a:sx n="202" d="100"/>
          <a:sy n="202" d="100"/>
        </p:scale>
        <p:origin x="9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fd1015d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fd1015d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fd1015df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fd1015df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fd1015d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fd1015d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d1015d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d1015d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d1015d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d1015d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31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d1015d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d1015d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12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fd1015df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fd1015df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0"/>
                <a:lumOff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025" y="805800"/>
            <a:ext cx="1765950" cy="176595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75" y="94375"/>
            <a:ext cx="574316" cy="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FE053B-208C-6D49-7CEC-E8F8B719ACBC}"/>
              </a:ext>
            </a:extLst>
          </p:cNvPr>
          <p:cNvSpPr txBox="1"/>
          <p:nvPr/>
        </p:nvSpPr>
        <p:spPr>
          <a:xfrm>
            <a:off x="946721" y="3161064"/>
            <a:ext cx="725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latin typeface="Nunito" pitchFamily="2" charset="77"/>
              </a:rPr>
              <a:t>Session 7: Number theory and modular arithmetic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050A3-6CFC-4FBE-DCC5-72188F4E8013}"/>
              </a:ext>
            </a:extLst>
          </p:cNvPr>
          <p:cNvSpPr txBox="1"/>
          <p:nvPr/>
        </p:nvSpPr>
        <p:spPr>
          <a:xfrm>
            <a:off x="3857057" y="4212044"/>
            <a:ext cx="1429884" cy="307777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GB" b="1">
                <a:latin typeface="Nunito" pitchFamily="2" charset="77"/>
              </a:rPr>
              <a:t>November 20</a:t>
            </a:r>
            <a:r>
              <a:rPr lang="en-GB" b="1" baseline="30000">
                <a:latin typeface="Nunito" pitchFamily="2" charset="77"/>
              </a:rPr>
              <a:t>th</a:t>
            </a:r>
            <a:r>
              <a:rPr lang="en-GB" b="1">
                <a:latin typeface="Nunito" pitchFamily="2" charset="77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7B68-72B4-8DF5-764B-CA7DF97D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1387-07DC-50A7-67E4-F2F67494B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Nunito" pitchFamily="2" charset="77"/>
              </a:rPr>
              <a:t>When 270 is divided by the odd number x, the quotient is a positive prime (and the remainder is 0). What is the value of x?</a:t>
            </a:r>
          </a:p>
        </p:txBody>
      </p:sp>
    </p:spTree>
    <p:extLst>
      <p:ext uri="{BB962C8B-B14F-4D97-AF65-F5344CB8AC3E}">
        <p14:creationId xmlns:p14="http://schemas.microsoft.com/office/powerpoint/2010/main" val="68011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Algorithm using C++: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9C8C58-667B-8114-B069-D44E6EBAC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925" y="1262343"/>
            <a:ext cx="3644149" cy="34361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54B1-0E60-35B0-4A73-0FF5EC11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Sieve of Eratosthenes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B172-7015-FDBF-B2BB-E81EAD467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Nunito" pitchFamily="2" charset="77"/>
              </a:rPr>
              <a:t>The sieve of Eratosthenes is a pre-processing algorithm that builds an array using which we can efficiently check if a given number between 2...n is prime and, if it is not, find one prime factor of the number.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1AEA3-C1EA-3E54-991C-8447A2B4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57525"/>
            <a:ext cx="7620000" cy="1333500"/>
          </a:xfrm>
          <a:prstGeom prst="rect">
            <a:avLst/>
          </a:prstGeom>
        </p:spPr>
      </p:pic>
      <p:pic>
        <p:nvPicPr>
          <p:cNvPr id="5" name="Google Shape;112;p20">
            <a:extLst>
              <a:ext uri="{FF2B5EF4-FFF2-40B4-BE49-F238E27FC236}">
                <a16:creationId xmlns:a16="http://schemas.microsoft.com/office/drawing/2014/main" id="{4861BB21-2591-0DCB-826E-932BDF4A18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65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3EBE65-220A-1663-E08D-B7B884EA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228600"/>
            <a:ext cx="56515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112;p20">
            <a:extLst>
              <a:ext uri="{FF2B5EF4-FFF2-40B4-BE49-F238E27FC236}">
                <a16:creationId xmlns:a16="http://schemas.microsoft.com/office/drawing/2014/main" id="{FB8B3BA8-F200-E0BC-7E65-F70E9DBDD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00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B0C4-D6C5-77B8-51FC-E267E8F8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EE882-17C3-FB36-2ADB-B08732A2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2571750"/>
            <a:ext cx="7721600" cy="181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480A0-E924-F588-B208-A5BB594340EB}"/>
              </a:ext>
            </a:extLst>
          </p:cNvPr>
          <p:cNvSpPr txBox="1"/>
          <p:nvPr/>
        </p:nvSpPr>
        <p:spPr>
          <a:xfrm>
            <a:off x="636257" y="1186646"/>
            <a:ext cx="7871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>
                <a:latin typeface="Nunito" pitchFamily="2" charset="77"/>
              </a:rPr>
              <a:t>The algorithm builds an array sieve whose positions 2,3,...,n are used. The value sieve[k] = 0 means that k is prime, and the value sieve[k] 6= 0 means that k is not a prime and one of its prime factors is sieve[k].</a:t>
            </a:r>
          </a:p>
        </p:txBody>
      </p:sp>
      <p:pic>
        <p:nvPicPr>
          <p:cNvPr id="3" name="Google Shape;112;p20">
            <a:extLst>
              <a:ext uri="{FF2B5EF4-FFF2-40B4-BE49-F238E27FC236}">
                <a16:creationId xmlns:a16="http://schemas.microsoft.com/office/drawing/2014/main" id="{191AFA07-55D3-001D-5B70-269DB5DC10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50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D536-574E-F9AF-C363-C069AF70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Problem (counting divisors)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B53F-45BA-BE4B-E51F-CCA64E58F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Nunito" pitchFamily="2" charset="77"/>
              </a:rPr>
              <a:t>Given n integers, your task is to report for each integer the number of its divisors.</a:t>
            </a:r>
          </a:p>
          <a:p>
            <a:r>
              <a:rPr lang="en-GB">
                <a:latin typeface="Nunito" pitchFamily="2" charset="77"/>
              </a:rPr>
              <a:t>For example, if x=18 the correct answer is 6 because its divisors are 1,2,3,6,9,18</a:t>
            </a:r>
          </a:p>
          <a:p>
            <a:endParaRPr lang="en-GB">
              <a:latin typeface="Nunito" pitchFamily="2" charset="77"/>
            </a:endParaRPr>
          </a:p>
        </p:txBody>
      </p:sp>
      <p:pic>
        <p:nvPicPr>
          <p:cNvPr id="4" name="Google Shape;112;p20">
            <a:extLst>
              <a:ext uri="{FF2B5EF4-FFF2-40B4-BE49-F238E27FC236}">
                <a16:creationId xmlns:a16="http://schemas.microsoft.com/office/drawing/2014/main" id="{9C30B3E6-9CF7-5AA0-3D72-6CDD2371ED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2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93AF-2704-6F0F-55B1-28F9E628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DF062-207C-7DB7-AF49-31818B0B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93" y="1279299"/>
            <a:ext cx="6006214" cy="3124556"/>
          </a:xfrm>
          <a:prstGeom prst="rect">
            <a:avLst/>
          </a:prstGeom>
        </p:spPr>
      </p:pic>
      <p:pic>
        <p:nvPicPr>
          <p:cNvPr id="3" name="Google Shape;112;p20">
            <a:extLst>
              <a:ext uri="{FF2B5EF4-FFF2-40B4-BE49-F238E27FC236}">
                <a16:creationId xmlns:a16="http://schemas.microsoft.com/office/drawing/2014/main" id="{535783B3-EC39-C7D6-509B-B87EC669AA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73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7F3B-B3D0-8F03-BA86-8FDEA5BA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Greatest common divisor (GCD)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419D4-0E50-AF56-F6C0-DB4244962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Nunito" pitchFamily="2" charset="77"/>
              </a:rPr>
              <a:t>The greatest common divisor (GCD) of two integers a and b is the largest integer that is a factor of both a and b.</a:t>
            </a:r>
          </a:p>
          <a:p>
            <a:r>
              <a:rPr lang="en-GB">
                <a:latin typeface="Nunito" pitchFamily="2" charset="77"/>
              </a:rPr>
              <a:t>For example, gcd(15, 20) = 5 and gcd(12, 18) = 6.</a:t>
            </a:r>
          </a:p>
          <a:p>
            <a:endParaRPr lang="en-GB" u="sng">
              <a:latin typeface="Nunito" pitchFamily="2" charset="77"/>
            </a:endParaRPr>
          </a:p>
          <a:p>
            <a:endParaRPr lang="en-GB" u="sng">
              <a:latin typeface="Nunito" pitchFamily="2" charset="77"/>
            </a:endParaRPr>
          </a:p>
          <a:p>
            <a:endParaRPr lang="en-GB" u="sng">
              <a:latin typeface="Nunito" pitchFamily="2" charset="77"/>
            </a:endParaRPr>
          </a:p>
          <a:p>
            <a:endParaRPr lang="en-GB" u="sng">
              <a:latin typeface="Nunito" pitchFamily="2" charset="77"/>
            </a:endParaRPr>
          </a:p>
          <a:p>
            <a:endParaRPr lang="en-GB" u="sng">
              <a:latin typeface="Nunito" pitchFamily="2" charset="77"/>
            </a:endParaRPr>
          </a:p>
          <a:p>
            <a:pPr marL="114300" indent="0">
              <a:buNone/>
            </a:pPr>
            <a:endParaRPr lang="en-GB" u="sng">
              <a:latin typeface="Nunito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23E1E-D63A-4A33-B8A8-CF50C4A0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01426"/>
            <a:ext cx="7772400" cy="1153797"/>
          </a:xfrm>
          <a:prstGeom prst="rect">
            <a:avLst/>
          </a:prstGeom>
        </p:spPr>
      </p:pic>
      <p:pic>
        <p:nvPicPr>
          <p:cNvPr id="4" name="Google Shape;112;p20">
            <a:extLst>
              <a:ext uri="{FF2B5EF4-FFF2-40B4-BE49-F238E27FC236}">
                <a16:creationId xmlns:a16="http://schemas.microsoft.com/office/drawing/2014/main" id="{1A9B2F0A-293E-EB71-E2A1-E85798C3D9E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21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22204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The least common multiple (LCM)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794749"/>
            <a:ext cx="8520600" cy="3840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sz="1600">
                <a:latin typeface="Nunito" pitchFamily="2" charset="77"/>
              </a:rPr>
              <a:t>The least common multiple (LCM) of two integers a and b is the smallest integer divisible by both a and b. The following formula can be used:</a:t>
            </a:r>
          </a:p>
          <a:p>
            <a:pPr marL="114300" indent="0">
              <a:buNone/>
            </a:pPr>
            <a:endParaRPr lang="en-GB" sz="1600">
              <a:solidFill>
                <a:schemeClr val="dk1"/>
              </a:solidFill>
              <a:latin typeface="Nunito" pitchFamily="2" charset="77"/>
            </a:endParaRPr>
          </a:p>
          <a:p>
            <a:pPr marL="114300" indent="0">
              <a:buNone/>
            </a:pPr>
            <a:endParaRPr lang="en-GB" sz="1600">
              <a:solidFill>
                <a:schemeClr val="dk1"/>
              </a:solidFill>
              <a:latin typeface="Nunito" pitchFamily="2" charset="77"/>
            </a:endParaRPr>
          </a:p>
          <a:p>
            <a:pPr marL="114300" indent="0">
              <a:buNone/>
            </a:pPr>
            <a:endParaRPr lang="en-GB" sz="1600">
              <a:solidFill>
                <a:schemeClr val="dk1"/>
              </a:solidFill>
              <a:latin typeface="Nunito" pitchFamily="2" charset="77"/>
            </a:endParaRPr>
          </a:p>
          <a:p>
            <a:r>
              <a:rPr lang="en-GB" sz="1600">
                <a:latin typeface="Nunito" pitchFamily="2" charset="77"/>
              </a:rPr>
              <a:t>The LCM can easily be calculated from the following property with the GCD:</a:t>
            </a:r>
            <a:endParaRPr lang="en-GB" sz="1600">
              <a:solidFill>
                <a:schemeClr val="dk1"/>
              </a:solidFill>
              <a:latin typeface="Nunito" pitchFamily="2" charset="77"/>
            </a:endParaRPr>
          </a:p>
          <a:p>
            <a:pPr marL="114300" indent="0">
              <a:buNone/>
            </a:pPr>
            <a:endParaRPr lang="en-GB" sz="1600">
              <a:solidFill>
                <a:schemeClr val="dk1"/>
              </a:solidFill>
              <a:latin typeface="Nunito" pitchFamily="2" charset="77"/>
            </a:endParaRPr>
          </a:p>
          <a:p>
            <a:pPr marL="114300" indent="0">
              <a:buNone/>
            </a:pPr>
            <a:endParaRPr lang="en-GB" sz="1600">
              <a:latin typeface="Nunito" pitchFamily="2" charset="77"/>
            </a:endParaRPr>
          </a:p>
          <a:p>
            <a:pPr marL="114300" indent="0">
              <a:buNone/>
            </a:pPr>
            <a:endParaRPr lang="en-GB" sz="1600">
              <a:latin typeface="Nunito" pitchFamily="2" charset="77"/>
            </a:endParaRPr>
          </a:p>
          <a:p>
            <a:pPr marL="114300" indent="0">
              <a:buNone/>
            </a:pPr>
            <a:endParaRPr lang="en-GB" sz="1600">
              <a:latin typeface="Nunito" pitchFamily="2" charset="77"/>
            </a:endParaRPr>
          </a:p>
          <a:p>
            <a:pPr marL="114300" indent="0">
              <a:buNone/>
            </a:pPr>
            <a:endParaRPr lang="en-GB" sz="1600">
              <a:solidFill>
                <a:schemeClr val="dk1"/>
              </a:solidFill>
              <a:latin typeface="Nunito" pitchFamily="2" charset="77"/>
            </a:endParaRPr>
          </a:p>
          <a:p>
            <a:pPr marL="742950" indent="-285750">
              <a:spcBef>
                <a:spcPts val="1200"/>
              </a:spcBef>
            </a:pPr>
            <a:endParaRPr lang="en-GB" sz="1600">
              <a:solidFill>
                <a:schemeClr val="dk1"/>
              </a:solidFill>
              <a:latin typeface="Nunito" pitchFamily="2" charset="77"/>
            </a:endParaRPr>
          </a:p>
          <a:p>
            <a:pPr indent="0">
              <a:spcBef>
                <a:spcPts val="1200"/>
              </a:spcBef>
              <a:buNone/>
            </a:pPr>
            <a:endParaRPr lang="en-GB" sz="1600">
              <a:latin typeface="Nunito" pitchFamily="2" charset="77"/>
            </a:endParaRPr>
          </a:p>
          <a:p>
            <a:pPr marL="742950" indent="-285750">
              <a:spcBef>
                <a:spcPts val="1200"/>
              </a:spcBef>
            </a:pPr>
            <a:endParaRPr sz="1600">
              <a:latin typeface="Nunito" pitchFamily="2" charset="77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8D3D55-5B58-1057-4AA7-956C7868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1764671"/>
            <a:ext cx="480060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AEFA2-4DA5-AC33-1167-2601594E7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050" y="3005563"/>
            <a:ext cx="1993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0026A3-DA84-BE9C-3A52-E63507E7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96017"/>
            <a:ext cx="7772400" cy="11514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F65965-69CA-20EC-7E4C-5E4C9886C2BC}"/>
              </a:ext>
            </a:extLst>
          </p:cNvPr>
          <p:cNvSpPr txBox="1"/>
          <p:nvPr/>
        </p:nvSpPr>
        <p:spPr>
          <a:xfrm>
            <a:off x="164506" y="555476"/>
            <a:ext cx="609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Nunito" panose="020F0502020204030204" pitchFamily="2" charset="0"/>
              </a:rPr>
              <a:t>Warnings with using lcm formula for </a:t>
            </a:r>
            <a:r>
              <a:rPr lang="en-GB" sz="2400" err="1">
                <a:latin typeface="Nunito" panose="020F0502020204030204" pitchFamily="2" charset="0"/>
              </a:rPr>
              <a:t>gcd</a:t>
            </a:r>
            <a:r>
              <a:rPr lang="en-GB" sz="2400">
                <a:latin typeface="Nunito" panose="020F0502020204030204" pitchFamily="2" charset="0"/>
              </a:rPr>
              <a:t>!</a:t>
            </a:r>
          </a:p>
        </p:txBody>
      </p:sp>
      <p:pic>
        <p:nvPicPr>
          <p:cNvPr id="3" name="Google Shape;112;p20">
            <a:extLst>
              <a:ext uri="{FF2B5EF4-FFF2-40B4-BE49-F238E27FC236}">
                <a16:creationId xmlns:a16="http://schemas.microsoft.com/office/drawing/2014/main" id="{FB29C76B-57DC-D3C6-0CCE-AD5954DA97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52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423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1">
                <a:latin typeface="Nunito" pitchFamily="2" charset="77"/>
              </a:rPr>
              <a:t>Introducing Divisibility</a:t>
            </a:r>
          </a:p>
          <a:p>
            <a:pPr marL="114300" indent="0" algn="l" fontAlgn="base">
              <a:buNone/>
            </a:pPr>
            <a:endParaRPr lang="en-GB" sz="2000" b="1">
              <a:latin typeface="Nunito" pitchFamily="2" charset="7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1">
                <a:latin typeface="Nunito" pitchFamily="2" charset="77"/>
              </a:rPr>
              <a:t>Core principle of Modular arithmetic</a:t>
            </a:r>
          </a:p>
          <a:p>
            <a:pPr marL="114300" indent="0" algn="l" fontAlgn="base">
              <a:buNone/>
            </a:pPr>
            <a:endParaRPr lang="en-GB" sz="2000" b="1">
              <a:latin typeface="Nunito" pitchFamily="2" charset="7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1">
                <a:latin typeface="Nunito" pitchFamily="2" charset="77"/>
              </a:rPr>
              <a:t>Common math problems</a:t>
            </a:r>
          </a:p>
          <a:p>
            <a:pPr marL="114300" indent="0" algn="l" fontAlgn="base">
              <a:buNone/>
            </a:pPr>
            <a:br>
              <a:rPr lang="en-GB" sz="2000"/>
            </a:br>
            <a:endParaRPr sz="20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611" y="303900"/>
            <a:ext cx="6912777" cy="10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75" y="94375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6CCC-9682-56AD-BB73-777E747A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A9B9-4B09-5A11-D05F-038C221D3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Nunito" pitchFamily="2" charset="77"/>
              </a:rPr>
              <a:t>If we want to take the GCD or LCM of more than two elements, we can do so two at a time, in any order. For example,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9BED3-1BD2-79CD-99B7-A1C15A43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2613025"/>
            <a:ext cx="4254500" cy="495300"/>
          </a:xfrm>
          <a:prstGeom prst="rect">
            <a:avLst/>
          </a:prstGeom>
        </p:spPr>
      </p:pic>
      <p:pic>
        <p:nvPicPr>
          <p:cNvPr id="5" name="Google Shape;112;p20">
            <a:extLst>
              <a:ext uri="{FF2B5EF4-FFF2-40B4-BE49-F238E27FC236}">
                <a16:creationId xmlns:a16="http://schemas.microsoft.com/office/drawing/2014/main" id="{D5753FC5-06F9-C3A4-7324-3EBF1926D0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75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767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Modular arithmetic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424026"/>
            <a:ext cx="8520600" cy="2295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200"/>
              </a:spcBef>
            </a:pPr>
            <a:r>
              <a:rPr lang="en-GB" sz="1600">
                <a:latin typeface="Nunito" pitchFamily="2" charset="77"/>
              </a:rPr>
              <a:t>In modular arithmetic, instead of working with integers themselves, we work with their remainders when divided by m. We call this taking modulo m. For example, if we take m = 23, then instead of working with x = 247, we use x mod 23 = 17.</a:t>
            </a:r>
          </a:p>
          <a:p>
            <a:pPr marL="742950" indent="-285750">
              <a:spcBef>
                <a:spcPts val="1200"/>
              </a:spcBef>
            </a:pPr>
            <a:r>
              <a:rPr lang="en-GB" sz="1600">
                <a:latin typeface="Nunito" pitchFamily="2" charset="77"/>
              </a:rPr>
              <a:t> Usually, m will be a large prime, given in the problem; the two most common values are 10</a:t>
            </a:r>
            <a:r>
              <a:rPr lang="en-GB" sz="1600" baseline="30000">
                <a:latin typeface="Nunito" pitchFamily="2" charset="77"/>
              </a:rPr>
              <a:t>9</a:t>
            </a:r>
            <a:r>
              <a:rPr lang="en-GB" sz="1600">
                <a:latin typeface="Nunito" pitchFamily="2" charset="77"/>
              </a:rPr>
              <a:t> + 7, and 998 244 353. Modular arithmetic is used to avoid dealing with numbers that overflow built-in data types, because we can take remainders</a:t>
            </a:r>
            <a:endParaRPr sz="1600">
              <a:latin typeface="Nunito" pitchFamily="2" charset="77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175" y="75050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33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19A95-545E-6C31-E9E0-E8037DB7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720850"/>
            <a:ext cx="5918200" cy="1701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52C87-99BD-1044-20E9-22EB4FBF9632}"/>
              </a:ext>
            </a:extLst>
          </p:cNvPr>
          <p:cNvSpPr txBox="1"/>
          <p:nvPr/>
        </p:nvSpPr>
        <p:spPr>
          <a:xfrm>
            <a:off x="527585" y="376016"/>
            <a:ext cx="628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Nunito" panose="020F0502020204030204" pitchFamily="2" charset="0"/>
              </a:rPr>
              <a:t>Properties of modular arithmetic</a:t>
            </a:r>
          </a:p>
        </p:txBody>
      </p:sp>
    </p:spTree>
    <p:extLst>
      <p:ext uri="{BB962C8B-B14F-4D97-AF65-F5344CB8AC3E}">
        <p14:creationId xmlns:p14="http://schemas.microsoft.com/office/powerpoint/2010/main" val="331325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1E0E17-86E8-16DE-D192-8C883707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79192"/>
            <a:ext cx="7772400" cy="1017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D03242-3A83-592B-4D60-C6D08FEBC4D6}"/>
              </a:ext>
            </a:extLst>
          </p:cNvPr>
          <p:cNvSpPr txBox="1"/>
          <p:nvPr/>
        </p:nvSpPr>
        <p:spPr>
          <a:xfrm>
            <a:off x="685800" y="443620"/>
            <a:ext cx="564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Nunito" pitchFamily="2" charset="77"/>
              </a:rPr>
              <a:t>Counting subsets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11;p20">
                <a:extLst>
                  <a:ext uri="{FF2B5EF4-FFF2-40B4-BE49-F238E27FC236}">
                    <a16:creationId xmlns:a16="http://schemas.microsoft.com/office/drawing/2014/main" id="{432F0BED-80B7-13F2-3290-C4F9C3EC7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699" y="844913"/>
                <a:ext cx="8520600" cy="22954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42950" indent="-285750">
                  <a:spcBef>
                    <a:spcPts val="1200"/>
                  </a:spcBef>
                  <a:buClr>
                    <a:schemeClr val="bg2"/>
                  </a:buClr>
                  <a:buSzPct val="113000"/>
                  <a:buFont typeface="Arial" panose="020B0604020202020204" pitchFamily="34" charset="0"/>
                  <a:buChar char="•"/>
                </a:pPr>
                <a:r>
                  <a:rPr lang="en-GB" sz="1600">
                    <a:solidFill>
                      <a:schemeClr val="bg2"/>
                    </a:solidFill>
                    <a:latin typeface="Nunito" pitchFamily="2" charset="77"/>
                  </a:rPr>
                  <a:t>To count the number of subsets of a given set of n elements we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600" b="0">
                  <a:solidFill>
                    <a:schemeClr val="bg2"/>
                  </a:solidFill>
                  <a:latin typeface="Nunito" pitchFamily="2" charset="77"/>
                </a:endParaRPr>
              </a:p>
              <a:p>
                <a:pPr marL="742950" indent="-285750">
                  <a:spcBef>
                    <a:spcPts val="1200"/>
                  </a:spcBef>
                  <a:buClr>
                    <a:schemeClr val="bg2"/>
                  </a:buClr>
                  <a:buSzPct val="113000"/>
                  <a:buFont typeface="Arial" panose="020B0604020202020204" pitchFamily="34" charset="0"/>
                  <a:buChar char="•"/>
                </a:pPr>
                <a:r>
                  <a:rPr lang="en-GB" sz="1600">
                    <a:solidFill>
                      <a:schemeClr val="bg2"/>
                    </a:solidFill>
                    <a:latin typeface="Nunito" pitchFamily="2" charset="77"/>
                  </a:rPr>
                  <a:t>For example, below is the number of subsets of a set of 1000 elements.</a:t>
                </a:r>
              </a:p>
            </p:txBody>
          </p:sp>
        </mc:Choice>
        <mc:Fallback xmlns="">
          <p:sp>
            <p:nvSpPr>
              <p:cNvPr id="4" name="Google Shape;111;p20">
                <a:extLst>
                  <a:ext uri="{FF2B5EF4-FFF2-40B4-BE49-F238E27FC236}">
                    <a16:creationId xmlns:a16="http://schemas.microsoft.com/office/drawing/2014/main" id="{432F0BED-80B7-13F2-3290-C4F9C3EC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9" y="844913"/>
                <a:ext cx="8520600" cy="2295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64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BF4FE-46EB-BB2D-5278-E296F4E64977}"/>
              </a:ext>
            </a:extLst>
          </p:cNvPr>
          <p:cNvSpPr txBox="1"/>
          <p:nvPr/>
        </p:nvSpPr>
        <p:spPr>
          <a:xfrm>
            <a:off x="2401431" y="2213959"/>
            <a:ext cx="4341137" cy="2691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0" i="0">
                <a:solidFill>
                  <a:srgbClr val="222C33"/>
                </a:solidFill>
                <a:effectLst/>
                <a:latin typeface="Roboto" panose="020F0502020204030204" pitchFamily="34" charset="0"/>
              </a:rPr>
              <a:t>1000! = 402387260077093773543702433923003985719374864210714632543799910429938512398629020592044208486969404800479988610197196058631666872994808558901323829669944590997424504087073759918823627727188732519779505950995276120874975462497043601418278094646496291056393887437886487337119181045825783647849977012476632889835955735432513185323958463075557409114262417474349347553428646576611667797396668820291207379143853719588249808126867838374559731746136085379534524221586593201928090878297308431392844403281231558611036976801357304216168747609675871348312025478589320767169132448426236131412508780208000261683151027341827977704784635868170164365024153691398281264810213092761244896359928705114964975419909342221566832572080821333186116811553615836546984046708975602900950537616475847728421889679646244945160765353408198901385442487984959953319101723355556602139450399736280750137837615307127761926849034352625200015888535147331611702103968175921510907788019393178114194545257223865541461062892187960223838971476088506276862967146674697562911234082439208160153780889893964518263243671616762179168909779911903754031274622289988005195444414282012187361745992642956581746628302955570299024324153181617210465832036786906117260158783520751516284225540265170483304226143974286933061690897968482590125458327168226458066526769958652682272807075781391858178889652208164348344825993266043367660176999612831860788386150279465955131156552036093988180612138558600301435694527224206344631797460594682573103790084024432438465657245014402821885252470935190620929023136493273497565513958720559654228749774011413346962715422845862377387538230483865688976461927383814900140767310446640259899490222221765904339901886018566526485061799702356193897017860040811889729918311021171229845901641921068884387121855646124960798722908519296819372388642614839657382291123125024186649353143970137428531926649875337218940694281434118520158014123344828015051399694290153483077644569099073152433278288269864602789864321139083506217095002597389863554277196742822248757586765752344220207573630569498825087968928162753848863396909959826280956121450994871701244516461260379029309120889086942028510640182154399457156805941872748998094254742173582401063677404595741785160829230135358081840096996372524230560855903700624271243416909004153690105933983835777939410970027753472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BDAB4-9E93-11F8-0E69-8FC08ECC5D6D}"/>
              </a:ext>
            </a:extLst>
          </p:cNvPr>
          <p:cNvSpPr txBox="1"/>
          <p:nvPr/>
        </p:nvSpPr>
        <p:spPr>
          <a:xfrm>
            <a:off x="742384" y="425514"/>
            <a:ext cx="489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Nunito" pitchFamily="2" charset="77"/>
              </a:rPr>
              <a:t>Number of permutations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11;p20">
                <a:extLst>
                  <a:ext uri="{FF2B5EF4-FFF2-40B4-BE49-F238E27FC236}">
                    <a16:creationId xmlns:a16="http://schemas.microsoft.com/office/drawing/2014/main" id="{1B850476-4D44-D6D7-E403-CBBF141C78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699" y="844913"/>
                <a:ext cx="8520600" cy="22954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42950" indent="-285750">
                  <a:spcBef>
                    <a:spcPts val="1200"/>
                  </a:spcBef>
                  <a:buClr>
                    <a:schemeClr val="bg2"/>
                  </a:buClr>
                  <a:buSzPct val="113000"/>
                  <a:buFont typeface="Arial" panose="020B0604020202020204" pitchFamily="34" charset="0"/>
                  <a:buChar char="•"/>
                </a:pPr>
                <a:r>
                  <a:rPr lang="en-GB" sz="1600">
                    <a:solidFill>
                      <a:schemeClr val="bg2"/>
                    </a:solidFill>
                    <a:latin typeface="Nunito" pitchFamily="2" charset="77"/>
                  </a:rPr>
                  <a:t>To count the number of permutations of a given set of n elements we use</a:t>
                </a:r>
              </a:p>
              <a:p>
                <a:pPr marL="457200">
                  <a:spcBef>
                    <a:spcPts val="1200"/>
                  </a:spcBef>
                  <a:buClr>
                    <a:schemeClr val="bg2"/>
                  </a:buClr>
                  <a:buSzPct val="113000"/>
                </a:pPr>
                <a:r>
                  <a:rPr lang="en-GB" sz="1600">
                    <a:solidFill>
                      <a:schemeClr val="bg2"/>
                    </a:solidFill>
                    <a:latin typeface="Nunito" pitchFamily="2" charset="77"/>
                  </a:rPr>
                  <a:t>			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GB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GB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GB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GB" sz="1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…(2)(1)</m:t>
                    </m:r>
                  </m:oMath>
                </a14:m>
                <a:endParaRPr lang="en-GB" sz="1600" b="0">
                  <a:solidFill>
                    <a:schemeClr val="bg2"/>
                  </a:solidFill>
                  <a:latin typeface="Nunito" pitchFamily="2" charset="77"/>
                </a:endParaRPr>
              </a:p>
              <a:p>
                <a:pPr marL="742950" indent="-285750">
                  <a:spcBef>
                    <a:spcPts val="1200"/>
                  </a:spcBef>
                  <a:buClr>
                    <a:schemeClr val="bg2"/>
                  </a:buClr>
                  <a:buSzPct val="113000"/>
                  <a:buFont typeface="Arial" panose="020B0604020202020204" pitchFamily="34" charset="0"/>
                  <a:buChar char="•"/>
                </a:pPr>
                <a:r>
                  <a:rPr lang="en-GB" sz="1600">
                    <a:solidFill>
                      <a:schemeClr val="bg2"/>
                    </a:solidFill>
                    <a:latin typeface="Nunito" pitchFamily="2" charset="77"/>
                  </a:rPr>
                  <a:t>For example, below is the number of permutations of a set of 1000 elements.</a:t>
                </a:r>
              </a:p>
            </p:txBody>
          </p:sp>
        </mc:Choice>
        <mc:Fallback xmlns="">
          <p:sp>
            <p:nvSpPr>
              <p:cNvPr id="2" name="Google Shape;111;p20">
                <a:extLst>
                  <a:ext uri="{FF2B5EF4-FFF2-40B4-BE49-F238E27FC236}">
                    <a16:creationId xmlns:a16="http://schemas.microsoft.com/office/drawing/2014/main" id="{1B850476-4D44-D6D7-E403-CBBF141C7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9" y="844913"/>
                <a:ext cx="8520600" cy="22954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5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E8A9-C2C0-9ACC-8DF4-0C1C12DA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Factorial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0F625-01F7-FAEC-BD1A-B04E8C6A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60" y="1590325"/>
            <a:ext cx="5890880" cy="22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311700" y="3037775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Thank you for attending our session!</a:t>
            </a:r>
            <a:endParaRPr sz="29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025" y="805800"/>
            <a:ext cx="1765950" cy="17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75" y="104025"/>
            <a:ext cx="574316" cy="5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5" y="94375"/>
            <a:ext cx="574316" cy="5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00" y="371327"/>
            <a:ext cx="7214800" cy="11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2213" y="1577627"/>
            <a:ext cx="6699563" cy="33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5" y="94375"/>
            <a:ext cx="574316" cy="5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995500" y="290025"/>
            <a:ext cx="31530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 theory</a:t>
            </a:r>
            <a:endParaRPr sz="24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60800" y="1423969"/>
            <a:ext cx="7889100" cy="255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09575" indent="-285750">
              <a:buClr>
                <a:srgbClr val="273239"/>
              </a:buClr>
              <a:buSzPts val="1650"/>
              <a:buFont typeface="Arial" panose="020B0604020202020204" pitchFamily="34" charset="0"/>
              <a:buChar char="•"/>
            </a:pPr>
            <a:r>
              <a:rPr lang="en-GB" sz="1600">
                <a:latin typeface="Nunito" pitchFamily="2" charset="77"/>
              </a:rPr>
              <a:t>Number Theory is a branch of mathematics that explores the integers and their properties. </a:t>
            </a:r>
          </a:p>
          <a:p>
            <a:pPr marL="123825">
              <a:buClr>
                <a:srgbClr val="273239"/>
              </a:buClr>
              <a:buSzPts val="1650"/>
            </a:pPr>
            <a:endParaRPr lang="en-GB" sz="1600">
              <a:latin typeface="Nunito" pitchFamily="2" charset="77"/>
            </a:endParaRPr>
          </a:p>
          <a:p>
            <a:pPr marL="409575" indent="-285750">
              <a:buClr>
                <a:srgbClr val="273239"/>
              </a:buClr>
              <a:buSzPts val="1650"/>
              <a:buFont typeface="Arial" panose="020B0604020202020204" pitchFamily="34" charset="0"/>
              <a:buChar char="•"/>
            </a:pPr>
            <a:r>
              <a:rPr lang="en-GB" sz="1600">
                <a:latin typeface="Nunito" pitchFamily="2" charset="77"/>
              </a:rPr>
              <a:t>This is a much different way to approach mathematics, as previously the problems many of you have more experience dealing with real numbers, a more general case. </a:t>
            </a:r>
          </a:p>
          <a:p>
            <a:pPr marL="123825">
              <a:buClr>
                <a:srgbClr val="273239"/>
              </a:buClr>
              <a:buSzPts val="1650"/>
            </a:pPr>
            <a:endParaRPr lang="en-GB" sz="1600">
              <a:latin typeface="Nunito" pitchFamily="2" charset="77"/>
            </a:endParaRPr>
          </a:p>
          <a:p>
            <a:pPr marL="409575" indent="-285750">
              <a:buClr>
                <a:srgbClr val="273239"/>
              </a:buClr>
              <a:buSzPts val="1650"/>
              <a:buFont typeface="Arial" panose="020B0604020202020204" pitchFamily="34" charset="0"/>
              <a:buChar char="•"/>
            </a:pPr>
            <a:r>
              <a:rPr lang="en-GB" sz="1600">
                <a:latin typeface="Nunito" pitchFamily="2" charset="77"/>
              </a:rPr>
              <a:t>Number theory uses its own special tools in order to restrict the set of solutions within the set of integers.</a:t>
            </a:r>
            <a:endParaRPr lang="en-GB" sz="1200">
              <a:solidFill>
                <a:srgbClr val="273239"/>
              </a:solidFill>
              <a:highlight>
                <a:srgbClr val="FFFFFF"/>
              </a:highlight>
              <a:latin typeface="Nunito" pitchFamily="2" charset="77"/>
              <a:sym typeface="Nunito"/>
            </a:endParaRPr>
          </a:p>
          <a:p>
            <a:pPr marL="123825" lvl="0" algn="l" rtl="0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50"/>
            </a:pPr>
            <a:endParaRPr sz="1200">
              <a:solidFill>
                <a:srgbClr val="273239"/>
              </a:solidFill>
              <a:highlight>
                <a:srgbClr val="FFFFFF"/>
              </a:highlight>
              <a:latin typeface="Nunito" pitchFamily="2" charset="77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73239"/>
              </a:solidFill>
              <a:highlight>
                <a:srgbClr val="FFFFFF"/>
              </a:highlight>
              <a:latin typeface="Nunito" pitchFamily="2" charset="77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610D-5DCD-331D-FFEE-62C8F484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Prime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D995-66A7-57F3-EF1F-2A46CC881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Nunito" pitchFamily="2" charset="77"/>
              </a:rPr>
              <a:t>A </a:t>
            </a:r>
            <a:r>
              <a:rPr lang="en-GB" b="1">
                <a:latin typeface="Nunito" pitchFamily="2" charset="77"/>
              </a:rPr>
              <a:t>prime number</a:t>
            </a:r>
            <a:r>
              <a:rPr lang="en-GB">
                <a:latin typeface="Nunito" pitchFamily="2" charset="77"/>
              </a:rPr>
              <a:t> is a natural number greater than 1 that has no positive divisors other than 1 and itself. If not, it is a composite number.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52EFB-477C-2896-26C8-8D4B0CA8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14" y="2331231"/>
            <a:ext cx="6986772" cy="1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1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0F71-C0AD-D9CA-4162-AF06347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Prime factorization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3237-E086-DFAB-4306-1E7C1956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16224"/>
            <a:ext cx="8520600" cy="3416400"/>
          </a:xfrm>
        </p:spPr>
        <p:txBody>
          <a:bodyPr/>
          <a:lstStyle/>
          <a:p>
            <a:r>
              <a:rPr lang="en-GB" dirty="0">
                <a:latin typeface="Nunito"/>
              </a:rPr>
              <a:t>Any integer N can be written as the product of the primes it is divisible by. The prime factorization of N is:</a:t>
            </a:r>
          </a:p>
          <a:p>
            <a:endParaRPr lang="en-GB">
              <a:latin typeface="Nunito" pitchFamily="2" charset="77"/>
            </a:endParaRPr>
          </a:p>
          <a:p>
            <a:endParaRPr lang="en-GB">
              <a:latin typeface="Nunito" pitchFamily="2" charset="77"/>
            </a:endParaRPr>
          </a:p>
          <a:p>
            <a:endParaRPr lang="en-GB">
              <a:latin typeface="Nunito" pitchFamily="2" charset="77"/>
            </a:endParaRPr>
          </a:p>
          <a:p>
            <a:r>
              <a:rPr lang="en-GB" dirty="0">
                <a:latin typeface="Nunito"/>
              </a:rPr>
              <a:t>where P is the set of positive primes and </a:t>
            </a:r>
            <a:r>
              <a:rPr lang="en-GB" dirty="0" err="1">
                <a:latin typeface="Nunito"/>
              </a:rPr>
              <a:t>e</a:t>
            </a:r>
            <a:r>
              <a:rPr lang="en-GB" baseline="-25000" dirty="0" err="1">
                <a:latin typeface="Nunito"/>
              </a:rPr>
              <a:t>i</a:t>
            </a:r>
            <a:r>
              <a:rPr lang="en-GB" dirty="0">
                <a:latin typeface="Nunito"/>
              </a:rPr>
              <a:t> is a positive integer determining how many times the </a:t>
            </a:r>
            <a:r>
              <a:rPr lang="en-GB" dirty="0" err="1">
                <a:latin typeface="Nunito"/>
              </a:rPr>
              <a:t>i</a:t>
            </a:r>
            <a:r>
              <a:rPr lang="en-GB" baseline="30000" dirty="0" err="1">
                <a:latin typeface="Nunito"/>
              </a:rPr>
              <a:t>th</a:t>
            </a:r>
            <a:r>
              <a:rPr lang="en-GB" dirty="0">
                <a:latin typeface="Nunito"/>
              </a:rPr>
              <a:t> prime number can be divided out of N. For example, 144 = 22 · 3 2 and 7! = 2</a:t>
            </a:r>
            <a:r>
              <a:rPr lang="en-GB" baseline="30000" dirty="0">
                <a:latin typeface="Nunito"/>
              </a:rPr>
              <a:t>4</a:t>
            </a:r>
            <a:r>
              <a:rPr lang="en-GB" dirty="0">
                <a:latin typeface="Nunito"/>
              </a:rPr>
              <a:t> · 3</a:t>
            </a:r>
            <a:r>
              <a:rPr lang="en-GB" baseline="30000" dirty="0">
                <a:latin typeface="Nunito"/>
              </a:rPr>
              <a:t>2</a:t>
            </a:r>
            <a:r>
              <a:rPr lang="en-GB" dirty="0">
                <a:latin typeface="Nunito"/>
              </a:rPr>
              <a:t> · 5 · 7.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E6E2D-F68F-DC12-EA58-639F426B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341077"/>
            <a:ext cx="2971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7F4F-C8D8-5D49-A767-E898EB4E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Number of divisors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E6FE-8F8B-C1D6-1D39-051178B83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Nunito" pitchFamily="2" charset="77"/>
              </a:rPr>
              <a:t>First, let's discuss an important property of the prime factorization. Consider:</a:t>
            </a:r>
          </a:p>
          <a:p>
            <a:endParaRPr lang="en-GB">
              <a:latin typeface="Nunito" pitchFamily="2" charset="77"/>
            </a:endParaRPr>
          </a:p>
          <a:p>
            <a:endParaRPr lang="en-GB">
              <a:latin typeface="Nunito" pitchFamily="2" charset="77"/>
            </a:endParaRPr>
          </a:p>
          <a:p>
            <a:endParaRPr lang="en-GB">
              <a:latin typeface="Nunito" pitchFamily="2" charset="77"/>
            </a:endParaRPr>
          </a:p>
          <a:p>
            <a:endParaRPr lang="en-GB">
              <a:latin typeface="Nunito" pitchFamily="2" charset="77"/>
            </a:endParaRPr>
          </a:p>
          <a:p>
            <a:endParaRPr lang="en-GB">
              <a:latin typeface="Nunito" pitchFamily="2" charset="77"/>
            </a:endParaRPr>
          </a:p>
          <a:p>
            <a:r>
              <a:rPr lang="en-GB">
                <a:latin typeface="Nunito" pitchFamily="2" charset="77"/>
              </a:rPr>
              <a:t>Then the number of divisors of x is simply: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954ED-AFFF-E5A8-07AD-C2C2371D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2089150"/>
            <a:ext cx="2273300" cy="48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85E4F5-2C29-80CC-AB68-25E1B979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928217"/>
            <a:ext cx="3200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8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EBED-C6CB-5387-DAA5-EC173340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50746-03D3-D55E-0969-70C9D8363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Nunito" pitchFamily="2" charset="77"/>
              </a:rPr>
              <a:t>Let (a, b) denote the greatest common factor of a and b, find (12</a:t>
            </a:r>
            <a:r>
              <a:rPr lang="en-GB" baseline="30000">
                <a:latin typeface="Nunito" pitchFamily="2" charset="77"/>
              </a:rPr>
              <a:t>6</a:t>
            </a:r>
            <a:r>
              <a:rPr lang="en-GB">
                <a:latin typeface="Nunito" pitchFamily="2" charset="77"/>
              </a:rPr>
              <a:t>, 18</a:t>
            </a:r>
            <a:r>
              <a:rPr lang="en-GB" baseline="30000">
                <a:latin typeface="Nunito" pitchFamily="2" charset="77"/>
              </a:rPr>
              <a:t>4</a:t>
            </a:r>
            <a:r>
              <a:rPr lang="en-GB">
                <a:latin typeface="Nunito" pitchFamily="2" charset="7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0939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7C5C-72EF-CEF9-F4AD-862CA740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Nunito" pitchFamily="2" charset="77"/>
              </a:rPr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2BC32-A90E-FFD5-FFBD-71FA73F4A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Nunito" pitchFamily="2" charset="77"/>
              </a:rPr>
              <a:t>What is the smallest positive integer that, when multiplied by 60, results in a perfect cube?</a:t>
            </a:r>
          </a:p>
        </p:txBody>
      </p:sp>
    </p:spTree>
    <p:extLst>
      <p:ext uri="{BB962C8B-B14F-4D97-AF65-F5344CB8AC3E}">
        <p14:creationId xmlns:p14="http://schemas.microsoft.com/office/powerpoint/2010/main" val="886811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2ca3e4c-e9b0-4646-8dae-8fb89814e0e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801</Words>
  <Application>Microsoft Macintosh PowerPoint</Application>
  <PresentationFormat>On-screen Show (16:9)</PresentationFormat>
  <Paragraphs>81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Roboto</vt:lpstr>
      <vt:lpstr>Nunito</vt:lpstr>
      <vt:lpstr>Simple Light</vt:lpstr>
      <vt:lpstr>PowerPoint Presentation</vt:lpstr>
      <vt:lpstr>PowerPoint Presentation</vt:lpstr>
      <vt:lpstr>PowerPoint Presentation</vt:lpstr>
      <vt:lpstr>PowerPoint Presentation</vt:lpstr>
      <vt:lpstr>Prime numbers</vt:lpstr>
      <vt:lpstr>Prime factorization</vt:lpstr>
      <vt:lpstr>Number of divisors</vt:lpstr>
      <vt:lpstr>Example 1</vt:lpstr>
      <vt:lpstr>Example 2</vt:lpstr>
      <vt:lpstr>Example 3</vt:lpstr>
      <vt:lpstr>Algorithm using C++: </vt:lpstr>
      <vt:lpstr>Sieve of Eratosthenes</vt:lpstr>
      <vt:lpstr>PowerPoint Presentation</vt:lpstr>
      <vt:lpstr>Algorithm</vt:lpstr>
      <vt:lpstr>Problem (counting divisors)</vt:lpstr>
      <vt:lpstr>Solution</vt:lpstr>
      <vt:lpstr>Greatest common divisor (GCD)</vt:lpstr>
      <vt:lpstr>The least common multiple (LCM)</vt:lpstr>
      <vt:lpstr>PowerPoint Presentation</vt:lpstr>
      <vt:lpstr>Important</vt:lpstr>
      <vt:lpstr>Modular arithmetic </vt:lpstr>
      <vt:lpstr>PowerPoint Presentation</vt:lpstr>
      <vt:lpstr>PowerPoint Presentation</vt:lpstr>
      <vt:lpstr>PowerPoint Presentation</vt:lpstr>
      <vt:lpstr>Factorial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Han-Xin Xu (hxsx1u21)</cp:lastModifiedBy>
  <cp:revision>22</cp:revision>
  <dcterms:modified xsi:type="dcterms:W3CDTF">2024-11-20T14:58:59Z</dcterms:modified>
</cp:coreProperties>
</file>