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fd1015df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fd1015df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fd1015df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fd1015df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fd1015df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fd1015df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fd1015df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fd1015df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fd1015d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fd1015d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fd1015df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fd1015df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fd1015df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fd1015df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fd1015df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fd1015df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fd1015df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fd1015df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fd1015df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fd1015df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fd1015d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fd1015d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fd1015df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fd1015df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fd1015df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fd1015df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fd1015df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fd1015df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fd1015df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fd1015df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fd1015df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fd1015df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fd1015df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fd1015df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fd1015df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fd1015df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0fd1015df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0fd1015df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fd1015df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fd1015df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fd1015df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fd1015df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fd1015d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fd1015d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fd1015df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0fd1015df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fd1015df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fd1015df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fd1015d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fd1015d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fd1015d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fd1015d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fd1015d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fd1015d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fd1015d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fd1015d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fd1015df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fd1015df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fd1015df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fd1015df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89025" y="805800"/>
            <a:ext cx="1765950" cy="1765950"/>
          </a:xfrm>
          <a:prstGeom prst="rect">
            <a:avLst/>
          </a:prstGeom>
          <a:noFill/>
          <a:ln>
            <a:noFill/>
          </a:ln>
        </p:spPr>
      </p:pic>
      <p:pic>
        <p:nvPicPr>
          <p:cNvPr id="55" name="Google Shape;55;p13"/>
          <p:cNvPicPr preferRelativeResize="0"/>
          <p:nvPr/>
        </p:nvPicPr>
        <p:blipFill>
          <a:blip r:embed="rId4">
            <a:alphaModFix/>
          </a:blip>
          <a:stretch>
            <a:fillRect/>
          </a:stretch>
        </p:blipFill>
        <p:spPr>
          <a:xfrm>
            <a:off x="1612375" y="2742075"/>
            <a:ext cx="5919251" cy="1359575"/>
          </a:xfrm>
          <a:prstGeom prst="rect">
            <a:avLst/>
          </a:prstGeom>
          <a:noFill/>
          <a:ln>
            <a:noFill/>
          </a:ln>
        </p:spPr>
      </p:pic>
      <p:pic>
        <p:nvPicPr>
          <p:cNvPr id="56" name="Google Shape;56;p13"/>
          <p:cNvPicPr preferRelativeResize="0"/>
          <p:nvPr/>
        </p:nvPicPr>
        <p:blipFill>
          <a:blip r:embed="rId5">
            <a:alphaModFix/>
          </a:blip>
          <a:stretch>
            <a:fillRect/>
          </a:stretch>
        </p:blipFill>
        <p:spPr>
          <a:xfrm>
            <a:off x="2486238" y="3943451"/>
            <a:ext cx="4171525" cy="562825"/>
          </a:xfrm>
          <a:prstGeom prst="rect">
            <a:avLst/>
          </a:prstGeom>
          <a:noFill/>
          <a:ln>
            <a:noFill/>
          </a:ln>
        </p:spPr>
      </p:pic>
      <p:pic>
        <p:nvPicPr>
          <p:cNvPr id="57" name="Google Shape;57;p13"/>
          <p:cNvPicPr preferRelativeResize="0"/>
          <p:nvPr/>
        </p:nvPicPr>
        <p:blipFill>
          <a:blip r:embed="rId6">
            <a:alphaModFix/>
          </a:blip>
          <a:stretch>
            <a:fillRect/>
          </a:stretch>
        </p:blipFill>
        <p:spPr>
          <a:xfrm>
            <a:off x="96475" y="94375"/>
            <a:ext cx="574316" cy="56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96475" y="94375"/>
            <a:ext cx="574316" cy="562825"/>
          </a:xfrm>
          <a:prstGeom prst="rect">
            <a:avLst/>
          </a:prstGeom>
          <a:noFill/>
          <a:ln>
            <a:noFill/>
          </a:ln>
        </p:spPr>
      </p:pic>
      <p:pic>
        <p:nvPicPr>
          <p:cNvPr id="124" name="Google Shape;124;p22"/>
          <p:cNvPicPr preferRelativeResize="0"/>
          <p:nvPr/>
        </p:nvPicPr>
        <p:blipFill>
          <a:blip r:embed="rId4">
            <a:alphaModFix/>
          </a:blip>
          <a:stretch>
            <a:fillRect/>
          </a:stretch>
        </p:blipFill>
        <p:spPr>
          <a:xfrm>
            <a:off x="3034741" y="152400"/>
            <a:ext cx="3074513" cy="4838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Best time complexity</a:t>
            </a:r>
            <a:endParaRPr>
              <a:latin typeface="Nunito"/>
              <a:ea typeface="Nunito"/>
              <a:cs typeface="Nunito"/>
              <a:sym typeface="Nunito"/>
            </a:endParaRPr>
          </a:p>
        </p:txBody>
      </p:sp>
      <p:sp>
        <p:nvSpPr>
          <p:cNvPr id="130" name="Google Shape;130;p23"/>
          <p:cNvSpPr txBox="1"/>
          <p:nvPr>
            <p:ph idx="1" type="body"/>
          </p:nvPr>
        </p:nvSpPr>
        <p:spPr>
          <a:xfrm>
            <a:off x="311700" y="1481200"/>
            <a:ext cx="8520600" cy="235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GB">
                <a:latin typeface="Nunito"/>
                <a:ea typeface="Nunito"/>
                <a:cs typeface="Nunito"/>
                <a:sym typeface="Nunito"/>
              </a:rPr>
              <a:t>It can be proven mathematically that the best we can do regarding sorting algoritms is </a:t>
            </a:r>
            <a:r>
              <a:rPr lang="en-GB">
                <a:solidFill>
                  <a:schemeClr val="dk1"/>
                </a:solidFill>
                <a:latin typeface="Nunito"/>
                <a:ea typeface="Nunito"/>
                <a:cs typeface="Nunito"/>
                <a:sym typeface="Nunito"/>
              </a:rPr>
              <a:t>O(nlogn)</a:t>
            </a:r>
            <a:r>
              <a:rPr lang="en-GB">
                <a:latin typeface="Nunito"/>
                <a:ea typeface="Nunito"/>
                <a:cs typeface="Nunito"/>
                <a:sym typeface="Nunito"/>
              </a:rPr>
              <a:t>.</a:t>
            </a:r>
            <a:endParaRPr>
              <a:latin typeface="Nunito"/>
              <a:ea typeface="Nunito"/>
              <a:cs typeface="Nunito"/>
              <a:sym typeface="Nunito"/>
            </a:endParaRPr>
          </a:p>
        </p:txBody>
      </p:sp>
      <p:pic>
        <p:nvPicPr>
          <p:cNvPr id="131" name="Google Shape;131;p23"/>
          <p:cNvPicPr preferRelativeResize="0"/>
          <p:nvPr/>
        </p:nvPicPr>
        <p:blipFill>
          <a:blip r:embed="rId3">
            <a:alphaModFix/>
          </a:blip>
          <a:stretch>
            <a:fillRect/>
          </a:stretch>
        </p:blipFill>
        <p:spPr>
          <a:xfrm>
            <a:off x="8507825" y="75025"/>
            <a:ext cx="574316" cy="56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Other algorithms</a:t>
            </a:r>
            <a:endParaRPr>
              <a:latin typeface="Nunito"/>
              <a:ea typeface="Nunito"/>
              <a:cs typeface="Nunito"/>
              <a:sym typeface="Nunito"/>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GB">
                <a:latin typeface="Nunito"/>
                <a:ea typeface="Nunito"/>
                <a:cs typeface="Nunito"/>
                <a:sym typeface="Nunito"/>
              </a:rPr>
              <a:t>Insertion sort</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GB">
                <a:latin typeface="Nunito"/>
                <a:ea typeface="Nunito"/>
                <a:cs typeface="Nunito"/>
                <a:sym typeface="Nunito"/>
              </a:rPr>
              <a:t>Quick sort</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GB">
                <a:latin typeface="Nunito"/>
                <a:ea typeface="Nunito"/>
                <a:cs typeface="Nunito"/>
                <a:sym typeface="Nunito"/>
              </a:rPr>
              <a:t>Counter sort</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GB">
                <a:latin typeface="Nunito"/>
                <a:ea typeface="Nunito"/>
                <a:cs typeface="Nunito"/>
                <a:sym typeface="Nunito"/>
              </a:rPr>
              <a:t>…</a:t>
            </a:r>
            <a:endParaRPr>
              <a:latin typeface="Nunito"/>
              <a:ea typeface="Nunito"/>
              <a:cs typeface="Nunito"/>
              <a:sym typeface="Nunito"/>
            </a:endParaRPr>
          </a:p>
          <a:p>
            <a:pPr indent="0" lvl="0" marL="0" rtl="0" algn="l">
              <a:spcBef>
                <a:spcPts val="1200"/>
              </a:spcBef>
              <a:spcAft>
                <a:spcPts val="1200"/>
              </a:spcAft>
              <a:buNone/>
            </a:pPr>
            <a:r>
              <a:t/>
            </a:r>
            <a:endParaRPr>
              <a:latin typeface="Nunito"/>
              <a:ea typeface="Nunito"/>
              <a:cs typeface="Nunito"/>
              <a:sym typeface="Nunito"/>
            </a:endParaRPr>
          </a:p>
        </p:txBody>
      </p:sp>
      <p:pic>
        <p:nvPicPr>
          <p:cNvPr id="138" name="Google Shape;138;p24"/>
          <p:cNvPicPr preferRelativeResize="0"/>
          <p:nvPr/>
        </p:nvPicPr>
        <p:blipFill>
          <a:blip r:embed="rId3">
            <a:alphaModFix/>
          </a:blip>
          <a:stretch>
            <a:fillRect/>
          </a:stretch>
        </p:blipFill>
        <p:spPr>
          <a:xfrm>
            <a:off x="8498150" y="75025"/>
            <a:ext cx="574316" cy="56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latin typeface="Nunito"/>
                <a:ea typeface="Nunito"/>
                <a:cs typeface="Nunito"/>
                <a:sym typeface="Nunito"/>
              </a:rPr>
              <a:t>Q: </a:t>
            </a:r>
            <a:r>
              <a:rPr lang="en-GB" sz="2120">
                <a:latin typeface="Nunito"/>
                <a:ea typeface="Nunito"/>
                <a:cs typeface="Nunito"/>
                <a:sym typeface="Nunito"/>
              </a:rPr>
              <a:t>What would the array [7, 2, 6, 3, 1] be after 1 pass of bubble sort?</a:t>
            </a:r>
            <a:endParaRPr sz="2120">
              <a:latin typeface="Nunito"/>
              <a:ea typeface="Nunito"/>
              <a:cs typeface="Nunito"/>
              <a:sym typeface="Nunito"/>
            </a:endParaRPr>
          </a:p>
        </p:txBody>
      </p:sp>
      <p:sp>
        <p:nvSpPr>
          <p:cNvPr id="144" name="Google Shape;144;p25"/>
          <p:cNvSpPr txBox="1"/>
          <p:nvPr>
            <p:ph idx="1" type="body"/>
          </p:nvPr>
        </p:nvSpPr>
        <p:spPr>
          <a:xfrm>
            <a:off x="311700" y="12878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GB"/>
              <a:t>[2, 6, 3, 1, 7]</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lphaUcPeriod"/>
            </a:pPr>
            <a:r>
              <a:rPr lang="en-GB"/>
              <a:t>[1, 2, 7, 6, 3]</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lphaUcPeriod"/>
            </a:pPr>
            <a:r>
              <a:rPr lang="en-GB"/>
              <a:t>[1, 2, 3, 6, 7]</a:t>
            </a:r>
            <a:endParaRPr/>
          </a:p>
        </p:txBody>
      </p:sp>
      <p:pic>
        <p:nvPicPr>
          <p:cNvPr id="145" name="Google Shape;145;p25"/>
          <p:cNvPicPr preferRelativeResize="0"/>
          <p:nvPr/>
        </p:nvPicPr>
        <p:blipFill>
          <a:blip r:embed="rId3">
            <a:alphaModFix/>
          </a:blip>
          <a:stretch>
            <a:fillRect/>
          </a:stretch>
        </p:blipFill>
        <p:spPr>
          <a:xfrm>
            <a:off x="8469175" y="4474075"/>
            <a:ext cx="574316" cy="56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Q: </a:t>
            </a:r>
            <a:r>
              <a:rPr lang="en-GB">
                <a:latin typeface="Nunito"/>
                <a:ea typeface="Nunito"/>
                <a:cs typeface="Nunito"/>
                <a:sym typeface="Nunito"/>
              </a:rPr>
              <a:t>What is the time-complexity of merge sort?</a:t>
            </a:r>
            <a:endParaRPr>
              <a:latin typeface="Nunito"/>
              <a:ea typeface="Nunito"/>
              <a:cs typeface="Nunito"/>
              <a:sym typeface="Nunito"/>
            </a:endParaRPr>
          </a:p>
        </p:txBody>
      </p:sp>
      <p:sp>
        <p:nvSpPr>
          <p:cNvPr id="151" name="Google Shape;151;p26"/>
          <p:cNvSpPr txBox="1"/>
          <p:nvPr>
            <p:ph idx="1" type="body"/>
          </p:nvPr>
        </p:nvSpPr>
        <p:spPr>
          <a:xfrm>
            <a:off x="311700" y="1394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AutoNum type="alphaUcPeriod"/>
            </a:pPr>
            <a:r>
              <a:rPr lang="en-GB">
                <a:latin typeface="Nunito"/>
                <a:ea typeface="Nunito"/>
                <a:cs typeface="Nunito"/>
                <a:sym typeface="Nunito"/>
              </a:rPr>
              <a:t>O(nlogn)</a:t>
            </a:r>
            <a:endParaRPr>
              <a:latin typeface="Nunito"/>
              <a:ea typeface="Nunito"/>
              <a:cs typeface="Nunito"/>
              <a:sym typeface="Nunito"/>
            </a:endParaRPr>
          </a:p>
          <a:p>
            <a:pPr indent="0" lvl="0" marL="457200" rtl="0" algn="l">
              <a:spcBef>
                <a:spcPts val="1200"/>
              </a:spcBef>
              <a:spcAft>
                <a:spcPts val="0"/>
              </a:spcAft>
              <a:buNone/>
            </a:pPr>
            <a:r>
              <a:t/>
            </a:r>
            <a:endParaRPr>
              <a:latin typeface="Nunito"/>
              <a:ea typeface="Nunito"/>
              <a:cs typeface="Nunito"/>
              <a:sym typeface="Nunito"/>
            </a:endParaRPr>
          </a:p>
          <a:p>
            <a:pPr indent="-342900" lvl="0" marL="457200" rtl="0" algn="l">
              <a:spcBef>
                <a:spcPts val="1200"/>
              </a:spcBef>
              <a:spcAft>
                <a:spcPts val="0"/>
              </a:spcAft>
              <a:buSzPts val="1800"/>
              <a:buFont typeface="Nunito"/>
              <a:buAutoNum type="alphaUcPeriod"/>
            </a:pPr>
            <a:r>
              <a:rPr lang="en-GB">
                <a:latin typeface="Nunito"/>
                <a:ea typeface="Nunito"/>
                <a:cs typeface="Nunito"/>
                <a:sym typeface="Nunito"/>
              </a:rPr>
              <a:t>O(n</a:t>
            </a:r>
            <a:r>
              <a:rPr baseline="30000" lang="en-GB">
                <a:latin typeface="Nunito"/>
                <a:ea typeface="Nunito"/>
                <a:cs typeface="Nunito"/>
                <a:sym typeface="Nunito"/>
              </a:rPr>
              <a:t>2</a:t>
            </a:r>
            <a:r>
              <a:rPr lang="en-GB">
                <a:latin typeface="Nunito"/>
                <a:ea typeface="Nunito"/>
                <a:cs typeface="Nunito"/>
                <a:sym typeface="Nunito"/>
              </a:rPr>
              <a:t>)</a:t>
            </a:r>
            <a:endParaRPr>
              <a:latin typeface="Nunito"/>
              <a:ea typeface="Nunito"/>
              <a:cs typeface="Nunito"/>
              <a:sym typeface="Nunito"/>
            </a:endParaRPr>
          </a:p>
          <a:p>
            <a:pPr indent="0" lvl="0" marL="457200" rtl="0" algn="l">
              <a:spcBef>
                <a:spcPts val="1200"/>
              </a:spcBef>
              <a:spcAft>
                <a:spcPts val="0"/>
              </a:spcAft>
              <a:buNone/>
            </a:pPr>
            <a:r>
              <a:t/>
            </a:r>
            <a:endParaRPr>
              <a:latin typeface="Nunito"/>
              <a:ea typeface="Nunito"/>
              <a:cs typeface="Nunito"/>
              <a:sym typeface="Nunito"/>
            </a:endParaRPr>
          </a:p>
          <a:p>
            <a:pPr indent="-342900" lvl="0" marL="457200" rtl="0" algn="l">
              <a:spcBef>
                <a:spcPts val="1200"/>
              </a:spcBef>
              <a:spcAft>
                <a:spcPts val="0"/>
              </a:spcAft>
              <a:buSzPts val="1800"/>
              <a:buFont typeface="Nunito"/>
              <a:buAutoNum type="alphaUcPeriod"/>
            </a:pPr>
            <a:r>
              <a:rPr lang="en-GB">
                <a:latin typeface="Nunito"/>
                <a:ea typeface="Nunito"/>
                <a:cs typeface="Nunito"/>
                <a:sym typeface="Nunito"/>
              </a:rPr>
              <a:t>O(logn)</a:t>
            </a:r>
            <a:endParaRPr>
              <a:latin typeface="Nunito"/>
              <a:ea typeface="Nunito"/>
              <a:cs typeface="Nunito"/>
              <a:sym typeface="Nunito"/>
            </a:endParaRPr>
          </a:p>
        </p:txBody>
      </p:sp>
      <p:pic>
        <p:nvPicPr>
          <p:cNvPr id="152" name="Google Shape;152;p26"/>
          <p:cNvPicPr preferRelativeResize="0"/>
          <p:nvPr/>
        </p:nvPicPr>
        <p:blipFill>
          <a:blip r:embed="rId3">
            <a:alphaModFix/>
          </a:blip>
          <a:stretch>
            <a:fillRect/>
          </a:stretch>
        </p:blipFill>
        <p:spPr>
          <a:xfrm>
            <a:off x="8459500" y="113700"/>
            <a:ext cx="574316" cy="56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938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latin typeface="Nunito"/>
                <a:ea typeface="Nunito"/>
                <a:cs typeface="Nunito"/>
                <a:sym typeface="Nunito"/>
              </a:rPr>
              <a:t>Q: </a:t>
            </a:r>
            <a:r>
              <a:rPr lang="en-GB" sz="2120">
                <a:latin typeface="Nunito"/>
                <a:ea typeface="Nunito"/>
                <a:cs typeface="Nunito"/>
                <a:sym typeface="Nunito"/>
              </a:rPr>
              <a:t>How many steps does it take to sort the following array (ascending order) using merge sort. [6, 5, 4, 3, 2, 1]?</a:t>
            </a:r>
            <a:endParaRPr sz="2120">
              <a:latin typeface="Nunito"/>
              <a:ea typeface="Nunito"/>
              <a:cs typeface="Nunito"/>
              <a:sym typeface="Nunito"/>
            </a:endParaRPr>
          </a:p>
        </p:txBody>
      </p:sp>
      <p:cxnSp>
        <p:nvCxnSpPr>
          <p:cNvPr id="158" name="Google Shape;158;p27"/>
          <p:cNvCxnSpPr/>
          <p:nvPr/>
        </p:nvCxnSpPr>
        <p:spPr>
          <a:xfrm>
            <a:off x="696125" y="2484725"/>
            <a:ext cx="7386600" cy="0"/>
          </a:xfrm>
          <a:prstGeom prst="straightConnector1">
            <a:avLst/>
          </a:prstGeom>
          <a:noFill/>
          <a:ln cap="flat" cmpd="sng" w="9525">
            <a:solidFill>
              <a:schemeClr val="dk2"/>
            </a:solidFill>
            <a:prstDash val="solid"/>
            <a:round/>
            <a:headEnd len="med" w="med" type="none"/>
            <a:tailEnd len="med" w="med" type="none"/>
          </a:ln>
        </p:spPr>
      </p:cxnSp>
      <p:pic>
        <p:nvPicPr>
          <p:cNvPr id="159" name="Google Shape;159;p27"/>
          <p:cNvPicPr preferRelativeResize="0"/>
          <p:nvPr/>
        </p:nvPicPr>
        <p:blipFill>
          <a:blip r:embed="rId3">
            <a:alphaModFix/>
          </a:blip>
          <a:stretch>
            <a:fillRect/>
          </a:stretch>
        </p:blipFill>
        <p:spPr>
          <a:xfrm>
            <a:off x="8459500" y="113700"/>
            <a:ext cx="574316" cy="56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Sorting in C++</a:t>
            </a:r>
            <a:endParaRPr>
              <a:latin typeface="Nunito"/>
              <a:ea typeface="Nunito"/>
              <a:cs typeface="Nunito"/>
              <a:sym typeface="Nunito"/>
            </a:endParaRPr>
          </a:p>
        </p:txBody>
      </p:sp>
      <p:sp>
        <p:nvSpPr>
          <p:cNvPr id="165" name="Google Shape;165;p28"/>
          <p:cNvSpPr txBox="1"/>
          <p:nvPr>
            <p:ph idx="1" type="body"/>
          </p:nvPr>
        </p:nvSpPr>
        <p:spPr>
          <a:xfrm>
            <a:off x="311700" y="12491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GB">
                <a:latin typeface="Nunito"/>
                <a:ea typeface="Nunito"/>
                <a:cs typeface="Nunito"/>
                <a:sym typeface="Nunito"/>
              </a:rPr>
              <a:t>Static arrays</a:t>
            </a:r>
            <a:endParaRPr>
              <a:latin typeface="Nunito"/>
              <a:ea typeface="Nunito"/>
              <a:cs typeface="Nunito"/>
              <a:sym typeface="Nunito"/>
            </a:endParaRPr>
          </a:p>
          <a:p>
            <a:pPr indent="0" lvl="0" marL="457200" rtl="0" algn="l">
              <a:spcBef>
                <a:spcPts val="1200"/>
              </a:spcBef>
              <a:spcAft>
                <a:spcPts val="0"/>
              </a:spcAft>
              <a:buNone/>
            </a:pPr>
            <a:r>
              <a:t/>
            </a:r>
            <a:endParaRPr>
              <a:latin typeface="Nunito"/>
              <a:ea typeface="Nunito"/>
              <a:cs typeface="Nunito"/>
              <a:sym typeface="Nunito"/>
            </a:endParaRPr>
          </a:p>
          <a:p>
            <a:pPr indent="-342900" lvl="0" marL="457200" rtl="0" algn="l">
              <a:spcBef>
                <a:spcPts val="1200"/>
              </a:spcBef>
              <a:spcAft>
                <a:spcPts val="0"/>
              </a:spcAft>
              <a:buSzPts val="1800"/>
              <a:buFont typeface="Nunito"/>
              <a:buChar char="●"/>
            </a:pPr>
            <a:r>
              <a:rPr lang="en-GB">
                <a:latin typeface="Nunito"/>
                <a:ea typeface="Nunito"/>
                <a:cs typeface="Nunito"/>
                <a:sym typeface="Nunito"/>
              </a:rPr>
              <a:t>Dynamic arrays</a:t>
            </a:r>
            <a:endParaRPr>
              <a:latin typeface="Nunito"/>
              <a:ea typeface="Nunito"/>
              <a:cs typeface="Nunito"/>
              <a:sym typeface="Nunito"/>
            </a:endParaRPr>
          </a:p>
          <a:p>
            <a:pPr indent="0" lvl="0" marL="457200" rtl="0" algn="l">
              <a:spcBef>
                <a:spcPts val="1200"/>
              </a:spcBef>
              <a:spcAft>
                <a:spcPts val="0"/>
              </a:spcAft>
              <a:buNone/>
            </a:pPr>
            <a:r>
              <a:t/>
            </a:r>
            <a:endParaRPr>
              <a:latin typeface="Nunito"/>
              <a:ea typeface="Nunito"/>
              <a:cs typeface="Nunito"/>
              <a:sym typeface="Nunito"/>
            </a:endParaRPr>
          </a:p>
          <a:p>
            <a:pPr indent="-342900" lvl="0" marL="457200" rtl="0" algn="l">
              <a:spcBef>
                <a:spcPts val="1200"/>
              </a:spcBef>
              <a:spcAft>
                <a:spcPts val="0"/>
              </a:spcAft>
              <a:buSzPts val="1800"/>
              <a:buFont typeface="Nunito"/>
              <a:buChar char="●"/>
            </a:pPr>
            <a:r>
              <a:rPr lang="en-GB">
                <a:latin typeface="Nunito"/>
                <a:ea typeface="Nunito"/>
                <a:cs typeface="Nunito"/>
                <a:sym typeface="Nunito"/>
              </a:rPr>
              <a:t>(Dynamic) arrays of pairs and tuples</a:t>
            </a:r>
            <a:endParaRPr>
              <a:latin typeface="Nunito"/>
              <a:ea typeface="Nunito"/>
              <a:cs typeface="Nunito"/>
              <a:sym typeface="Nunito"/>
            </a:endParaRPr>
          </a:p>
        </p:txBody>
      </p:sp>
      <p:pic>
        <p:nvPicPr>
          <p:cNvPr id="166" name="Google Shape;166;p28"/>
          <p:cNvPicPr preferRelativeResize="0"/>
          <p:nvPr/>
        </p:nvPicPr>
        <p:blipFill>
          <a:blip r:embed="rId3">
            <a:alphaModFix/>
          </a:blip>
          <a:stretch>
            <a:fillRect/>
          </a:stretch>
        </p:blipFill>
        <p:spPr>
          <a:xfrm>
            <a:off x="8459500" y="113700"/>
            <a:ext cx="574316" cy="56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Static Arrays</a:t>
            </a:r>
            <a:endParaRPr>
              <a:latin typeface="Nunito"/>
              <a:ea typeface="Nunito"/>
              <a:cs typeface="Nunito"/>
              <a:sym typeface="Nunito"/>
            </a:endParaRPr>
          </a:p>
        </p:txBody>
      </p:sp>
      <p:sp>
        <p:nvSpPr>
          <p:cNvPr id="172" name="Google Shape;172;p29"/>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Nunito"/>
              <a:buChar char="●"/>
            </a:pPr>
            <a:r>
              <a:rPr lang="en-GB" sz="1700">
                <a:latin typeface="Nunito"/>
                <a:ea typeface="Nunito"/>
                <a:cs typeface="Nunito"/>
                <a:sym typeface="Nunito"/>
              </a:rPr>
              <a:t>To sort static arrays, use </a:t>
            </a:r>
            <a:r>
              <a:rPr lang="en-GB" sz="1700">
                <a:solidFill>
                  <a:schemeClr val="dk1"/>
                </a:solidFill>
                <a:latin typeface="Nunito"/>
                <a:ea typeface="Nunito"/>
                <a:cs typeface="Nunito"/>
                <a:sym typeface="Nunito"/>
              </a:rPr>
              <a:t>sort(arr, arr + N), </a:t>
            </a:r>
            <a:r>
              <a:rPr lang="en-GB" sz="1700">
                <a:latin typeface="Nunito"/>
                <a:ea typeface="Nunito"/>
                <a:cs typeface="Nunito"/>
                <a:sym typeface="Nunito"/>
              </a:rPr>
              <a:t>where </a:t>
            </a:r>
            <a:r>
              <a:rPr lang="en-GB" sz="1700">
                <a:solidFill>
                  <a:schemeClr val="dk1"/>
                </a:solidFill>
                <a:latin typeface="Nunito"/>
                <a:ea typeface="Nunito"/>
                <a:cs typeface="Nunito"/>
                <a:sym typeface="Nunito"/>
              </a:rPr>
              <a:t>N</a:t>
            </a:r>
            <a:r>
              <a:rPr lang="en-GB" sz="1700">
                <a:latin typeface="Nunito"/>
                <a:ea typeface="Nunito"/>
                <a:cs typeface="Nunito"/>
                <a:sym typeface="Nunito"/>
              </a:rPr>
              <a:t> is the number of elements to be sorted. </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GB" sz="1700">
                <a:latin typeface="Nunito"/>
                <a:ea typeface="Nunito"/>
                <a:cs typeface="Nunito"/>
                <a:sym typeface="Nunito"/>
              </a:rPr>
              <a:t>The range can also be specified by replacing arrandarr + Nwith the intended range. For example, sort(arr + 1, arr + 4) sorts indices [1, 4)</a:t>
            </a:r>
            <a:r>
              <a:rPr lang="en-GB" sz="1700">
                <a:latin typeface="Nunito"/>
                <a:ea typeface="Nunito"/>
                <a:cs typeface="Nunito"/>
                <a:sym typeface="Nunito"/>
              </a:rPr>
              <a:t>.</a:t>
            </a:r>
            <a:endParaRPr sz="1700">
              <a:latin typeface="Nunito"/>
              <a:ea typeface="Nunito"/>
              <a:cs typeface="Nunito"/>
              <a:sym typeface="Nunito"/>
            </a:endParaRPr>
          </a:p>
        </p:txBody>
      </p:sp>
      <p:pic>
        <p:nvPicPr>
          <p:cNvPr id="173" name="Google Shape;173;p29"/>
          <p:cNvPicPr preferRelativeResize="0"/>
          <p:nvPr/>
        </p:nvPicPr>
        <p:blipFill>
          <a:blip r:embed="rId3">
            <a:alphaModFix/>
          </a:blip>
          <a:stretch>
            <a:fillRect/>
          </a:stretch>
        </p:blipFill>
        <p:spPr>
          <a:xfrm>
            <a:off x="1726375" y="2630325"/>
            <a:ext cx="5691226" cy="2266925"/>
          </a:xfrm>
          <a:prstGeom prst="rect">
            <a:avLst/>
          </a:prstGeom>
          <a:noFill/>
          <a:ln>
            <a:noFill/>
          </a:ln>
        </p:spPr>
      </p:pic>
      <p:pic>
        <p:nvPicPr>
          <p:cNvPr id="174" name="Google Shape;174;p29"/>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Dynamic Arrays</a:t>
            </a:r>
            <a:endParaRPr>
              <a:latin typeface="Nunito"/>
              <a:ea typeface="Nunito"/>
              <a:cs typeface="Nunito"/>
              <a:sym typeface="Nunito"/>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Nunito"/>
              <a:buChar char="●"/>
            </a:pPr>
            <a:r>
              <a:rPr lang="en-GB" sz="1600">
                <a:latin typeface="Nunito"/>
                <a:ea typeface="Nunito"/>
                <a:cs typeface="Nunito"/>
                <a:sym typeface="Nunito"/>
              </a:rPr>
              <a:t>In order to sort a dynamic array, use </a:t>
            </a:r>
            <a:r>
              <a:rPr lang="en-GB" sz="1600">
                <a:solidFill>
                  <a:schemeClr val="dk1"/>
                </a:solidFill>
                <a:latin typeface="Nunito"/>
                <a:ea typeface="Nunito"/>
                <a:cs typeface="Nunito"/>
                <a:sym typeface="Nunito"/>
              </a:rPr>
              <a:t>sort(v.begin(), v.end())</a:t>
            </a:r>
            <a:r>
              <a:rPr lang="en-GB" sz="1600">
                <a:latin typeface="Nunito"/>
                <a:ea typeface="Nunito"/>
                <a:cs typeface="Nunito"/>
                <a:sym typeface="Nunito"/>
              </a:rPr>
              <a:t> or </a:t>
            </a:r>
            <a:r>
              <a:rPr lang="en-GB" sz="1600">
                <a:solidFill>
                  <a:schemeClr val="dk1"/>
                </a:solidFill>
                <a:latin typeface="Nunito"/>
                <a:ea typeface="Nunito"/>
                <a:cs typeface="Nunito"/>
                <a:sym typeface="Nunito"/>
              </a:rPr>
              <a:t>sort(begin(v),end(v)).</a:t>
            </a:r>
            <a:endParaRPr sz="1600">
              <a:solidFill>
                <a:schemeClr val="dk1"/>
              </a:solidFill>
              <a:latin typeface="Nunito"/>
              <a:ea typeface="Nunito"/>
              <a:cs typeface="Nunito"/>
              <a:sym typeface="Nunito"/>
            </a:endParaRPr>
          </a:p>
          <a:p>
            <a:pPr indent="-330200" lvl="0" marL="457200" rtl="0" algn="l">
              <a:spcBef>
                <a:spcPts val="0"/>
              </a:spcBef>
              <a:spcAft>
                <a:spcPts val="0"/>
              </a:spcAft>
              <a:buSzPts val="1600"/>
              <a:buFont typeface="Nunito"/>
              <a:buChar char="●"/>
            </a:pPr>
            <a:r>
              <a:rPr lang="en-GB" sz="1600">
                <a:latin typeface="Nunito"/>
                <a:ea typeface="Nunito"/>
                <a:cs typeface="Nunito"/>
                <a:sym typeface="Nunito"/>
              </a:rPr>
              <a:t>The default sort function sorts the array in ascending order. Similarly, we can specify the range. For example, </a:t>
            </a:r>
            <a:r>
              <a:rPr lang="en-GB" sz="1600">
                <a:solidFill>
                  <a:schemeClr val="dk1"/>
                </a:solidFill>
                <a:latin typeface="Nunito"/>
                <a:ea typeface="Nunito"/>
                <a:cs typeface="Nunito"/>
                <a:sym typeface="Nunito"/>
              </a:rPr>
              <a:t>sort(v.begin() + 1, v.begin() + 4) </a:t>
            </a:r>
            <a:r>
              <a:rPr lang="en-GB" sz="1600">
                <a:latin typeface="Nunito"/>
                <a:ea typeface="Nunito"/>
                <a:cs typeface="Nunito"/>
                <a:sym typeface="Nunito"/>
              </a:rPr>
              <a:t>sorts indices [1, 4).</a:t>
            </a:r>
            <a:endParaRPr sz="1600">
              <a:latin typeface="Nunito"/>
              <a:ea typeface="Nunito"/>
              <a:cs typeface="Nunito"/>
              <a:sym typeface="Nunito"/>
            </a:endParaRPr>
          </a:p>
          <a:p>
            <a:pPr indent="0" lvl="0" marL="0" rtl="0" algn="l">
              <a:spcBef>
                <a:spcPts val="1200"/>
              </a:spcBef>
              <a:spcAft>
                <a:spcPts val="1200"/>
              </a:spcAft>
              <a:buNone/>
            </a:pPr>
            <a:r>
              <a:rPr lang="en-GB" sz="1600">
                <a:latin typeface="Nunito"/>
                <a:ea typeface="Nunito"/>
                <a:cs typeface="Nunito"/>
                <a:sym typeface="Nunito"/>
              </a:rPr>
              <a:t>.</a:t>
            </a:r>
            <a:endParaRPr sz="1600">
              <a:latin typeface="Nunito"/>
              <a:ea typeface="Nunito"/>
              <a:cs typeface="Nunito"/>
              <a:sym typeface="Nunito"/>
            </a:endParaRPr>
          </a:p>
        </p:txBody>
      </p:sp>
      <p:pic>
        <p:nvPicPr>
          <p:cNvPr id="181" name="Google Shape;181;p30"/>
          <p:cNvPicPr preferRelativeResize="0"/>
          <p:nvPr/>
        </p:nvPicPr>
        <p:blipFill>
          <a:blip r:embed="rId3">
            <a:alphaModFix/>
          </a:blip>
          <a:stretch>
            <a:fillRect/>
          </a:stretch>
        </p:blipFill>
        <p:spPr>
          <a:xfrm>
            <a:off x="2622050" y="2455750"/>
            <a:ext cx="3899901" cy="2368701"/>
          </a:xfrm>
          <a:prstGeom prst="rect">
            <a:avLst/>
          </a:prstGeom>
          <a:noFill/>
          <a:ln>
            <a:noFill/>
          </a:ln>
        </p:spPr>
      </p:pic>
      <p:pic>
        <p:nvPicPr>
          <p:cNvPr id="182" name="Google Shape;182;p30"/>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A reverse order is possible as follows:</a:t>
            </a:r>
            <a:endParaRPr>
              <a:latin typeface="Nunito"/>
              <a:ea typeface="Nunito"/>
              <a:cs typeface="Nunito"/>
              <a:sym typeface="Nunito"/>
            </a:endParaRPr>
          </a:p>
        </p:txBody>
      </p:sp>
      <p:pic>
        <p:nvPicPr>
          <p:cNvPr id="188" name="Google Shape;188;p31"/>
          <p:cNvPicPr preferRelativeResize="0"/>
          <p:nvPr/>
        </p:nvPicPr>
        <p:blipFill>
          <a:blip r:embed="rId3">
            <a:alphaModFix/>
          </a:blip>
          <a:stretch>
            <a:fillRect/>
          </a:stretch>
        </p:blipFill>
        <p:spPr>
          <a:xfrm>
            <a:off x="507138" y="1431651"/>
            <a:ext cx="8129734" cy="572700"/>
          </a:xfrm>
          <a:prstGeom prst="rect">
            <a:avLst/>
          </a:prstGeom>
          <a:noFill/>
          <a:ln>
            <a:noFill/>
          </a:ln>
        </p:spPr>
      </p:pic>
      <p:sp>
        <p:nvSpPr>
          <p:cNvPr id="189" name="Google Shape;189;p31"/>
          <p:cNvSpPr txBox="1"/>
          <p:nvPr>
            <p:ph type="title"/>
          </p:nvPr>
        </p:nvSpPr>
        <p:spPr>
          <a:xfrm>
            <a:off x="311700" y="213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Strings can also be sorted as follows:</a:t>
            </a:r>
            <a:endParaRPr>
              <a:latin typeface="Nunito"/>
              <a:ea typeface="Nunito"/>
              <a:cs typeface="Nunito"/>
              <a:sym typeface="Nunito"/>
            </a:endParaRPr>
          </a:p>
        </p:txBody>
      </p:sp>
      <p:pic>
        <p:nvPicPr>
          <p:cNvPr id="190" name="Google Shape;190;p31"/>
          <p:cNvPicPr preferRelativeResize="0"/>
          <p:nvPr/>
        </p:nvPicPr>
        <p:blipFill>
          <a:blip r:embed="rId4">
            <a:alphaModFix/>
          </a:blip>
          <a:stretch>
            <a:fillRect/>
          </a:stretch>
        </p:blipFill>
        <p:spPr>
          <a:xfrm>
            <a:off x="901763" y="3013750"/>
            <a:ext cx="7340474" cy="754150"/>
          </a:xfrm>
          <a:prstGeom prst="rect">
            <a:avLst/>
          </a:prstGeom>
          <a:noFill/>
          <a:ln>
            <a:noFill/>
          </a:ln>
        </p:spPr>
      </p:pic>
      <p:pic>
        <p:nvPicPr>
          <p:cNvPr id="191" name="Google Shape;191;p31"/>
          <p:cNvPicPr preferRelativeResize="0"/>
          <p:nvPr/>
        </p:nvPicPr>
        <p:blipFill>
          <a:blip r:embed="rId5">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423200"/>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a:solidFill>
                  <a:schemeClr val="dk1"/>
                </a:solidFill>
              </a:rPr>
              <a:t>A small review of last week's contest problems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0200" lvl="0" marL="457200" rtl="0" algn="l">
              <a:spcBef>
                <a:spcPts val="1200"/>
              </a:spcBef>
              <a:spcAft>
                <a:spcPts val="0"/>
              </a:spcAft>
              <a:buClr>
                <a:schemeClr val="dk1"/>
              </a:buClr>
              <a:buSzPts val="1600"/>
              <a:buChar char="●"/>
            </a:pPr>
            <a:r>
              <a:rPr lang="en-GB">
                <a:solidFill>
                  <a:schemeClr val="dk1"/>
                </a:solidFill>
              </a:rPr>
              <a:t>Introduction to Sorting – Overview with example problems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0200" lvl="0" marL="457200" rtl="0" algn="l">
              <a:spcBef>
                <a:spcPts val="1200"/>
              </a:spcBef>
              <a:spcAft>
                <a:spcPts val="0"/>
              </a:spcAft>
              <a:buClr>
                <a:schemeClr val="dk1"/>
              </a:buClr>
              <a:buSzPts val="1600"/>
              <a:buChar char="●"/>
            </a:pPr>
            <a:r>
              <a:rPr lang="en-GB">
                <a:solidFill>
                  <a:schemeClr val="dk1"/>
                </a:solidFill>
              </a:rPr>
              <a:t>Introduction to Binary Search – Explanation and example problems</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1115600" y="96350"/>
            <a:ext cx="6912777" cy="1056125"/>
          </a:xfrm>
          <a:prstGeom prst="rect">
            <a:avLst/>
          </a:prstGeom>
          <a:noFill/>
          <a:ln>
            <a:noFill/>
          </a:ln>
        </p:spPr>
      </p:pic>
      <p:pic>
        <p:nvPicPr>
          <p:cNvPr id="64" name="Google Shape;64;p14"/>
          <p:cNvPicPr preferRelativeResize="0"/>
          <p:nvPr/>
        </p:nvPicPr>
        <p:blipFill>
          <a:blip r:embed="rId4">
            <a:alphaModFix/>
          </a:blip>
          <a:stretch>
            <a:fillRect/>
          </a:stretch>
        </p:blipFill>
        <p:spPr>
          <a:xfrm>
            <a:off x="96475" y="94375"/>
            <a:ext cx="574316" cy="562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What if we need a specific sorting rule?</a:t>
            </a:r>
            <a:endParaRPr>
              <a:latin typeface="Nunito"/>
              <a:ea typeface="Nunito"/>
              <a:cs typeface="Nunito"/>
              <a:sym typeface="Nunito"/>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GB">
                <a:latin typeface="Nunito"/>
                <a:ea typeface="Nunito"/>
                <a:cs typeface="Nunito"/>
                <a:sym typeface="Nunito"/>
              </a:rPr>
              <a:t>We can use </a:t>
            </a:r>
            <a:r>
              <a:rPr lang="en-GB">
                <a:latin typeface="Nunito"/>
                <a:ea typeface="Nunito"/>
                <a:cs typeface="Nunito"/>
                <a:sym typeface="Nunito"/>
              </a:rPr>
              <a:t>comparison</a:t>
            </a:r>
            <a:r>
              <a:rPr lang="en-GB">
                <a:latin typeface="Nunito"/>
                <a:ea typeface="Nunito"/>
                <a:cs typeface="Nunito"/>
                <a:sym typeface="Nunito"/>
              </a:rPr>
              <a:t> tools!</a:t>
            </a:r>
            <a:r>
              <a:rPr lang="en-GB">
                <a:latin typeface="Nunito"/>
                <a:ea typeface="Nunito"/>
                <a:cs typeface="Nunito"/>
                <a:sym typeface="Nunito"/>
              </a:rPr>
              <a:t>					</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GB">
                <a:latin typeface="Nunito"/>
                <a:ea typeface="Nunito"/>
                <a:cs typeface="Nunito"/>
                <a:sym typeface="Nunito"/>
              </a:rPr>
              <a:t>For example, the following comparison function comp sorts strings primarily by length and secondarily by alphabetical order: </a:t>
            </a:r>
            <a:endParaRPr>
              <a:latin typeface="Nunito"/>
              <a:ea typeface="Nunito"/>
              <a:cs typeface="Nunito"/>
              <a:sym typeface="Nunito"/>
            </a:endParaRPr>
          </a:p>
          <a:p>
            <a:pPr indent="0" lvl="0" marL="457200" rtl="0" algn="l">
              <a:spcBef>
                <a:spcPts val="120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GB">
                <a:latin typeface="Nunito"/>
                <a:ea typeface="Nunito"/>
                <a:cs typeface="Nunito"/>
                <a:sym typeface="Nunito"/>
              </a:rPr>
              <a:t>Now, a vector of strings can be sorted as follows:</a:t>
            </a:r>
            <a:endParaRPr>
              <a:latin typeface="Nunito"/>
              <a:ea typeface="Nunito"/>
              <a:cs typeface="Nunito"/>
              <a:sym typeface="Nunito"/>
            </a:endParaRPr>
          </a:p>
        </p:txBody>
      </p:sp>
      <p:pic>
        <p:nvPicPr>
          <p:cNvPr id="198" name="Google Shape;198;p32"/>
          <p:cNvPicPr preferRelativeResize="0"/>
          <p:nvPr/>
        </p:nvPicPr>
        <p:blipFill>
          <a:blip r:embed="rId3">
            <a:alphaModFix/>
          </a:blip>
          <a:stretch>
            <a:fillRect/>
          </a:stretch>
        </p:blipFill>
        <p:spPr>
          <a:xfrm>
            <a:off x="1458825" y="2290176"/>
            <a:ext cx="6226349" cy="1023350"/>
          </a:xfrm>
          <a:prstGeom prst="rect">
            <a:avLst/>
          </a:prstGeom>
          <a:noFill/>
          <a:ln>
            <a:noFill/>
          </a:ln>
        </p:spPr>
      </p:pic>
      <p:pic>
        <p:nvPicPr>
          <p:cNvPr id="199" name="Google Shape;199;p32"/>
          <p:cNvPicPr preferRelativeResize="0"/>
          <p:nvPr/>
        </p:nvPicPr>
        <p:blipFill>
          <a:blip r:embed="rId4">
            <a:alphaModFix/>
          </a:blip>
          <a:stretch>
            <a:fillRect/>
          </a:stretch>
        </p:blipFill>
        <p:spPr>
          <a:xfrm>
            <a:off x="1176613" y="4066125"/>
            <a:ext cx="6790770" cy="422225"/>
          </a:xfrm>
          <a:prstGeom prst="rect">
            <a:avLst/>
          </a:prstGeom>
          <a:noFill/>
          <a:ln>
            <a:noFill/>
          </a:ln>
        </p:spPr>
      </p:pic>
      <p:pic>
        <p:nvPicPr>
          <p:cNvPr id="200" name="Google Shape;200;p32"/>
          <p:cNvPicPr preferRelativeResize="0"/>
          <p:nvPr/>
        </p:nvPicPr>
        <p:blipFill>
          <a:blip r:embed="rId5">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(Dynamic) Arrays of pairs or tuples</a:t>
            </a:r>
            <a:endParaRPr>
              <a:latin typeface="Nunito"/>
              <a:ea typeface="Nunito"/>
              <a:cs typeface="Nunito"/>
              <a:sym typeface="Nunito"/>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Nunito"/>
              <a:buChar char="●"/>
            </a:pPr>
            <a:r>
              <a:rPr lang="en-GB" sz="1500">
                <a:solidFill>
                  <a:schemeClr val="dk1"/>
                </a:solidFill>
                <a:highlight>
                  <a:srgbClr val="FFFFFF"/>
                </a:highlight>
                <a:latin typeface="Nunito"/>
                <a:ea typeface="Nunito"/>
                <a:cs typeface="Nunito"/>
                <a:sym typeface="Nunito"/>
              </a:rPr>
              <a:t>By default, C++ pairs are sorted by first element and then second element in case of a tie.</a:t>
            </a:r>
            <a:endParaRPr sz="2200">
              <a:latin typeface="Nunito"/>
              <a:ea typeface="Nunito"/>
              <a:cs typeface="Nunito"/>
              <a:sym typeface="Nunito"/>
            </a:endParaRPr>
          </a:p>
        </p:txBody>
      </p:sp>
      <p:pic>
        <p:nvPicPr>
          <p:cNvPr id="207" name="Google Shape;207;p33"/>
          <p:cNvPicPr preferRelativeResize="0"/>
          <p:nvPr/>
        </p:nvPicPr>
        <p:blipFill>
          <a:blip r:embed="rId3">
            <a:alphaModFix/>
          </a:blip>
          <a:stretch>
            <a:fillRect/>
          </a:stretch>
        </p:blipFill>
        <p:spPr>
          <a:xfrm>
            <a:off x="1052763" y="1893000"/>
            <a:ext cx="7038476" cy="2792226"/>
          </a:xfrm>
          <a:prstGeom prst="rect">
            <a:avLst/>
          </a:prstGeom>
          <a:noFill/>
          <a:ln>
            <a:noFill/>
          </a:ln>
        </p:spPr>
      </p:pic>
      <p:pic>
        <p:nvPicPr>
          <p:cNvPr id="208" name="Google Shape;208;p33"/>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Binary Search </a:t>
            </a:r>
            <a:endParaRPr>
              <a:latin typeface="Nunito"/>
              <a:ea typeface="Nunito"/>
              <a:cs typeface="Nunito"/>
              <a:sym typeface="Nunito"/>
            </a:endParaRPr>
          </a:p>
        </p:txBody>
      </p:sp>
      <p:sp>
        <p:nvSpPr>
          <p:cNvPr id="214" name="Google Shape;21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Font typeface="Nunito"/>
              <a:buChar char="●"/>
            </a:pPr>
            <a:r>
              <a:rPr lang="en-GB" sz="1400">
                <a:solidFill>
                  <a:schemeClr val="dk1"/>
                </a:solidFill>
                <a:latin typeface="Nunito"/>
                <a:ea typeface="Nunito"/>
                <a:cs typeface="Nunito"/>
                <a:sym typeface="Nunito"/>
              </a:rPr>
              <a:t>A general method for searching for an element in an array is to use a for loop that iterates through the elements of the array. For example, the following code searches for an element </a:t>
            </a:r>
            <a:r>
              <a:rPr i="1" lang="en-GB" sz="1400">
                <a:solidFill>
                  <a:schemeClr val="dk1"/>
                </a:solidFill>
                <a:latin typeface="Nunito"/>
                <a:ea typeface="Nunito"/>
                <a:cs typeface="Nunito"/>
                <a:sym typeface="Nunito"/>
              </a:rPr>
              <a:t>x </a:t>
            </a:r>
            <a:r>
              <a:rPr lang="en-GB" sz="1400">
                <a:solidFill>
                  <a:schemeClr val="dk1"/>
                </a:solidFill>
                <a:latin typeface="Nunito"/>
                <a:ea typeface="Nunito"/>
                <a:cs typeface="Nunito"/>
                <a:sym typeface="Nunito"/>
              </a:rPr>
              <a:t>in an array: </a:t>
            </a:r>
            <a:endParaRPr sz="1400">
              <a:solidFill>
                <a:schemeClr val="dk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361950" lvl="0" marL="457200" rtl="0" algn="l">
              <a:spcBef>
                <a:spcPts val="1200"/>
              </a:spcBef>
              <a:spcAft>
                <a:spcPts val="0"/>
              </a:spcAft>
              <a:buSzPts val="2100"/>
              <a:buChar char="●"/>
            </a:pPr>
            <a:r>
              <a:rPr lang="en-GB" sz="1400">
                <a:solidFill>
                  <a:schemeClr val="dk1"/>
                </a:solidFill>
                <a:latin typeface="Nunito"/>
                <a:ea typeface="Nunito"/>
                <a:cs typeface="Nunito"/>
                <a:sym typeface="Nunito"/>
              </a:rPr>
              <a:t>If the array is </a:t>
            </a:r>
            <a:r>
              <a:rPr i="1" lang="en-GB" sz="1400">
                <a:solidFill>
                  <a:schemeClr val="dk1"/>
                </a:solidFill>
                <a:latin typeface="Nunito"/>
                <a:ea typeface="Nunito"/>
                <a:cs typeface="Nunito"/>
                <a:sym typeface="Nunito"/>
              </a:rPr>
              <a:t>sorted</a:t>
            </a:r>
            <a:r>
              <a:rPr lang="en-GB" sz="1400">
                <a:solidFill>
                  <a:schemeClr val="dk1"/>
                </a:solidFill>
                <a:latin typeface="Nunito"/>
                <a:ea typeface="Nunito"/>
                <a:cs typeface="Nunito"/>
                <a:sym typeface="Nunito"/>
              </a:rPr>
              <a:t>, the situation is different. In this case it is possible to perform the search much faster, because the order of the elements in the array guides the search. </a:t>
            </a:r>
            <a:r>
              <a:rPr b="1" lang="en-GB" sz="1400">
                <a:solidFill>
                  <a:schemeClr val="dk1"/>
                </a:solidFill>
                <a:latin typeface="Nunito"/>
                <a:ea typeface="Nunito"/>
                <a:cs typeface="Nunito"/>
                <a:sym typeface="Nunito"/>
              </a:rPr>
              <a:t>Binary search </a:t>
            </a:r>
            <a:r>
              <a:rPr lang="en-GB" sz="1400">
                <a:solidFill>
                  <a:schemeClr val="dk1"/>
                </a:solidFill>
                <a:latin typeface="Nunito"/>
                <a:ea typeface="Nunito"/>
                <a:cs typeface="Nunito"/>
                <a:sym typeface="Nunito"/>
              </a:rPr>
              <a:t>algorithm efficiently searches for an element in a sorted array in </a:t>
            </a:r>
            <a:r>
              <a:rPr i="1" lang="en-GB" sz="1400">
                <a:solidFill>
                  <a:schemeClr val="dk1"/>
                </a:solidFill>
                <a:latin typeface="Nunito"/>
                <a:ea typeface="Nunito"/>
                <a:cs typeface="Nunito"/>
                <a:sym typeface="Nunito"/>
              </a:rPr>
              <a:t>O</a:t>
            </a:r>
            <a:r>
              <a:rPr lang="en-GB" sz="1400">
                <a:solidFill>
                  <a:schemeClr val="dk1"/>
                </a:solidFill>
                <a:latin typeface="Nunito"/>
                <a:ea typeface="Nunito"/>
                <a:cs typeface="Nunito"/>
                <a:sym typeface="Nunito"/>
              </a:rPr>
              <a:t>(log </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 time </a:t>
            </a:r>
            <a:endParaRPr sz="2100">
              <a:latin typeface="Nunito"/>
              <a:ea typeface="Nunito"/>
              <a:cs typeface="Nunito"/>
              <a:sym typeface="Nunito"/>
            </a:endParaRPr>
          </a:p>
        </p:txBody>
      </p:sp>
      <p:pic>
        <p:nvPicPr>
          <p:cNvPr id="215" name="Google Shape;215;p34"/>
          <p:cNvPicPr preferRelativeResize="0"/>
          <p:nvPr/>
        </p:nvPicPr>
        <p:blipFill>
          <a:blip r:embed="rId3">
            <a:alphaModFix/>
          </a:blip>
          <a:stretch>
            <a:fillRect/>
          </a:stretch>
        </p:blipFill>
        <p:spPr>
          <a:xfrm>
            <a:off x="1410488" y="1920996"/>
            <a:ext cx="6323026" cy="1301500"/>
          </a:xfrm>
          <a:prstGeom prst="rect">
            <a:avLst/>
          </a:prstGeom>
          <a:noFill/>
          <a:ln>
            <a:noFill/>
          </a:ln>
        </p:spPr>
      </p:pic>
      <p:pic>
        <p:nvPicPr>
          <p:cNvPr id="216" name="Google Shape;216;p34"/>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1" type="body"/>
          </p:nvPr>
        </p:nvSpPr>
        <p:spPr>
          <a:xfrm>
            <a:off x="311700" y="833400"/>
            <a:ext cx="8520600" cy="43101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Font typeface="Nunito"/>
              <a:buChar char="●"/>
            </a:pPr>
            <a:r>
              <a:rPr lang="en-GB">
                <a:latin typeface="Nunito"/>
                <a:ea typeface="Nunito"/>
                <a:cs typeface="Nunito"/>
                <a:sym typeface="Nunito"/>
              </a:rPr>
              <a:t>At each step, the search checks the middle element of the active region. If the middle element is the target element, the search terminates. Otherwise, the search recursively continues to the left or right half of the region, depending on the value of the middle element. </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rPr lang="en-GB" sz="1100">
                <a:solidFill>
                  <a:schemeClr val="dk1"/>
                </a:solidFill>
              </a:rPr>
              <a:t>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323056" lvl="0" marL="457200" rtl="0" algn="l">
              <a:spcBef>
                <a:spcPts val="1200"/>
              </a:spcBef>
              <a:spcAft>
                <a:spcPts val="0"/>
              </a:spcAft>
              <a:buSzPct val="100000"/>
              <a:buFont typeface="Nunito"/>
              <a:buChar char="●"/>
            </a:pPr>
            <a:r>
              <a:rPr lang="en-GB" sz="1750">
                <a:solidFill>
                  <a:schemeClr val="dk1"/>
                </a:solidFill>
                <a:latin typeface="Nunito"/>
                <a:ea typeface="Nunito"/>
                <a:cs typeface="Nunito"/>
                <a:sym typeface="Nunito"/>
              </a:rPr>
              <a:t>The algorithm halves the size of the region at each step, so the time complexity is </a:t>
            </a:r>
            <a:r>
              <a:rPr b="1" i="1" lang="en-GB" sz="1750">
                <a:solidFill>
                  <a:schemeClr val="dk1"/>
                </a:solidFill>
                <a:highlight>
                  <a:schemeClr val="accent6"/>
                </a:highlight>
                <a:latin typeface="Nunito"/>
                <a:ea typeface="Nunito"/>
                <a:cs typeface="Nunito"/>
                <a:sym typeface="Nunito"/>
              </a:rPr>
              <a:t>O</a:t>
            </a:r>
            <a:r>
              <a:rPr b="1" lang="en-GB" sz="1750">
                <a:solidFill>
                  <a:schemeClr val="dk1"/>
                </a:solidFill>
                <a:highlight>
                  <a:schemeClr val="accent6"/>
                </a:highlight>
                <a:latin typeface="Nunito"/>
                <a:ea typeface="Nunito"/>
                <a:cs typeface="Nunito"/>
                <a:sym typeface="Nunito"/>
              </a:rPr>
              <a:t>(log </a:t>
            </a:r>
            <a:r>
              <a:rPr b="1" i="1" lang="en-GB" sz="1750">
                <a:solidFill>
                  <a:schemeClr val="dk1"/>
                </a:solidFill>
                <a:highlight>
                  <a:schemeClr val="accent6"/>
                </a:highlight>
                <a:latin typeface="Nunito"/>
                <a:ea typeface="Nunito"/>
                <a:cs typeface="Nunito"/>
                <a:sym typeface="Nunito"/>
              </a:rPr>
              <a:t>n</a:t>
            </a:r>
            <a:r>
              <a:rPr b="1" lang="en-GB" sz="1750">
                <a:solidFill>
                  <a:schemeClr val="dk1"/>
                </a:solidFill>
                <a:highlight>
                  <a:schemeClr val="accent6"/>
                </a:highlight>
                <a:latin typeface="Nunito"/>
                <a:ea typeface="Nunito"/>
                <a:cs typeface="Nunito"/>
                <a:sym typeface="Nunito"/>
              </a:rPr>
              <a:t>)</a:t>
            </a:r>
            <a:r>
              <a:rPr lang="en-GB" sz="1750">
                <a:solidFill>
                  <a:schemeClr val="dk1"/>
                </a:solidFill>
                <a:latin typeface="Nunito"/>
                <a:ea typeface="Nunito"/>
                <a:cs typeface="Nunito"/>
                <a:sym typeface="Nunito"/>
              </a:rPr>
              <a:t>. </a:t>
            </a:r>
            <a:endParaRPr sz="1750">
              <a:solidFill>
                <a:schemeClr val="dk1"/>
              </a:solidFill>
              <a:latin typeface="Nunito"/>
              <a:ea typeface="Nunito"/>
              <a:cs typeface="Nunito"/>
              <a:sym typeface="Nunito"/>
            </a:endParaRPr>
          </a:p>
          <a:p>
            <a:pPr indent="0" lvl="0" marL="0" rtl="0" algn="l">
              <a:spcBef>
                <a:spcPts val="1200"/>
              </a:spcBef>
              <a:spcAft>
                <a:spcPts val="1200"/>
              </a:spcAft>
              <a:buNone/>
            </a:pPr>
            <a:r>
              <a:t/>
            </a:r>
            <a:endParaRPr>
              <a:latin typeface="Nunito"/>
              <a:ea typeface="Nunito"/>
              <a:cs typeface="Nunito"/>
              <a:sym typeface="Nunito"/>
            </a:endParaRPr>
          </a:p>
        </p:txBody>
      </p:sp>
      <p:pic>
        <p:nvPicPr>
          <p:cNvPr id="222" name="Google Shape;222;p35"/>
          <p:cNvPicPr preferRelativeResize="0"/>
          <p:nvPr/>
        </p:nvPicPr>
        <p:blipFill>
          <a:blip r:embed="rId3">
            <a:alphaModFix/>
          </a:blip>
          <a:stretch>
            <a:fillRect/>
          </a:stretch>
        </p:blipFill>
        <p:spPr>
          <a:xfrm>
            <a:off x="1424988" y="2059274"/>
            <a:ext cx="6294024" cy="2148400"/>
          </a:xfrm>
          <a:prstGeom prst="rect">
            <a:avLst/>
          </a:prstGeom>
          <a:noFill/>
          <a:ln>
            <a:noFill/>
          </a:ln>
        </p:spPr>
      </p:pic>
      <p:sp>
        <p:nvSpPr>
          <p:cNvPr id="223" name="Google Shape;223;p35"/>
          <p:cNvSpPr txBox="1"/>
          <p:nvPr>
            <p:ph type="title"/>
          </p:nvPr>
        </p:nvSpPr>
        <p:spPr>
          <a:xfrm>
            <a:off x="311700" y="18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Method 1</a:t>
            </a:r>
            <a:endParaRPr>
              <a:latin typeface="Nunito"/>
              <a:ea typeface="Nunito"/>
              <a:cs typeface="Nunito"/>
              <a:sym typeface="Nunito"/>
            </a:endParaRPr>
          </a:p>
        </p:txBody>
      </p:sp>
      <p:pic>
        <p:nvPicPr>
          <p:cNvPr id="224" name="Google Shape;224;p35"/>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Method 2</a:t>
            </a:r>
            <a:endParaRPr>
              <a:latin typeface="Nunito"/>
              <a:ea typeface="Nunito"/>
              <a:cs typeface="Nunito"/>
              <a:sym typeface="Nunito"/>
            </a:endParaRPr>
          </a:p>
        </p:txBody>
      </p:sp>
      <p:sp>
        <p:nvSpPr>
          <p:cNvPr id="230" name="Google Shape;23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Nunito"/>
              <a:buChar char="●"/>
            </a:pPr>
            <a:r>
              <a:rPr lang="en-GB" sz="1400">
                <a:solidFill>
                  <a:schemeClr val="dk1"/>
                </a:solidFill>
                <a:latin typeface="Nunito"/>
                <a:ea typeface="Nunito"/>
                <a:cs typeface="Nunito"/>
                <a:sym typeface="Nunito"/>
              </a:rPr>
              <a:t>The search goes through the array from left to right, and the initial jump length is </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/2. At each step, the jump length will be halved: first </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/4, then </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/8, </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/16, etc., until finally the length is 1. After the jumps, either the target element has been found or we know that it does not appear in the array. </a:t>
            </a:r>
            <a:endParaRPr sz="1400">
              <a:solidFill>
                <a:schemeClr val="dk1"/>
              </a:solidFill>
              <a:latin typeface="Nunito"/>
              <a:ea typeface="Nunito"/>
              <a:cs typeface="Nunito"/>
              <a:sym typeface="Nunito"/>
            </a:endParaRPr>
          </a:p>
          <a:p>
            <a:pPr indent="0" lvl="0" marL="457200" rtl="0" algn="l">
              <a:spcBef>
                <a:spcPts val="1200"/>
              </a:spcBef>
              <a:spcAft>
                <a:spcPts val="1200"/>
              </a:spcAft>
              <a:buNone/>
            </a:pPr>
            <a:r>
              <a:t/>
            </a:r>
            <a:endParaRPr/>
          </a:p>
        </p:txBody>
      </p:sp>
      <p:pic>
        <p:nvPicPr>
          <p:cNvPr id="231" name="Google Shape;231;p36"/>
          <p:cNvPicPr preferRelativeResize="0"/>
          <p:nvPr/>
        </p:nvPicPr>
        <p:blipFill>
          <a:blip r:embed="rId3">
            <a:alphaModFix/>
          </a:blip>
          <a:stretch>
            <a:fillRect/>
          </a:stretch>
        </p:blipFill>
        <p:spPr>
          <a:xfrm>
            <a:off x="1400825" y="2330850"/>
            <a:ext cx="6342349" cy="1763600"/>
          </a:xfrm>
          <a:prstGeom prst="rect">
            <a:avLst/>
          </a:prstGeom>
          <a:noFill/>
          <a:ln>
            <a:noFill/>
          </a:ln>
        </p:spPr>
      </p:pic>
      <p:pic>
        <p:nvPicPr>
          <p:cNvPr id="232" name="Google Shape;232;p36"/>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Middle element </a:t>
            </a:r>
            <a:endParaRPr>
              <a:latin typeface="Nunito"/>
              <a:ea typeface="Nunito"/>
              <a:cs typeface="Nunito"/>
              <a:sym typeface="Nunito"/>
            </a:endParaRPr>
          </a:p>
        </p:txBody>
      </p:sp>
      <p:pic>
        <p:nvPicPr>
          <p:cNvPr id="238" name="Google Shape;238;p37"/>
          <p:cNvPicPr preferRelativeResize="0"/>
          <p:nvPr/>
        </p:nvPicPr>
        <p:blipFill>
          <a:blip r:embed="rId3">
            <a:alphaModFix/>
          </a:blip>
          <a:stretch>
            <a:fillRect/>
          </a:stretch>
        </p:blipFill>
        <p:spPr>
          <a:xfrm>
            <a:off x="965325" y="2047875"/>
            <a:ext cx="2514600" cy="1047750"/>
          </a:xfrm>
          <a:prstGeom prst="rect">
            <a:avLst/>
          </a:prstGeom>
          <a:noFill/>
          <a:ln>
            <a:noFill/>
          </a:ln>
        </p:spPr>
      </p:pic>
      <p:sp>
        <p:nvSpPr>
          <p:cNvPr id="239" name="Google Shape;239;p37"/>
          <p:cNvSpPr txBox="1"/>
          <p:nvPr/>
        </p:nvSpPr>
        <p:spPr>
          <a:xfrm>
            <a:off x="1459875" y="3316225"/>
            <a:ext cx="2243100" cy="8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Nunito"/>
                <a:ea typeface="Nunito"/>
                <a:cs typeface="Nunito"/>
                <a:sym typeface="Nunito"/>
              </a:rPr>
              <a:t>Might overflow!</a:t>
            </a:r>
            <a:endParaRPr sz="1800">
              <a:solidFill>
                <a:schemeClr val="dk2"/>
              </a:solidFill>
              <a:latin typeface="Nunito"/>
              <a:ea typeface="Nunito"/>
              <a:cs typeface="Nunito"/>
              <a:sym typeface="Nunito"/>
            </a:endParaRPr>
          </a:p>
        </p:txBody>
      </p:sp>
      <p:pic>
        <p:nvPicPr>
          <p:cNvPr id="240" name="Google Shape;240;p37"/>
          <p:cNvPicPr preferRelativeResize="0"/>
          <p:nvPr/>
        </p:nvPicPr>
        <p:blipFill>
          <a:blip r:embed="rId4">
            <a:alphaModFix/>
          </a:blip>
          <a:stretch>
            <a:fillRect/>
          </a:stretch>
        </p:blipFill>
        <p:spPr>
          <a:xfrm>
            <a:off x="5094050" y="1914525"/>
            <a:ext cx="3295650" cy="1181100"/>
          </a:xfrm>
          <a:prstGeom prst="rect">
            <a:avLst/>
          </a:prstGeom>
          <a:noFill/>
          <a:ln>
            <a:noFill/>
          </a:ln>
        </p:spPr>
      </p:pic>
      <p:pic>
        <p:nvPicPr>
          <p:cNvPr id="241" name="Google Shape;241;p37"/>
          <p:cNvPicPr preferRelativeResize="0"/>
          <p:nvPr/>
        </p:nvPicPr>
        <p:blipFill>
          <a:blip r:embed="rId5">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Problem</a:t>
            </a:r>
            <a:endParaRPr>
              <a:latin typeface="Nunito"/>
              <a:ea typeface="Nunito"/>
              <a:cs typeface="Nunito"/>
              <a:sym typeface="Nunito"/>
            </a:endParaRPr>
          </a:p>
        </p:txBody>
      </p:sp>
      <p:sp>
        <p:nvSpPr>
          <p:cNvPr id="247" name="Google Shape;24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Q: Is x a </a:t>
            </a:r>
            <a:r>
              <a:rPr lang="en-GB"/>
              <a:t>square</a:t>
            </a:r>
            <a:r>
              <a:rPr lang="en-GB"/>
              <a:t>?</a:t>
            </a:r>
            <a:endParaRPr/>
          </a:p>
        </p:txBody>
      </p:sp>
      <p:pic>
        <p:nvPicPr>
          <p:cNvPr id="248" name="Google Shape;248;p38"/>
          <p:cNvPicPr preferRelativeResize="0"/>
          <p:nvPr/>
        </p:nvPicPr>
        <p:blipFill>
          <a:blip r:embed="rId3">
            <a:alphaModFix/>
          </a:blip>
          <a:stretch>
            <a:fillRect/>
          </a:stretch>
        </p:blipFill>
        <p:spPr>
          <a:xfrm>
            <a:off x="4572000" y="216662"/>
            <a:ext cx="3742674" cy="4710176"/>
          </a:xfrm>
          <a:prstGeom prst="rect">
            <a:avLst/>
          </a:prstGeom>
          <a:noFill/>
          <a:ln>
            <a:noFill/>
          </a:ln>
        </p:spPr>
      </p:pic>
      <p:pic>
        <p:nvPicPr>
          <p:cNvPr id="249" name="Google Shape;249;p38"/>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Abstract idea</a:t>
            </a:r>
            <a:endParaRPr>
              <a:latin typeface="Nunito"/>
              <a:ea typeface="Nunito"/>
              <a:cs typeface="Nunito"/>
              <a:sym typeface="Nunito"/>
            </a:endParaRPr>
          </a:p>
        </p:txBody>
      </p:sp>
      <p:sp>
        <p:nvSpPr>
          <p:cNvPr id="255" name="Google Shape;25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GB" sz="1400">
                <a:solidFill>
                  <a:schemeClr val="dk1"/>
                </a:solidFill>
                <a:latin typeface="Nunito"/>
                <a:ea typeface="Nunito"/>
                <a:cs typeface="Nunito"/>
                <a:sym typeface="Nunito"/>
              </a:rPr>
              <a:t>An important use for binary search is to find the position where the value of a </a:t>
            </a:r>
            <a:r>
              <a:rPr i="1" lang="en-GB" sz="1400">
                <a:solidFill>
                  <a:schemeClr val="dk1"/>
                </a:solidFill>
                <a:latin typeface="Nunito"/>
                <a:ea typeface="Nunito"/>
                <a:cs typeface="Nunito"/>
                <a:sym typeface="Nunito"/>
              </a:rPr>
              <a:t>function </a:t>
            </a:r>
            <a:r>
              <a:rPr lang="en-GB" sz="1400">
                <a:solidFill>
                  <a:schemeClr val="dk1"/>
                </a:solidFill>
                <a:latin typeface="Nunito"/>
                <a:ea typeface="Nunito"/>
                <a:cs typeface="Nunito"/>
                <a:sym typeface="Nunito"/>
              </a:rPr>
              <a:t>changes. Suppose that we wish to find the smallest value </a:t>
            </a:r>
            <a:r>
              <a:rPr i="1" lang="en-GB" sz="1400">
                <a:solidFill>
                  <a:schemeClr val="dk1"/>
                </a:solidFill>
                <a:latin typeface="Nunito"/>
                <a:ea typeface="Nunito"/>
                <a:cs typeface="Nunito"/>
                <a:sym typeface="Nunito"/>
              </a:rPr>
              <a:t>k </a:t>
            </a:r>
            <a:r>
              <a:rPr lang="en-GB" sz="1400">
                <a:solidFill>
                  <a:schemeClr val="dk1"/>
                </a:solidFill>
                <a:latin typeface="Nunito"/>
                <a:ea typeface="Nunito"/>
                <a:cs typeface="Nunito"/>
                <a:sym typeface="Nunito"/>
              </a:rPr>
              <a:t>that is a valid solution for a problem. We are given a function ok(</a:t>
            </a:r>
            <a:r>
              <a:rPr i="1" lang="en-GB" sz="1400">
                <a:solidFill>
                  <a:schemeClr val="dk1"/>
                </a:solidFill>
                <a:latin typeface="Nunito"/>
                <a:ea typeface="Nunito"/>
                <a:cs typeface="Nunito"/>
                <a:sym typeface="Nunito"/>
              </a:rPr>
              <a:t>x</a:t>
            </a:r>
            <a:r>
              <a:rPr lang="en-GB" sz="1400">
                <a:solidFill>
                  <a:schemeClr val="dk1"/>
                </a:solidFill>
                <a:latin typeface="Nunito"/>
                <a:ea typeface="Nunito"/>
                <a:cs typeface="Nunito"/>
                <a:sym typeface="Nunito"/>
              </a:rPr>
              <a:t>) that returns true if </a:t>
            </a:r>
            <a:r>
              <a:rPr i="1" lang="en-GB" sz="1400">
                <a:solidFill>
                  <a:schemeClr val="dk1"/>
                </a:solidFill>
                <a:latin typeface="Nunito"/>
                <a:ea typeface="Nunito"/>
                <a:cs typeface="Nunito"/>
                <a:sym typeface="Nunito"/>
              </a:rPr>
              <a:t>x </a:t>
            </a:r>
            <a:r>
              <a:rPr lang="en-GB" sz="1400">
                <a:solidFill>
                  <a:schemeClr val="dk1"/>
                </a:solidFill>
                <a:latin typeface="Nunito"/>
                <a:ea typeface="Nunito"/>
                <a:cs typeface="Nunito"/>
                <a:sym typeface="Nunito"/>
              </a:rPr>
              <a:t>is a valid solution and false otherwise. In addition, we know that ok(</a:t>
            </a:r>
            <a:r>
              <a:rPr i="1" lang="en-GB" sz="1400">
                <a:solidFill>
                  <a:schemeClr val="dk1"/>
                </a:solidFill>
                <a:latin typeface="Nunito"/>
                <a:ea typeface="Nunito"/>
                <a:cs typeface="Nunito"/>
                <a:sym typeface="Nunito"/>
              </a:rPr>
              <a:t>x</a:t>
            </a:r>
            <a:r>
              <a:rPr lang="en-GB" sz="1400">
                <a:solidFill>
                  <a:schemeClr val="dk1"/>
                </a:solidFill>
                <a:latin typeface="Nunito"/>
                <a:ea typeface="Nunito"/>
                <a:cs typeface="Nunito"/>
                <a:sym typeface="Nunito"/>
              </a:rPr>
              <a:t>) is false when </a:t>
            </a:r>
            <a:r>
              <a:rPr i="1" lang="en-GB" sz="1400">
                <a:solidFill>
                  <a:schemeClr val="dk1"/>
                </a:solidFill>
                <a:latin typeface="Nunito"/>
                <a:ea typeface="Nunito"/>
                <a:cs typeface="Nunito"/>
                <a:sym typeface="Nunito"/>
              </a:rPr>
              <a:t>x </a:t>
            </a:r>
            <a:r>
              <a:rPr lang="en-GB" sz="1400">
                <a:solidFill>
                  <a:schemeClr val="dk1"/>
                </a:solidFill>
                <a:latin typeface="Nunito"/>
                <a:ea typeface="Nunito"/>
                <a:cs typeface="Nunito"/>
                <a:sym typeface="Nunito"/>
              </a:rPr>
              <a:t>&lt; </a:t>
            </a:r>
            <a:r>
              <a:rPr i="1" lang="en-GB" sz="1400">
                <a:solidFill>
                  <a:schemeClr val="dk1"/>
                </a:solidFill>
                <a:latin typeface="Nunito"/>
                <a:ea typeface="Nunito"/>
                <a:cs typeface="Nunito"/>
                <a:sym typeface="Nunito"/>
              </a:rPr>
              <a:t>k </a:t>
            </a:r>
            <a:r>
              <a:rPr lang="en-GB" sz="1400">
                <a:solidFill>
                  <a:schemeClr val="dk1"/>
                </a:solidFill>
                <a:latin typeface="Nunito"/>
                <a:ea typeface="Nunito"/>
                <a:cs typeface="Nunito"/>
                <a:sym typeface="Nunito"/>
              </a:rPr>
              <a:t>and true when </a:t>
            </a:r>
            <a:r>
              <a:rPr i="1" lang="en-GB" sz="1400">
                <a:solidFill>
                  <a:schemeClr val="dk1"/>
                </a:solidFill>
                <a:latin typeface="Nunito"/>
                <a:ea typeface="Nunito"/>
                <a:cs typeface="Nunito"/>
                <a:sym typeface="Nunito"/>
              </a:rPr>
              <a:t>x </a:t>
            </a:r>
            <a:r>
              <a:rPr lang="en-GB" sz="1400">
                <a:solidFill>
                  <a:schemeClr val="dk1"/>
                </a:solidFill>
                <a:latin typeface="Nunito"/>
                <a:ea typeface="Nunito"/>
                <a:cs typeface="Nunito"/>
                <a:sym typeface="Nunito"/>
              </a:rPr>
              <a:t>≥ </a:t>
            </a:r>
            <a:r>
              <a:rPr i="1" lang="en-GB" sz="1400">
                <a:solidFill>
                  <a:schemeClr val="dk1"/>
                </a:solidFill>
                <a:latin typeface="Nunito"/>
                <a:ea typeface="Nunito"/>
                <a:cs typeface="Nunito"/>
                <a:sym typeface="Nunito"/>
              </a:rPr>
              <a:t>k</a:t>
            </a:r>
            <a:r>
              <a:rPr lang="en-GB" sz="1400">
                <a:solidFill>
                  <a:schemeClr val="dk1"/>
                </a:solidFill>
                <a:latin typeface="Nunito"/>
                <a:ea typeface="Nunito"/>
                <a:cs typeface="Nunito"/>
                <a:sym typeface="Nunito"/>
              </a:rPr>
              <a:t>. The situation looks as follows: </a:t>
            </a:r>
            <a:br>
              <a:rPr lang="en-GB" sz="1100">
                <a:solidFill>
                  <a:schemeClr val="dk1"/>
                </a:solidFill>
              </a:rPr>
            </a:b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pic>
        <p:nvPicPr>
          <p:cNvPr id="256" name="Google Shape;256;p39"/>
          <p:cNvPicPr preferRelativeResize="0"/>
          <p:nvPr/>
        </p:nvPicPr>
        <p:blipFill>
          <a:blip r:embed="rId3">
            <a:alphaModFix/>
          </a:blip>
          <a:stretch>
            <a:fillRect/>
          </a:stretch>
        </p:blipFill>
        <p:spPr>
          <a:xfrm>
            <a:off x="1642550" y="2788350"/>
            <a:ext cx="5858876" cy="666750"/>
          </a:xfrm>
          <a:prstGeom prst="rect">
            <a:avLst/>
          </a:prstGeom>
          <a:noFill/>
          <a:ln>
            <a:noFill/>
          </a:ln>
        </p:spPr>
      </p:pic>
      <p:pic>
        <p:nvPicPr>
          <p:cNvPr id="257" name="Google Shape;257;p39"/>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Problem</a:t>
            </a:r>
            <a:endParaRPr>
              <a:latin typeface="Nunito"/>
              <a:ea typeface="Nunito"/>
              <a:cs typeface="Nunito"/>
              <a:sym typeface="Nunito"/>
            </a:endParaRPr>
          </a:p>
        </p:txBody>
      </p:sp>
      <p:sp>
        <p:nvSpPr>
          <p:cNvPr id="263" name="Google Shape;263;p40"/>
          <p:cNvSpPr txBox="1"/>
          <p:nvPr>
            <p:ph idx="1" type="body"/>
          </p:nvPr>
        </p:nvSpPr>
        <p:spPr>
          <a:xfrm>
            <a:off x="311700" y="1152475"/>
            <a:ext cx="375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Q: Find the first value greater than or equal to x.</a:t>
            </a:r>
            <a:endParaRPr/>
          </a:p>
        </p:txBody>
      </p:sp>
      <p:pic>
        <p:nvPicPr>
          <p:cNvPr id="264" name="Google Shape;264;p40"/>
          <p:cNvPicPr preferRelativeResize="0"/>
          <p:nvPr/>
        </p:nvPicPr>
        <p:blipFill>
          <a:blip r:embed="rId3">
            <a:alphaModFix/>
          </a:blip>
          <a:stretch>
            <a:fillRect/>
          </a:stretch>
        </p:blipFill>
        <p:spPr>
          <a:xfrm>
            <a:off x="5354000" y="661263"/>
            <a:ext cx="2920176" cy="3820975"/>
          </a:xfrm>
          <a:prstGeom prst="rect">
            <a:avLst/>
          </a:prstGeom>
          <a:noFill/>
          <a:ln>
            <a:noFill/>
          </a:ln>
        </p:spPr>
      </p:pic>
      <p:pic>
        <p:nvPicPr>
          <p:cNvPr id="265" name="Google Shape;265;p40"/>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Problem</a:t>
            </a:r>
            <a:endParaRPr>
              <a:latin typeface="Nunito"/>
              <a:ea typeface="Nunito"/>
              <a:cs typeface="Nunito"/>
              <a:sym typeface="Nunito"/>
            </a:endParaRPr>
          </a:p>
        </p:txBody>
      </p:sp>
      <p:sp>
        <p:nvSpPr>
          <p:cNvPr id="271" name="Google Shape;271;p41"/>
          <p:cNvSpPr txBox="1"/>
          <p:nvPr>
            <p:ph idx="1" type="body"/>
          </p:nvPr>
        </p:nvSpPr>
        <p:spPr>
          <a:xfrm>
            <a:off x="311700" y="1152475"/>
            <a:ext cx="335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Q: An array of length n increases and then decreases, find the maximum element.</a:t>
            </a:r>
            <a:endParaRPr/>
          </a:p>
        </p:txBody>
      </p:sp>
      <p:pic>
        <p:nvPicPr>
          <p:cNvPr id="272" name="Google Shape;272;p41"/>
          <p:cNvPicPr preferRelativeResize="0"/>
          <p:nvPr/>
        </p:nvPicPr>
        <p:blipFill>
          <a:blip r:embed="rId3">
            <a:alphaModFix/>
          </a:blip>
          <a:stretch>
            <a:fillRect/>
          </a:stretch>
        </p:blipFill>
        <p:spPr>
          <a:xfrm>
            <a:off x="5199175" y="747913"/>
            <a:ext cx="3133199" cy="3820974"/>
          </a:xfrm>
          <a:prstGeom prst="rect">
            <a:avLst/>
          </a:prstGeom>
          <a:noFill/>
          <a:ln>
            <a:noFill/>
          </a:ln>
        </p:spPr>
      </p:pic>
      <p:pic>
        <p:nvPicPr>
          <p:cNvPr id="273" name="Google Shape;273;p41"/>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96475" y="94375"/>
            <a:ext cx="574316" cy="562825"/>
          </a:xfrm>
          <a:prstGeom prst="rect">
            <a:avLst/>
          </a:prstGeom>
          <a:noFill/>
          <a:ln>
            <a:noFill/>
          </a:ln>
        </p:spPr>
      </p:pic>
      <p:pic>
        <p:nvPicPr>
          <p:cNvPr id="70" name="Google Shape;70;p15"/>
          <p:cNvPicPr preferRelativeResize="0"/>
          <p:nvPr/>
        </p:nvPicPr>
        <p:blipFill>
          <a:blip r:embed="rId4">
            <a:alphaModFix/>
          </a:blip>
          <a:stretch>
            <a:fillRect/>
          </a:stretch>
        </p:blipFill>
        <p:spPr>
          <a:xfrm>
            <a:off x="964600" y="371327"/>
            <a:ext cx="7214800" cy="1102250"/>
          </a:xfrm>
          <a:prstGeom prst="rect">
            <a:avLst/>
          </a:prstGeom>
          <a:noFill/>
          <a:ln>
            <a:noFill/>
          </a:ln>
        </p:spPr>
      </p:pic>
      <p:pic>
        <p:nvPicPr>
          <p:cNvPr id="71" name="Google Shape;71;p15"/>
          <p:cNvPicPr preferRelativeResize="0"/>
          <p:nvPr/>
        </p:nvPicPr>
        <p:blipFill>
          <a:blip r:embed="rId5">
            <a:alphaModFix/>
          </a:blip>
          <a:stretch>
            <a:fillRect/>
          </a:stretch>
        </p:blipFill>
        <p:spPr>
          <a:xfrm>
            <a:off x="1222213" y="1577627"/>
            <a:ext cx="6699563" cy="33651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Problem</a:t>
            </a:r>
            <a:endParaRPr>
              <a:latin typeface="Nunito"/>
              <a:ea typeface="Nunito"/>
              <a:cs typeface="Nunito"/>
              <a:sym typeface="Nunito"/>
            </a:endParaRPr>
          </a:p>
        </p:txBody>
      </p:sp>
      <p:sp>
        <p:nvSpPr>
          <p:cNvPr id="279" name="Google Shape;279;p4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Q: An array was rotated (shifted) a sorted array (ascending order), find the smallest element.</a:t>
            </a:r>
            <a:endParaRPr/>
          </a:p>
        </p:txBody>
      </p:sp>
      <p:pic>
        <p:nvPicPr>
          <p:cNvPr id="280" name="Google Shape;280;p42"/>
          <p:cNvPicPr preferRelativeResize="0"/>
          <p:nvPr/>
        </p:nvPicPr>
        <p:blipFill>
          <a:blip r:embed="rId3">
            <a:alphaModFix/>
          </a:blip>
          <a:stretch>
            <a:fillRect/>
          </a:stretch>
        </p:blipFill>
        <p:spPr>
          <a:xfrm>
            <a:off x="4908075" y="1433276"/>
            <a:ext cx="3861000" cy="2669000"/>
          </a:xfrm>
          <a:prstGeom prst="rect">
            <a:avLst/>
          </a:prstGeom>
          <a:noFill/>
          <a:ln>
            <a:noFill/>
          </a:ln>
        </p:spPr>
      </p:pic>
      <p:pic>
        <p:nvPicPr>
          <p:cNvPr id="281" name="Google Shape;281;p42"/>
          <p:cNvPicPr preferRelativeResize="0"/>
          <p:nvPr/>
        </p:nvPicPr>
        <p:blipFill>
          <a:blip r:embed="rId4">
            <a:alphaModFix/>
          </a:blip>
          <a:stretch>
            <a:fillRect/>
          </a:stretch>
        </p:blipFill>
        <p:spPr>
          <a:xfrm>
            <a:off x="8459500" y="113700"/>
            <a:ext cx="574316" cy="56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idx="1" type="body"/>
          </p:nvPr>
        </p:nvSpPr>
        <p:spPr>
          <a:xfrm>
            <a:off x="311700" y="3037775"/>
            <a:ext cx="8520600" cy="81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2900">
                <a:solidFill>
                  <a:schemeClr val="dk1"/>
                </a:solidFill>
                <a:latin typeface="Nunito"/>
                <a:ea typeface="Nunito"/>
                <a:cs typeface="Nunito"/>
                <a:sym typeface="Nunito"/>
              </a:rPr>
              <a:t>Thank you for attending our session!</a:t>
            </a:r>
            <a:endParaRPr b="1" sz="2900">
              <a:solidFill>
                <a:schemeClr val="dk1"/>
              </a:solidFill>
              <a:latin typeface="Nunito"/>
              <a:ea typeface="Nunito"/>
              <a:cs typeface="Nunito"/>
              <a:sym typeface="Nunito"/>
            </a:endParaRPr>
          </a:p>
        </p:txBody>
      </p:sp>
      <p:pic>
        <p:nvPicPr>
          <p:cNvPr id="287" name="Google Shape;287;p43"/>
          <p:cNvPicPr preferRelativeResize="0"/>
          <p:nvPr/>
        </p:nvPicPr>
        <p:blipFill>
          <a:blip r:embed="rId3">
            <a:alphaModFix/>
          </a:blip>
          <a:stretch>
            <a:fillRect/>
          </a:stretch>
        </p:blipFill>
        <p:spPr>
          <a:xfrm>
            <a:off x="3689025" y="805800"/>
            <a:ext cx="1765950" cy="1765950"/>
          </a:xfrm>
          <a:prstGeom prst="rect">
            <a:avLst/>
          </a:prstGeom>
          <a:noFill/>
          <a:ln>
            <a:noFill/>
          </a:ln>
        </p:spPr>
      </p:pic>
      <p:pic>
        <p:nvPicPr>
          <p:cNvPr id="288" name="Google Shape;288;p43"/>
          <p:cNvPicPr preferRelativeResize="0"/>
          <p:nvPr/>
        </p:nvPicPr>
        <p:blipFill>
          <a:blip r:embed="rId4">
            <a:alphaModFix/>
          </a:blip>
          <a:stretch>
            <a:fillRect/>
          </a:stretch>
        </p:blipFill>
        <p:spPr>
          <a:xfrm>
            <a:off x="96475" y="104025"/>
            <a:ext cx="574316" cy="56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96475" y="94375"/>
            <a:ext cx="574316" cy="562825"/>
          </a:xfrm>
          <a:prstGeom prst="rect">
            <a:avLst/>
          </a:prstGeom>
          <a:noFill/>
          <a:ln>
            <a:noFill/>
          </a:ln>
        </p:spPr>
      </p:pic>
      <p:sp>
        <p:nvSpPr>
          <p:cNvPr id="77" name="Google Shape;77;p16"/>
          <p:cNvSpPr txBox="1"/>
          <p:nvPr/>
        </p:nvSpPr>
        <p:spPr>
          <a:xfrm>
            <a:off x="2995500" y="290025"/>
            <a:ext cx="31530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300">
                <a:solidFill>
                  <a:schemeClr val="dk2"/>
                </a:solidFill>
                <a:latin typeface="Nunito"/>
                <a:ea typeface="Nunito"/>
                <a:cs typeface="Nunito"/>
                <a:sym typeface="Nunito"/>
              </a:rPr>
              <a:t>Sorting</a:t>
            </a:r>
            <a:endParaRPr sz="3300">
              <a:solidFill>
                <a:schemeClr val="dk2"/>
              </a:solidFill>
              <a:latin typeface="Nunito"/>
              <a:ea typeface="Nunito"/>
              <a:cs typeface="Nunito"/>
              <a:sym typeface="Nunito"/>
            </a:endParaRPr>
          </a:p>
        </p:txBody>
      </p:sp>
      <p:sp>
        <p:nvSpPr>
          <p:cNvPr id="78" name="Google Shape;78;p16"/>
          <p:cNvSpPr txBox="1"/>
          <p:nvPr/>
        </p:nvSpPr>
        <p:spPr>
          <a:xfrm>
            <a:off x="560800" y="1179525"/>
            <a:ext cx="7889100" cy="41685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Clr>
                <a:srgbClr val="273239"/>
              </a:buClr>
              <a:buSzPts val="1650"/>
              <a:buFont typeface="Nunito"/>
              <a:buChar char="●"/>
            </a:pPr>
            <a:r>
              <a:rPr lang="en-GB" sz="1650">
                <a:solidFill>
                  <a:srgbClr val="273239"/>
                </a:solidFill>
                <a:highlight>
                  <a:srgbClr val="FFFFFF"/>
                </a:highlight>
                <a:latin typeface="Nunito"/>
                <a:ea typeface="Nunito"/>
                <a:cs typeface="Nunito"/>
                <a:sym typeface="Nunito"/>
              </a:rPr>
              <a:t>A </a:t>
            </a:r>
            <a:r>
              <a:rPr b="1" lang="en-GB" sz="1650">
                <a:solidFill>
                  <a:srgbClr val="273239"/>
                </a:solidFill>
                <a:highlight>
                  <a:srgbClr val="FFFFFF"/>
                </a:highlight>
                <a:latin typeface="Nunito"/>
                <a:ea typeface="Nunito"/>
                <a:cs typeface="Nunito"/>
                <a:sym typeface="Nunito"/>
              </a:rPr>
              <a:t>Sorting Algorithm</a:t>
            </a:r>
            <a:r>
              <a:rPr lang="en-GB" sz="1650">
                <a:solidFill>
                  <a:srgbClr val="273239"/>
                </a:solidFill>
                <a:highlight>
                  <a:srgbClr val="FFFFFF"/>
                </a:highlight>
                <a:latin typeface="Nunito"/>
                <a:ea typeface="Nunito"/>
                <a:cs typeface="Nunito"/>
                <a:sym typeface="Nunito"/>
              </a:rPr>
              <a:t> is used to rearrange a given array or list of elements in an order</a:t>
            </a:r>
            <a:r>
              <a:rPr lang="en-GB" sz="1650">
                <a:solidFill>
                  <a:srgbClr val="273239"/>
                </a:solidFill>
                <a:highlight>
                  <a:srgbClr val="FFFFFF"/>
                </a:highlight>
                <a:latin typeface="Nunito"/>
                <a:ea typeface="Nunito"/>
                <a:cs typeface="Nunito"/>
                <a:sym typeface="Nunito"/>
              </a:rPr>
              <a:t>	</a:t>
            </a:r>
            <a:endParaRPr sz="1650">
              <a:solidFill>
                <a:srgbClr val="273239"/>
              </a:solidFill>
              <a:highlight>
                <a:srgbClr val="FFFFFF"/>
              </a:highlight>
              <a:latin typeface="Nunito"/>
              <a:ea typeface="Nunito"/>
              <a:cs typeface="Nunito"/>
              <a:sym typeface="Nunito"/>
            </a:endParaRPr>
          </a:p>
          <a:p>
            <a:pPr indent="0" lvl="0" marL="457200" rtl="0" algn="l">
              <a:spcBef>
                <a:spcPts val="0"/>
              </a:spcBef>
              <a:spcAft>
                <a:spcPts val="0"/>
              </a:spcAft>
              <a:buNone/>
            </a:pPr>
            <a:r>
              <a:rPr lang="en-GB" sz="1650">
                <a:solidFill>
                  <a:srgbClr val="273239"/>
                </a:solidFill>
                <a:highlight>
                  <a:srgbClr val="FFFFFF"/>
                </a:highlight>
                <a:latin typeface="Nunito"/>
                <a:ea typeface="Nunito"/>
                <a:cs typeface="Nunito"/>
                <a:sym typeface="Nunito"/>
              </a:rPr>
              <a:t>				</a:t>
            </a:r>
            <a:endParaRPr sz="1650">
              <a:solidFill>
                <a:srgbClr val="273239"/>
              </a:solidFill>
              <a:highlight>
                <a:srgbClr val="FFFFFF"/>
              </a:highlight>
              <a:latin typeface="Nunito"/>
              <a:ea typeface="Nunito"/>
              <a:cs typeface="Nunito"/>
              <a:sym typeface="Nunito"/>
            </a:endParaRPr>
          </a:p>
          <a:p>
            <a:pPr indent="-333375" lvl="0" marL="457200" rtl="0" algn="l">
              <a:lnSpc>
                <a:spcPct val="115000"/>
              </a:lnSpc>
              <a:spcBef>
                <a:spcPts val="1200"/>
              </a:spcBef>
              <a:spcAft>
                <a:spcPts val="0"/>
              </a:spcAft>
              <a:buClr>
                <a:srgbClr val="273239"/>
              </a:buClr>
              <a:buSzPts val="1650"/>
              <a:buFont typeface="Nunito"/>
              <a:buChar char="●"/>
            </a:pPr>
            <a:r>
              <a:rPr lang="en-GB" sz="1650">
                <a:solidFill>
                  <a:srgbClr val="273239"/>
                </a:solidFill>
                <a:highlight>
                  <a:srgbClr val="FFFFFF"/>
                </a:highlight>
                <a:latin typeface="Nunito"/>
                <a:ea typeface="Nunito"/>
                <a:cs typeface="Nunito"/>
                <a:sym typeface="Nunito"/>
              </a:rPr>
              <a:t>Many efficient algorithms use sorting as a subroutine, because it is often easier to process data if the elements are in a sorted order. 	</a:t>
            </a:r>
            <a:endParaRPr sz="1650">
              <a:solidFill>
                <a:srgbClr val="273239"/>
              </a:solidFill>
              <a:highlight>
                <a:srgbClr val="FFFFFF"/>
              </a:highlight>
              <a:latin typeface="Nunito"/>
              <a:ea typeface="Nunito"/>
              <a:cs typeface="Nunito"/>
              <a:sym typeface="Nunito"/>
            </a:endParaRPr>
          </a:p>
          <a:p>
            <a:pPr indent="0" lvl="0" marL="457200" rtl="0" algn="l">
              <a:lnSpc>
                <a:spcPct val="115000"/>
              </a:lnSpc>
              <a:spcBef>
                <a:spcPts val="1200"/>
              </a:spcBef>
              <a:spcAft>
                <a:spcPts val="0"/>
              </a:spcAft>
              <a:buNone/>
            </a:pPr>
            <a:r>
              <a:rPr lang="en-GB" sz="1650">
                <a:solidFill>
                  <a:srgbClr val="273239"/>
                </a:solidFill>
                <a:highlight>
                  <a:srgbClr val="FFFFFF"/>
                </a:highlight>
                <a:latin typeface="Nunito"/>
                <a:ea typeface="Nunito"/>
                <a:cs typeface="Nunito"/>
                <a:sym typeface="Nunito"/>
              </a:rPr>
              <a:t>				</a:t>
            </a:r>
            <a:endParaRPr sz="1650">
              <a:solidFill>
                <a:srgbClr val="273239"/>
              </a:solidFill>
              <a:highlight>
                <a:srgbClr val="FFFFFF"/>
              </a:highlight>
              <a:latin typeface="Nunito"/>
              <a:ea typeface="Nunito"/>
              <a:cs typeface="Nunito"/>
              <a:sym typeface="Nunito"/>
            </a:endParaRPr>
          </a:p>
          <a:p>
            <a:pPr indent="-333375" lvl="0" marL="457200" rtl="0" algn="l">
              <a:lnSpc>
                <a:spcPct val="115000"/>
              </a:lnSpc>
              <a:spcBef>
                <a:spcPts val="1200"/>
              </a:spcBef>
              <a:spcAft>
                <a:spcPts val="0"/>
              </a:spcAft>
              <a:buClr>
                <a:srgbClr val="273239"/>
              </a:buClr>
              <a:buSzPts val="1650"/>
              <a:buFont typeface="Nunito"/>
              <a:buChar char="●"/>
            </a:pPr>
            <a:r>
              <a:rPr lang="en-GB" sz="1650">
                <a:solidFill>
                  <a:srgbClr val="273239"/>
                </a:solidFill>
                <a:highlight>
                  <a:srgbClr val="FFFFFF"/>
                </a:highlight>
                <a:latin typeface="Nunito"/>
                <a:ea typeface="Nunito"/>
                <a:cs typeface="Nunito"/>
                <a:sym typeface="Nunito"/>
              </a:rPr>
              <a:t>”does an array contain two equal elements?” 	</a:t>
            </a:r>
            <a:endParaRPr sz="1650">
              <a:solidFill>
                <a:srgbClr val="273239"/>
              </a:solidFill>
              <a:highlight>
                <a:srgbClr val="FFFFFF"/>
              </a:highlight>
              <a:latin typeface="Nunito"/>
              <a:ea typeface="Nunito"/>
              <a:cs typeface="Nunito"/>
              <a:sym typeface="Nunito"/>
            </a:endParaRPr>
          </a:p>
          <a:p>
            <a:pPr indent="0" lvl="0" marL="457200" rtl="0" algn="l">
              <a:lnSpc>
                <a:spcPct val="115000"/>
              </a:lnSpc>
              <a:spcBef>
                <a:spcPts val="1200"/>
              </a:spcBef>
              <a:spcAft>
                <a:spcPts val="0"/>
              </a:spcAft>
              <a:buNone/>
            </a:pPr>
            <a:r>
              <a:rPr lang="en-GB" sz="1650">
                <a:solidFill>
                  <a:srgbClr val="273239"/>
                </a:solidFill>
                <a:highlight>
                  <a:srgbClr val="FFFFFF"/>
                </a:highlight>
                <a:latin typeface="Nunito"/>
                <a:ea typeface="Nunito"/>
                <a:cs typeface="Nunito"/>
                <a:sym typeface="Nunito"/>
              </a:rPr>
              <a:t>				</a:t>
            </a:r>
            <a:endParaRPr sz="1650">
              <a:solidFill>
                <a:srgbClr val="273239"/>
              </a:solidFill>
              <a:highlight>
                <a:srgbClr val="FFFFFF"/>
              </a:highlight>
              <a:latin typeface="Nunito"/>
              <a:ea typeface="Nunito"/>
              <a:cs typeface="Nunito"/>
              <a:sym typeface="Nunito"/>
            </a:endParaRPr>
          </a:p>
          <a:p>
            <a:pPr indent="-333375" lvl="0" marL="457200" rtl="0" algn="l">
              <a:lnSpc>
                <a:spcPct val="115000"/>
              </a:lnSpc>
              <a:spcBef>
                <a:spcPts val="1200"/>
              </a:spcBef>
              <a:spcAft>
                <a:spcPts val="0"/>
              </a:spcAft>
              <a:buClr>
                <a:srgbClr val="273239"/>
              </a:buClr>
              <a:buSzPts val="1650"/>
              <a:buFont typeface="Nunito"/>
              <a:buChar char="●"/>
            </a:pPr>
            <a:r>
              <a:rPr lang="en-GB" sz="1650">
                <a:solidFill>
                  <a:srgbClr val="273239"/>
                </a:solidFill>
                <a:highlight>
                  <a:srgbClr val="FFFFFF"/>
                </a:highlight>
                <a:latin typeface="Nunito"/>
                <a:ea typeface="Nunito"/>
                <a:cs typeface="Nunito"/>
                <a:sym typeface="Nunito"/>
              </a:rPr>
              <a:t>”what is the most frequent element in an array?” </a:t>
            </a:r>
            <a:endParaRPr sz="1650">
              <a:solidFill>
                <a:srgbClr val="273239"/>
              </a:solidFill>
              <a:highlight>
                <a:srgbClr val="FFFFFF"/>
              </a:highlight>
              <a:latin typeface="Nunito"/>
              <a:ea typeface="Nunito"/>
              <a:cs typeface="Nunito"/>
              <a:sym typeface="Nunito"/>
            </a:endParaRPr>
          </a:p>
          <a:p>
            <a:pPr indent="0" lvl="0" marL="457200" rtl="0" algn="l">
              <a:lnSpc>
                <a:spcPct val="115000"/>
              </a:lnSpc>
              <a:spcBef>
                <a:spcPts val="1200"/>
              </a:spcBef>
              <a:spcAft>
                <a:spcPts val="0"/>
              </a:spcAft>
              <a:buNone/>
            </a:pPr>
            <a:r>
              <a:t/>
            </a:r>
            <a:endParaRPr sz="1650">
              <a:solidFill>
                <a:srgbClr val="273239"/>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t/>
            </a:r>
            <a:endParaRPr sz="1650">
              <a:solidFill>
                <a:srgbClr val="273239"/>
              </a:solidFill>
              <a:highlight>
                <a:srgbClr val="FFFFFF"/>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O(n</a:t>
            </a:r>
            <a:r>
              <a:rPr baseline="30000" lang="en-GB">
                <a:latin typeface="Nunito"/>
                <a:ea typeface="Nunito"/>
                <a:cs typeface="Nunito"/>
                <a:sym typeface="Nunito"/>
              </a:rPr>
              <a:t>2</a:t>
            </a:r>
            <a:r>
              <a:rPr lang="en-GB">
                <a:latin typeface="Nunito"/>
                <a:ea typeface="Nunito"/>
                <a:cs typeface="Nunito"/>
                <a:sym typeface="Nunito"/>
              </a:rPr>
              <a:t>) algorithms</a:t>
            </a:r>
            <a:endParaRPr>
              <a:latin typeface="Nunito"/>
              <a:ea typeface="Nunito"/>
              <a:cs typeface="Nunito"/>
              <a:sym typeface="Nunito"/>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latin typeface="Nunito"/>
                <a:ea typeface="Nunito"/>
                <a:cs typeface="Nunito"/>
                <a:sym typeface="Nunito"/>
              </a:rPr>
              <a:t>A famous </a:t>
            </a:r>
            <a:r>
              <a:rPr lang="en-GB" sz="1900">
                <a:solidFill>
                  <a:schemeClr val="dk1"/>
                </a:solidFill>
                <a:latin typeface="Nunito"/>
                <a:ea typeface="Nunito"/>
                <a:cs typeface="Nunito"/>
                <a:sym typeface="Nunito"/>
              </a:rPr>
              <a:t>O(n</a:t>
            </a:r>
            <a:r>
              <a:rPr baseline="30000" lang="en-GB" sz="1900">
                <a:solidFill>
                  <a:schemeClr val="dk1"/>
                </a:solidFill>
                <a:latin typeface="Nunito"/>
                <a:ea typeface="Nunito"/>
                <a:cs typeface="Nunito"/>
                <a:sym typeface="Nunito"/>
              </a:rPr>
              <a:t>2</a:t>
            </a:r>
            <a:r>
              <a:rPr lang="en-GB" sz="1900">
                <a:solidFill>
                  <a:schemeClr val="dk1"/>
                </a:solidFill>
                <a:latin typeface="Nunito"/>
                <a:ea typeface="Nunito"/>
                <a:cs typeface="Nunito"/>
                <a:sym typeface="Nunito"/>
              </a:rPr>
              <a:t>)</a:t>
            </a:r>
            <a:r>
              <a:rPr lang="en-GB" sz="1700">
                <a:latin typeface="Nunito"/>
                <a:ea typeface="Nunito"/>
                <a:cs typeface="Nunito"/>
                <a:sym typeface="Nunito"/>
              </a:rPr>
              <a:t> sorting </a:t>
            </a:r>
            <a:r>
              <a:rPr lang="en-GB" sz="1700">
                <a:latin typeface="Nunito"/>
                <a:ea typeface="Nunito"/>
                <a:cs typeface="Nunito"/>
                <a:sym typeface="Nunito"/>
              </a:rPr>
              <a:t>algorithm</a:t>
            </a:r>
            <a:r>
              <a:rPr lang="en-GB" sz="1700">
                <a:latin typeface="Nunito"/>
                <a:ea typeface="Nunito"/>
                <a:cs typeface="Nunito"/>
                <a:sym typeface="Nunito"/>
              </a:rPr>
              <a:t> is </a:t>
            </a:r>
            <a:r>
              <a:rPr lang="en-GB" sz="1700">
                <a:solidFill>
                  <a:schemeClr val="dk1"/>
                </a:solidFill>
                <a:latin typeface="Nunito"/>
                <a:ea typeface="Nunito"/>
                <a:cs typeface="Nunito"/>
                <a:sym typeface="Nunito"/>
              </a:rPr>
              <a:t>Bubble sort</a:t>
            </a:r>
            <a:r>
              <a:rPr lang="en-GB" sz="1700">
                <a:latin typeface="Nunito"/>
                <a:ea typeface="Nunito"/>
                <a:cs typeface="Nunito"/>
                <a:sym typeface="Nunito"/>
              </a:rPr>
              <a:t>.</a:t>
            </a:r>
            <a:endParaRPr sz="1700">
              <a:latin typeface="Nunito"/>
              <a:ea typeface="Nunito"/>
              <a:cs typeface="Nunito"/>
              <a:sym typeface="Nunito"/>
            </a:endParaRPr>
          </a:p>
          <a:p>
            <a:pPr indent="-336550" lvl="0" marL="457200" rtl="0" algn="l">
              <a:spcBef>
                <a:spcPts val="0"/>
              </a:spcBef>
              <a:spcAft>
                <a:spcPts val="0"/>
              </a:spcAft>
              <a:buSzPts val="1700"/>
              <a:buChar char="●"/>
            </a:pPr>
            <a:r>
              <a:rPr lang="en-GB" sz="1700">
                <a:latin typeface="Nunito"/>
                <a:ea typeface="Nunito"/>
                <a:cs typeface="Nunito"/>
                <a:sym typeface="Nunito"/>
              </a:rPr>
              <a:t>Bubble sort consists of n rounds. On each round, the algorithm iterates through the elements of the array. Whenever two consecutive elements are found that are not in correct order, the algorithm swaps them</a:t>
            </a:r>
            <a:r>
              <a:rPr lang="en-GB" sz="1700"/>
              <a:t> </a:t>
            </a:r>
            <a:endParaRPr sz="1700"/>
          </a:p>
        </p:txBody>
      </p:sp>
      <p:pic>
        <p:nvPicPr>
          <p:cNvPr id="85" name="Google Shape;85;p17"/>
          <p:cNvPicPr preferRelativeResize="0"/>
          <p:nvPr/>
        </p:nvPicPr>
        <p:blipFill>
          <a:blip r:embed="rId3">
            <a:alphaModFix/>
          </a:blip>
          <a:stretch>
            <a:fillRect/>
          </a:stretch>
        </p:blipFill>
        <p:spPr>
          <a:xfrm>
            <a:off x="8565825" y="94375"/>
            <a:ext cx="493275" cy="483400"/>
          </a:xfrm>
          <a:prstGeom prst="rect">
            <a:avLst/>
          </a:prstGeom>
          <a:noFill/>
          <a:ln>
            <a:noFill/>
          </a:ln>
        </p:spPr>
      </p:pic>
      <p:pic>
        <p:nvPicPr>
          <p:cNvPr id="86" name="Google Shape;86;p17"/>
          <p:cNvPicPr preferRelativeResize="0"/>
          <p:nvPr/>
        </p:nvPicPr>
        <p:blipFill>
          <a:blip r:embed="rId4">
            <a:alphaModFix/>
          </a:blip>
          <a:stretch>
            <a:fillRect/>
          </a:stretch>
        </p:blipFill>
        <p:spPr>
          <a:xfrm>
            <a:off x="1086600" y="2801450"/>
            <a:ext cx="6970801" cy="184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96475" y="94375"/>
            <a:ext cx="574316" cy="562825"/>
          </a:xfrm>
          <a:prstGeom prst="rect">
            <a:avLst/>
          </a:prstGeom>
          <a:noFill/>
          <a:ln>
            <a:noFill/>
          </a:ln>
        </p:spPr>
      </p:pic>
      <p:grpSp>
        <p:nvGrpSpPr>
          <p:cNvPr id="92" name="Google Shape;92;p18"/>
          <p:cNvGrpSpPr/>
          <p:nvPr/>
        </p:nvGrpSpPr>
        <p:grpSpPr>
          <a:xfrm>
            <a:off x="1424348" y="594525"/>
            <a:ext cx="6713582" cy="4396575"/>
            <a:chOff x="967148" y="442125"/>
            <a:chExt cx="6713582" cy="4396575"/>
          </a:xfrm>
        </p:grpSpPr>
        <p:pic>
          <p:nvPicPr>
            <p:cNvPr id="93" name="Google Shape;93;p18"/>
            <p:cNvPicPr preferRelativeResize="0"/>
            <p:nvPr/>
          </p:nvPicPr>
          <p:blipFill>
            <a:blip r:embed="rId4">
              <a:alphaModFix/>
            </a:blip>
            <a:stretch>
              <a:fillRect/>
            </a:stretch>
          </p:blipFill>
          <p:spPr>
            <a:xfrm>
              <a:off x="967148" y="442125"/>
              <a:ext cx="3604850" cy="493600"/>
            </a:xfrm>
            <a:prstGeom prst="rect">
              <a:avLst/>
            </a:prstGeom>
            <a:noFill/>
            <a:ln>
              <a:noFill/>
            </a:ln>
          </p:spPr>
        </p:pic>
        <p:pic>
          <p:nvPicPr>
            <p:cNvPr id="94" name="Google Shape;94;p18"/>
            <p:cNvPicPr preferRelativeResize="0"/>
            <p:nvPr/>
          </p:nvPicPr>
          <p:blipFill>
            <a:blip r:embed="rId5">
              <a:alphaModFix/>
            </a:blip>
            <a:stretch>
              <a:fillRect/>
            </a:stretch>
          </p:blipFill>
          <p:spPr>
            <a:xfrm>
              <a:off x="1834675" y="1180425"/>
              <a:ext cx="3492525" cy="847975"/>
            </a:xfrm>
            <a:prstGeom prst="rect">
              <a:avLst/>
            </a:prstGeom>
            <a:noFill/>
            <a:ln>
              <a:noFill/>
            </a:ln>
          </p:spPr>
        </p:pic>
        <p:pic>
          <p:nvPicPr>
            <p:cNvPr id="95" name="Google Shape;95;p18"/>
            <p:cNvPicPr preferRelativeResize="0"/>
            <p:nvPr/>
          </p:nvPicPr>
          <p:blipFill>
            <a:blip r:embed="rId6">
              <a:alphaModFix/>
            </a:blip>
            <a:stretch>
              <a:fillRect/>
            </a:stretch>
          </p:blipFill>
          <p:spPr>
            <a:xfrm>
              <a:off x="2424425" y="2028391"/>
              <a:ext cx="3604850" cy="942358"/>
            </a:xfrm>
            <a:prstGeom prst="rect">
              <a:avLst/>
            </a:prstGeom>
            <a:noFill/>
            <a:ln>
              <a:noFill/>
            </a:ln>
          </p:spPr>
        </p:pic>
        <p:pic>
          <p:nvPicPr>
            <p:cNvPr id="96" name="Google Shape;96;p18"/>
            <p:cNvPicPr preferRelativeResize="0"/>
            <p:nvPr/>
          </p:nvPicPr>
          <p:blipFill>
            <a:blip r:embed="rId7">
              <a:alphaModFix/>
            </a:blip>
            <a:stretch>
              <a:fillRect/>
            </a:stretch>
          </p:blipFill>
          <p:spPr>
            <a:xfrm>
              <a:off x="3091550" y="2970750"/>
              <a:ext cx="3678205" cy="942350"/>
            </a:xfrm>
            <a:prstGeom prst="rect">
              <a:avLst/>
            </a:prstGeom>
            <a:noFill/>
            <a:ln>
              <a:noFill/>
            </a:ln>
          </p:spPr>
        </p:pic>
        <p:pic>
          <p:nvPicPr>
            <p:cNvPr id="97" name="Google Shape;97;p18"/>
            <p:cNvPicPr preferRelativeResize="0"/>
            <p:nvPr/>
          </p:nvPicPr>
          <p:blipFill>
            <a:blip r:embed="rId8">
              <a:alphaModFix/>
            </a:blip>
            <a:stretch>
              <a:fillRect/>
            </a:stretch>
          </p:blipFill>
          <p:spPr>
            <a:xfrm>
              <a:off x="4039025" y="3913100"/>
              <a:ext cx="3641705" cy="9256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8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Time-complexity</a:t>
            </a:r>
            <a:endParaRPr>
              <a:latin typeface="Nunito"/>
              <a:ea typeface="Nunito"/>
              <a:cs typeface="Nunito"/>
              <a:sym typeface="Nunito"/>
            </a:endParaRPr>
          </a:p>
        </p:txBody>
      </p:sp>
      <p:pic>
        <p:nvPicPr>
          <p:cNvPr id="103" name="Google Shape;103;p19"/>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104" name="Google Shape;104;p19"/>
          <p:cNvSpPr txBox="1"/>
          <p:nvPr/>
        </p:nvSpPr>
        <p:spPr>
          <a:xfrm>
            <a:off x="454300" y="1140850"/>
            <a:ext cx="8005200" cy="396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Nunito"/>
              <a:buChar char="●"/>
            </a:pPr>
            <a:r>
              <a:rPr lang="en-GB" sz="1800">
                <a:solidFill>
                  <a:schemeClr val="dk2"/>
                </a:solidFill>
                <a:latin typeface="Nunito"/>
                <a:ea typeface="Nunito"/>
                <a:cs typeface="Nunito"/>
                <a:sym typeface="Nunito"/>
              </a:rPr>
              <a:t>In the worst case </a:t>
            </a:r>
            <a:r>
              <a:rPr lang="en-GB" sz="1800">
                <a:solidFill>
                  <a:schemeClr val="dk2"/>
                </a:solidFill>
                <a:latin typeface="Nunito"/>
                <a:ea typeface="Nunito"/>
                <a:cs typeface="Nunito"/>
                <a:sym typeface="Nunito"/>
              </a:rPr>
              <a:t>scenario, the area will be sorted in descending order. Therefore, the last element </a:t>
            </a:r>
            <a:r>
              <a:rPr lang="en-GB" sz="1800">
                <a:solidFill>
                  <a:schemeClr val="dk1"/>
                </a:solidFill>
                <a:latin typeface="Nunito"/>
                <a:ea typeface="Nunito"/>
                <a:cs typeface="Nunito"/>
                <a:sym typeface="Nunito"/>
              </a:rPr>
              <a:t>(index i)</a:t>
            </a:r>
            <a:r>
              <a:rPr lang="en-GB" sz="1800">
                <a:solidFill>
                  <a:schemeClr val="dk2"/>
                </a:solidFill>
                <a:latin typeface="Nunito"/>
                <a:ea typeface="Nunito"/>
                <a:cs typeface="Nunito"/>
                <a:sym typeface="Nunito"/>
              </a:rPr>
              <a:t> will need </a:t>
            </a:r>
            <a:r>
              <a:rPr lang="en-GB" sz="1800">
                <a:solidFill>
                  <a:schemeClr val="dk1"/>
                </a:solidFill>
                <a:latin typeface="Nunito"/>
                <a:ea typeface="Nunito"/>
                <a:cs typeface="Nunito"/>
                <a:sym typeface="Nunito"/>
              </a:rPr>
              <a:t>(n - 1)</a:t>
            </a:r>
            <a:r>
              <a:rPr lang="en-GB" sz="1800">
                <a:solidFill>
                  <a:schemeClr val="dk2"/>
                </a:solidFill>
                <a:latin typeface="Nunito"/>
                <a:ea typeface="Nunito"/>
                <a:cs typeface="Nunito"/>
                <a:sym typeface="Nunito"/>
              </a:rPr>
              <a:t> steps to be in the correct position, the element at index </a:t>
            </a:r>
            <a:r>
              <a:rPr lang="en-GB" sz="1800">
                <a:solidFill>
                  <a:schemeClr val="dk1"/>
                </a:solidFill>
                <a:latin typeface="Nunito"/>
                <a:ea typeface="Nunito"/>
                <a:cs typeface="Nunito"/>
                <a:sym typeface="Nunito"/>
              </a:rPr>
              <a:t>(i - 1)</a:t>
            </a:r>
            <a:r>
              <a:rPr lang="en-GB" sz="1800">
                <a:solidFill>
                  <a:schemeClr val="dk2"/>
                </a:solidFill>
                <a:latin typeface="Nunito"/>
                <a:ea typeface="Nunito"/>
                <a:cs typeface="Nunito"/>
                <a:sym typeface="Nunito"/>
              </a:rPr>
              <a:t> will need </a:t>
            </a:r>
            <a:r>
              <a:rPr lang="en-GB" sz="1800">
                <a:solidFill>
                  <a:schemeClr val="dk1"/>
                </a:solidFill>
                <a:latin typeface="Nunito"/>
                <a:ea typeface="Nunito"/>
                <a:cs typeface="Nunito"/>
                <a:sym typeface="Nunito"/>
              </a:rPr>
              <a:t>(n - 1)</a:t>
            </a:r>
            <a:r>
              <a:rPr lang="en-GB" sz="1800">
                <a:solidFill>
                  <a:schemeClr val="dk2"/>
                </a:solidFill>
                <a:latin typeface="Nunito"/>
                <a:ea typeface="Nunito"/>
                <a:cs typeface="Nunito"/>
                <a:sym typeface="Nunito"/>
              </a:rPr>
              <a:t> and so on…</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GB" sz="1800">
                <a:solidFill>
                  <a:schemeClr val="dk2"/>
                </a:solidFill>
                <a:latin typeface="Nunito"/>
                <a:ea typeface="Nunito"/>
                <a:cs typeface="Nunito"/>
                <a:sym typeface="Nunito"/>
              </a:rPr>
              <a:t>Mathematically:</a:t>
            </a:r>
            <a:endParaRPr sz="1800">
              <a:solidFill>
                <a:schemeClr val="dk2"/>
              </a:solidFill>
              <a:latin typeface="Nunito"/>
              <a:ea typeface="Nunito"/>
              <a:cs typeface="Nunito"/>
              <a:sym typeface="Nunito"/>
            </a:endParaRPr>
          </a:p>
          <a:p>
            <a:pPr indent="0" lvl="0" marL="457200" rtl="0" algn="l">
              <a:spcBef>
                <a:spcPts val="0"/>
              </a:spcBef>
              <a:spcAft>
                <a:spcPts val="0"/>
              </a:spcAft>
              <a:buNone/>
            </a:pPr>
            <a:r>
              <a:rPr lang="en-GB" sz="1800">
                <a:solidFill>
                  <a:schemeClr val="dk2"/>
                </a:solidFill>
              </a:rPr>
              <a:t> </a:t>
            </a:r>
            <a:endParaRPr sz="1800">
              <a:solidFill>
                <a:schemeClr val="dk2"/>
              </a:solidFill>
            </a:endParaRPr>
          </a:p>
        </p:txBody>
      </p:sp>
      <p:pic>
        <p:nvPicPr>
          <p:cNvPr id="105" name="Google Shape;105;p19"/>
          <p:cNvPicPr preferRelativeResize="0"/>
          <p:nvPr/>
        </p:nvPicPr>
        <p:blipFill>
          <a:blip r:embed="rId4">
            <a:alphaModFix/>
          </a:blip>
          <a:stretch>
            <a:fillRect/>
          </a:stretch>
        </p:blipFill>
        <p:spPr>
          <a:xfrm>
            <a:off x="1905000" y="2850200"/>
            <a:ext cx="5334000" cy="102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Nunito"/>
                <a:ea typeface="Nunito"/>
                <a:cs typeface="Nunito"/>
                <a:sym typeface="Nunito"/>
              </a:rPr>
              <a:t>O(nlogn) algorithms</a:t>
            </a:r>
            <a:endParaRPr>
              <a:latin typeface="Nunito"/>
              <a:ea typeface="Nunito"/>
              <a:cs typeface="Nunito"/>
              <a:sym typeface="Nunito"/>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311700" y="152952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Nunito"/>
              <a:buChar char="●"/>
            </a:pPr>
            <a:r>
              <a:rPr lang="en-GB" sz="1400">
                <a:solidFill>
                  <a:schemeClr val="dk1"/>
                </a:solidFill>
                <a:latin typeface="Nunito"/>
                <a:ea typeface="Nunito"/>
                <a:cs typeface="Nunito"/>
                <a:sym typeface="Nunito"/>
              </a:rPr>
              <a:t>It is possible to sort an array efficiently in </a:t>
            </a:r>
            <a:r>
              <a:rPr i="1" lang="en-GB" sz="1400">
                <a:solidFill>
                  <a:schemeClr val="dk1"/>
                </a:solidFill>
                <a:latin typeface="Nunito"/>
                <a:ea typeface="Nunito"/>
                <a:cs typeface="Nunito"/>
                <a:sym typeface="Nunito"/>
              </a:rPr>
              <a:t>O</a:t>
            </a:r>
            <a:r>
              <a:rPr lang="en-GB" sz="1400">
                <a:solidFill>
                  <a:schemeClr val="dk1"/>
                </a:solidFill>
                <a:latin typeface="Nunito"/>
                <a:ea typeface="Nunito"/>
                <a:cs typeface="Nunito"/>
                <a:sym typeface="Nunito"/>
              </a:rPr>
              <a:t>(</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log</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 time using algorithms that are not limited to swapping consecutive elements. One such algorithm is </a:t>
            </a:r>
            <a:r>
              <a:rPr b="1" lang="en-GB" sz="1400">
                <a:solidFill>
                  <a:schemeClr val="dk1"/>
                </a:solidFill>
                <a:latin typeface="Nunito"/>
                <a:ea typeface="Nunito"/>
                <a:cs typeface="Nunito"/>
                <a:sym typeface="Nunito"/>
              </a:rPr>
              <a:t>merge sort.</a:t>
            </a:r>
            <a:r>
              <a:rPr lang="en-GB" sz="1100">
                <a:solidFill>
                  <a:schemeClr val="dk1"/>
                </a:solidFill>
              </a:rPr>
              <a:t>	</a:t>
            </a:r>
            <a:endParaRPr sz="1100">
              <a:solidFill>
                <a:schemeClr val="dk1"/>
              </a:solidFill>
            </a:endParaRPr>
          </a:p>
          <a:p>
            <a:pPr indent="0" lvl="0" marL="457200" rtl="0" algn="l">
              <a:spcBef>
                <a:spcPts val="1200"/>
              </a:spcBef>
              <a:spcAft>
                <a:spcPts val="0"/>
              </a:spcAft>
              <a:buNone/>
            </a:pPr>
            <a:r>
              <a:rPr lang="en-GB" sz="1100">
                <a:solidFill>
                  <a:schemeClr val="dk1"/>
                </a:solidFill>
              </a:rPr>
              <a:t>				</a:t>
            </a:r>
            <a:endParaRPr sz="1100">
              <a:solidFill>
                <a:schemeClr val="dk1"/>
              </a:solidFill>
            </a:endParaRPr>
          </a:p>
          <a:p>
            <a:pPr indent="-330200" lvl="0" marL="457200" rtl="0" algn="l">
              <a:spcBef>
                <a:spcPts val="1200"/>
              </a:spcBef>
              <a:spcAft>
                <a:spcPts val="0"/>
              </a:spcAft>
              <a:buClr>
                <a:schemeClr val="dk1"/>
              </a:buClr>
              <a:buSzPts val="1600"/>
              <a:buFont typeface="Nunito"/>
              <a:buChar char="●"/>
            </a:pPr>
            <a:r>
              <a:rPr lang="en-GB" sz="1400">
                <a:solidFill>
                  <a:schemeClr val="dk1"/>
                </a:solidFill>
                <a:latin typeface="Nunito"/>
                <a:ea typeface="Nunito"/>
                <a:cs typeface="Nunito"/>
                <a:sym typeface="Nunito"/>
              </a:rPr>
              <a:t>Merge sort is an efficient algorithm, because it halves the size of the subarray at each step. The recursion consists of </a:t>
            </a:r>
            <a:r>
              <a:rPr i="1" lang="en-GB" sz="1400">
                <a:solidFill>
                  <a:schemeClr val="dk1"/>
                </a:solidFill>
                <a:latin typeface="Nunito"/>
                <a:ea typeface="Nunito"/>
                <a:cs typeface="Nunito"/>
                <a:sym typeface="Nunito"/>
              </a:rPr>
              <a:t>O</a:t>
            </a:r>
            <a:r>
              <a:rPr lang="en-GB" sz="1400">
                <a:solidFill>
                  <a:schemeClr val="dk1"/>
                </a:solidFill>
                <a:latin typeface="Nunito"/>
                <a:ea typeface="Nunito"/>
                <a:cs typeface="Nunito"/>
                <a:sym typeface="Nunito"/>
              </a:rPr>
              <a:t>(log </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 levels, and processing each level takes </a:t>
            </a:r>
            <a:r>
              <a:rPr i="1" lang="en-GB" sz="1400">
                <a:solidFill>
                  <a:schemeClr val="dk1"/>
                </a:solidFill>
                <a:latin typeface="Nunito"/>
                <a:ea typeface="Nunito"/>
                <a:cs typeface="Nunito"/>
                <a:sym typeface="Nunito"/>
              </a:rPr>
              <a:t>O</a:t>
            </a:r>
            <a:r>
              <a:rPr lang="en-GB" sz="1400">
                <a:solidFill>
                  <a:schemeClr val="dk1"/>
                </a:solidFill>
                <a:latin typeface="Nunito"/>
                <a:ea typeface="Nunito"/>
                <a:cs typeface="Nunito"/>
                <a:sym typeface="Nunito"/>
              </a:rPr>
              <a:t>(</a:t>
            </a:r>
            <a:r>
              <a:rPr i="1" lang="en-GB" sz="1400">
                <a:solidFill>
                  <a:schemeClr val="dk1"/>
                </a:solidFill>
                <a:latin typeface="Nunito"/>
                <a:ea typeface="Nunito"/>
                <a:cs typeface="Nunito"/>
                <a:sym typeface="Nunito"/>
              </a:rPr>
              <a:t>n</a:t>
            </a:r>
            <a:r>
              <a:rPr lang="en-GB" sz="1400">
                <a:solidFill>
                  <a:schemeClr val="dk1"/>
                </a:solidFill>
                <a:latin typeface="Nunito"/>
                <a:ea typeface="Nunito"/>
                <a:cs typeface="Nunito"/>
                <a:sym typeface="Nunito"/>
              </a:rPr>
              <a:t>) time.</a:t>
            </a:r>
            <a:endParaRPr sz="1400">
              <a:solidFill>
                <a:schemeClr val="dk1"/>
              </a:solidFill>
              <a:latin typeface="Nunito"/>
              <a:ea typeface="Nunito"/>
              <a:cs typeface="Nunito"/>
              <a:sym typeface="Nunito"/>
            </a:endParaRPr>
          </a:p>
          <a:p>
            <a:pPr indent="0" lvl="0" marL="457200" rtl="0" algn="l">
              <a:spcBef>
                <a:spcPts val="1200"/>
              </a:spcBef>
              <a:spcAft>
                <a:spcPts val="0"/>
              </a:spcAft>
              <a:buNone/>
            </a:pPr>
            <a:r>
              <a:t/>
            </a:r>
            <a:endParaRPr sz="1400">
              <a:solidFill>
                <a:schemeClr val="dk1"/>
              </a:solidFill>
              <a:latin typeface="Nunito"/>
              <a:ea typeface="Nunito"/>
              <a:cs typeface="Nunito"/>
              <a:sym typeface="Nunito"/>
            </a:endParaRPr>
          </a:p>
          <a:p>
            <a:pPr indent="-330200" lvl="0" marL="457200" rtl="0" algn="l">
              <a:spcBef>
                <a:spcPts val="1200"/>
              </a:spcBef>
              <a:spcAft>
                <a:spcPts val="0"/>
              </a:spcAft>
              <a:buClr>
                <a:schemeClr val="dk1"/>
              </a:buClr>
              <a:buSzPts val="1600"/>
              <a:buFont typeface="Nunito"/>
              <a:buChar char="●"/>
            </a:pPr>
            <a:r>
              <a:rPr lang="en-GB" sz="1400">
                <a:solidFill>
                  <a:schemeClr val="dk1"/>
                </a:solidFill>
                <a:latin typeface="Nunito"/>
                <a:ea typeface="Nunito"/>
                <a:cs typeface="Nunito"/>
                <a:sym typeface="Nunito"/>
              </a:rPr>
              <a:t>Merge sort can be done with or without recursive</a:t>
            </a:r>
            <a:endParaRPr sz="1400">
              <a:solidFill>
                <a:schemeClr val="dk1"/>
              </a:solidFill>
              <a:latin typeface="Nunito"/>
              <a:ea typeface="Nunito"/>
              <a:cs typeface="Nunito"/>
              <a:sym typeface="Nunito"/>
            </a:endParaRPr>
          </a:p>
          <a:p>
            <a:pPr indent="0" lvl="0" marL="0" rtl="0" algn="l">
              <a:spcBef>
                <a:spcPts val="1200"/>
              </a:spcBef>
              <a:spcAft>
                <a:spcPts val="0"/>
              </a:spcAft>
              <a:buNone/>
            </a:pPr>
            <a:r>
              <a:t/>
            </a:r>
            <a:endParaRPr b="1" sz="1400">
              <a:solidFill>
                <a:schemeClr val="dk1"/>
              </a:solidFill>
              <a:latin typeface="Nunito"/>
              <a:ea typeface="Nunito"/>
              <a:cs typeface="Nunito"/>
              <a:sym typeface="Nunito"/>
            </a:endParaRPr>
          </a:p>
          <a:p>
            <a:pPr indent="0" lvl="0" marL="457200" rtl="0" algn="l">
              <a:spcBef>
                <a:spcPts val="120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96475" y="94375"/>
            <a:ext cx="574316" cy="562825"/>
          </a:xfrm>
          <a:prstGeom prst="rect">
            <a:avLst/>
          </a:prstGeom>
          <a:noFill/>
          <a:ln>
            <a:noFill/>
          </a:ln>
        </p:spPr>
      </p:pic>
      <p:pic>
        <p:nvPicPr>
          <p:cNvPr id="118" name="Google Shape;118;p21"/>
          <p:cNvPicPr preferRelativeResize="0"/>
          <p:nvPr/>
        </p:nvPicPr>
        <p:blipFill>
          <a:blip r:embed="rId4">
            <a:alphaModFix/>
          </a:blip>
          <a:stretch>
            <a:fillRect/>
          </a:stretch>
        </p:blipFill>
        <p:spPr>
          <a:xfrm>
            <a:off x="2449753" y="152400"/>
            <a:ext cx="424447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