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311" r:id="rId4"/>
    <p:sldId id="295" r:id="rId5"/>
    <p:sldId id="327" r:id="rId6"/>
    <p:sldId id="325" r:id="rId7"/>
    <p:sldId id="326" r:id="rId8"/>
    <p:sldId id="318" r:id="rId9"/>
    <p:sldId id="307" r:id="rId10"/>
    <p:sldId id="328" r:id="rId11"/>
    <p:sldId id="330" r:id="rId12"/>
    <p:sldId id="329" r:id="rId13"/>
    <p:sldId id="306" r:id="rId14"/>
    <p:sldId id="331" r:id="rId15"/>
    <p:sldId id="286" r:id="rId16"/>
  </p:sldIdLst>
  <p:sldSz cx="9144000" cy="5143500" type="screen16x9"/>
  <p:notesSz cx="6858000" cy="9144000"/>
  <p:embeddedFontLst>
    <p:embeddedFont>
      <p:font typeface="Nunito" pitchFamily="2" charset="77"/>
      <p:regular r:id="rId18"/>
      <p:bold r:id="rId19"/>
      <p:italic r:id="rId20"/>
      <p:boldItalic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6570A-DFA7-C3BA-9A8D-246E2E0EC27F}" v="19" dt="2024-11-19T21:31:48.648"/>
    <p1510:client id="{4844A7C9-B30C-48A3-A6D5-3EF3D7DDF47C}" v="1235" dt="2024-11-19T21:13:45.613"/>
    <p1510:client id="{9E51988E-AB34-FD89-39D9-1BAE4A1B1D6F}" v="46" dt="2024-11-19T20:55:46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3683"/>
  </p:normalViewPr>
  <p:slideViewPr>
    <p:cSldViewPr snapToGrid="0">
      <p:cViewPr varScale="1">
        <p:scale>
          <a:sx n="140" d="100"/>
          <a:sy n="140" d="100"/>
        </p:scale>
        <p:origin x="8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fd1015d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fd1015d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fd1015df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fd1015df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25" y="805800"/>
            <a:ext cx="1765950" cy="176595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5" y="94375"/>
            <a:ext cx="574316" cy="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FE053B-208C-6D49-7CEC-E8F8B719ACBC}"/>
              </a:ext>
            </a:extLst>
          </p:cNvPr>
          <p:cNvSpPr txBox="1"/>
          <p:nvPr/>
        </p:nvSpPr>
        <p:spPr>
          <a:xfrm>
            <a:off x="2962134" y="3161064"/>
            <a:ext cx="321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Nunito" pitchFamily="2" charset="77"/>
              </a:rPr>
              <a:t>Session 9: Prefix sum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050A3-6CFC-4FBE-DCC5-72188F4E8013}"/>
              </a:ext>
            </a:extLst>
          </p:cNvPr>
          <p:cNvSpPr txBox="1"/>
          <p:nvPr/>
        </p:nvSpPr>
        <p:spPr>
          <a:xfrm>
            <a:off x="3912775" y="4212043"/>
            <a:ext cx="1318447" cy="307777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latin typeface="Nunito" pitchFamily="2" charset="77"/>
              </a:rPr>
              <a:t>December 4</a:t>
            </a:r>
            <a:r>
              <a:rPr lang="en-GB" b="1" baseline="30000" dirty="0">
                <a:latin typeface="Nunito" pitchFamily="2" charset="77"/>
              </a:rPr>
              <a:t>th</a:t>
            </a:r>
            <a:r>
              <a:rPr lang="en-GB" b="1" dirty="0">
                <a:latin typeface="Nunito" pitchFamily="2" charset="77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42F04F-78AB-C658-EC37-A6502A8C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Nunito" pitchFamily="2" charset="77"/>
              </a:rPr>
              <a:t>Solution</a:t>
            </a:r>
            <a:br>
              <a:rPr lang="en-GB" dirty="0">
                <a:latin typeface="Nunito" pitchFamily="2" charset="77"/>
              </a:rPr>
            </a:br>
            <a:br>
              <a:rPr lang="en-GB" dirty="0">
                <a:latin typeface="Nunito" pitchFamily="2" charset="77"/>
              </a:rPr>
            </a:br>
            <a:r>
              <a:rPr lang="en-GB" sz="1800" dirty="0">
                <a:latin typeface="Nunito" pitchFamily="2" charset="77"/>
              </a:rPr>
              <a:t>Time complexity?</a:t>
            </a:r>
            <a:br>
              <a:rPr lang="en-GB" sz="1800" dirty="0">
                <a:latin typeface="Nunito" pitchFamily="2" charset="77"/>
              </a:rPr>
            </a:br>
            <a:endParaRPr lang="en-GB" dirty="0">
              <a:latin typeface="Nunito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4A598-7C4F-6E73-4032-3747441D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95" y="445025"/>
            <a:ext cx="3786609" cy="4253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4DDBD-4DC9-7169-1707-05D72A1EFF4A}"/>
              </a:ext>
            </a:extLst>
          </p:cNvPr>
          <p:cNvSpPr txBox="1"/>
          <p:nvPr/>
        </p:nvSpPr>
        <p:spPr>
          <a:xfrm>
            <a:off x="165394" y="1728216"/>
            <a:ext cx="24406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itchFamily="2" charset="77"/>
              </a:rPr>
              <a:t>For the pre-processing part, O(26 x N), and for each query, O(q x 26)</a:t>
            </a:r>
          </a:p>
          <a:p>
            <a:r>
              <a:rPr lang="en-GB" dirty="0">
                <a:latin typeface="Nunito" pitchFamily="2" charset="77"/>
              </a:rPr>
              <a:t>Therefore, O(26xN + qx26)</a:t>
            </a:r>
          </a:p>
          <a:p>
            <a:endParaRPr lang="en-GB" dirty="0">
              <a:latin typeface="Nunito" pitchFamily="2" charset="77"/>
            </a:endParaRPr>
          </a:p>
          <a:p>
            <a:r>
              <a:rPr lang="en-GB" dirty="0">
                <a:latin typeface="Nunito" pitchFamily="2" charset="77"/>
              </a:rPr>
              <a:t>More generally, </a:t>
            </a:r>
          </a:p>
          <a:p>
            <a:r>
              <a:rPr lang="en-GB" dirty="0">
                <a:latin typeface="Nunito" pitchFamily="2" charset="77"/>
              </a:rPr>
              <a:t>O(</a:t>
            </a:r>
            <a:r>
              <a:rPr lang="en-GB" dirty="0" err="1">
                <a:latin typeface="Nunito" pitchFamily="2" charset="77"/>
              </a:rPr>
              <a:t>AxN</a:t>
            </a:r>
            <a:r>
              <a:rPr lang="en-GB" dirty="0">
                <a:latin typeface="Nunito" pitchFamily="2" charset="77"/>
              </a:rPr>
              <a:t> + </a:t>
            </a:r>
            <a:r>
              <a:rPr lang="en-GB" dirty="0" err="1">
                <a:latin typeface="Nunito" pitchFamily="2" charset="77"/>
              </a:rPr>
              <a:t>qxA</a:t>
            </a:r>
            <a:r>
              <a:rPr lang="en-GB" dirty="0">
                <a:latin typeface="Nunito" pitchFamily="2" charset="77"/>
              </a:rPr>
              <a:t>), where A is a constant, and represents the number of possible characters in the string.</a:t>
            </a:r>
          </a:p>
          <a:p>
            <a:endParaRPr lang="en-GB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27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32DE27-431B-6873-8F0A-0BE522DD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3971527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Nunito" pitchFamily="2" charset="77"/>
              </a:rPr>
              <a:t>Prefix sum does not work with all operations</a:t>
            </a:r>
            <a:br>
              <a:rPr lang="en-GB" dirty="0">
                <a:latin typeface="Nunito" pitchFamily="2" charset="77"/>
              </a:rPr>
            </a:br>
            <a:br>
              <a:rPr lang="en-GB" dirty="0">
                <a:latin typeface="Nunito" pitchFamily="2" charset="77"/>
              </a:rPr>
            </a:br>
            <a:r>
              <a:rPr lang="en-GB" dirty="0">
                <a:latin typeface="Nunito" pitchFamily="2" charset="77"/>
              </a:rPr>
              <a:t>For any array (length = 9):</a:t>
            </a:r>
            <a:br>
              <a:rPr lang="en-GB" dirty="0">
                <a:latin typeface="Nunito" pitchFamily="2" charset="77"/>
              </a:rPr>
            </a:br>
            <a:br>
              <a:rPr lang="en-GB" dirty="0">
                <a:latin typeface="Nunito" pitchFamily="2" charset="77"/>
              </a:rPr>
            </a:br>
            <a:br>
              <a:rPr lang="en-GB" dirty="0">
                <a:latin typeface="Nunito" pitchFamily="2" charset="77"/>
              </a:rPr>
            </a:br>
            <a:r>
              <a:rPr lang="en-GB" dirty="0">
                <a:latin typeface="Nunito" pitchFamily="2" charset="77"/>
              </a:rPr>
              <a:t>                ___  ___  ___  ___  ___  ___  ___  ___  ___</a:t>
            </a:r>
            <a:br>
              <a:rPr lang="en-GB" dirty="0">
                <a:latin typeface="Nunito" pitchFamily="2" charset="77"/>
              </a:rPr>
            </a:br>
            <a:br>
              <a:rPr lang="en-GB" dirty="0">
                <a:latin typeface="Nunito" pitchFamily="2" charset="77"/>
              </a:rPr>
            </a:br>
            <a:r>
              <a:rPr lang="en-GB" dirty="0">
                <a:latin typeface="Nunito" pitchFamily="2" charset="77"/>
              </a:rPr>
              <a:t>if </a:t>
            </a:r>
            <a:r>
              <a:rPr lang="en-GB" dirty="0" err="1">
                <a:latin typeface="Nunito" pitchFamily="2" charset="77"/>
              </a:rPr>
              <a:t>pref</a:t>
            </a:r>
            <a:r>
              <a:rPr lang="en-GB" dirty="0">
                <a:latin typeface="Nunito" pitchFamily="2" charset="77"/>
              </a:rPr>
              <a:t>[8] = 20 and </a:t>
            </a:r>
            <a:r>
              <a:rPr lang="en-GB" dirty="0" err="1">
                <a:latin typeface="Nunito" pitchFamily="2" charset="77"/>
              </a:rPr>
              <a:t>pref</a:t>
            </a:r>
            <a:r>
              <a:rPr lang="en-GB" dirty="0">
                <a:latin typeface="Nunito" pitchFamily="2" charset="77"/>
              </a:rPr>
              <a:t>[3] is also 20, then there is not way of knowing what is the max in the range with indices [3, 7]</a:t>
            </a:r>
            <a:br>
              <a:rPr lang="en-GB" dirty="0">
                <a:latin typeface="Nunito" pitchFamily="2" charset="77"/>
              </a:rPr>
            </a:br>
            <a:br>
              <a:rPr lang="en-GB" dirty="0">
                <a:latin typeface="Nunito" pitchFamily="2" charset="77"/>
              </a:rPr>
            </a:br>
            <a:br>
              <a:rPr lang="en-GB" dirty="0">
                <a:latin typeface="Nunito" pitchFamily="2" charset="77"/>
              </a:rPr>
            </a:br>
            <a:endParaRPr lang="en-GB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192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4840-8669-53DC-92E0-5C6793A1E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94107"/>
            <a:ext cx="8520600" cy="3416400"/>
          </a:xfrm>
        </p:spPr>
        <p:txBody>
          <a:bodyPr/>
          <a:lstStyle/>
          <a:p>
            <a:r>
              <a:rPr lang="en-GB" dirty="0">
                <a:latin typeface="Nunito" pitchFamily="2" charset="77"/>
              </a:rPr>
              <a:t>You are given an array a[N] and Q updates. An update consists of three numbers L, R, X. You need to increase all elements at indices [L..R] by +X. Print the final sequence. </a:t>
            </a:r>
            <a:r>
              <a:rPr lang="en-GB" dirty="0"/>
              <a:t>N, Q &lt;= 100,000</a:t>
            </a:r>
            <a:endParaRPr lang="en-GB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445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EB6E-791C-7D7E-8052-8D1DC578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Nunito" pitchFamily="2" charset="77"/>
              </a:rPr>
              <a:t>Solution</a:t>
            </a:r>
          </a:p>
        </p:txBody>
      </p:sp>
      <p:pic>
        <p:nvPicPr>
          <p:cNvPr id="6" name="Google Shape;112;p20">
            <a:extLst>
              <a:ext uri="{FF2B5EF4-FFF2-40B4-BE49-F238E27FC236}">
                <a16:creationId xmlns:a16="http://schemas.microsoft.com/office/drawing/2014/main" id="{ACC5B744-1FB7-7370-57D9-3859408BA0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D782C-98E0-5F0C-7838-97AF404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93178"/>
            <a:ext cx="8520600" cy="4585385"/>
          </a:xfrm>
        </p:spPr>
        <p:txBody>
          <a:bodyPr/>
          <a:lstStyle/>
          <a:p>
            <a:endParaRPr lang="en-GB" dirty="0">
              <a:latin typeface="Nunito" pitchFamily="2" charset="77"/>
            </a:endParaRP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For an array a: (we want to add x to the region highlighted)</a:t>
            </a:r>
          </a:p>
          <a:p>
            <a:pPr marL="114300" indent="0">
              <a:buNone/>
            </a:pPr>
            <a:endParaRPr lang="en-GB" dirty="0">
              <a:latin typeface="Nunito" pitchFamily="2" charset="77"/>
            </a:endParaRP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                                    ___  ___  </a:t>
            </a:r>
            <a:r>
              <a:rPr lang="en-GB" dirty="0">
                <a:highlight>
                  <a:srgbClr val="FFFF00"/>
                </a:highlight>
                <a:latin typeface="Nunito" pitchFamily="2" charset="77"/>
              </a:rPr>
              <a:t>___  ___  ___  ___  </a:t>
            </a:r>
            <a:r>
              <a:rPr lang="en-GB" dirty="0">
                <a:latin typeface="Nunito" pitchFamily="2" charset="77"/>
              </a:rPr>
              <a:t>___  ___  ___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We can add five to the first element in that region and then do prefix sums: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                                    ___  ___  </a:t>
            </a:r>
            <a:r>
              <a:rPr lang="en-GB" dirty="0">
                <a:highlight>
                  <a:srgbClr val="FFFF00"/>
                </a:highlight>
                <a:latin typeface="Nunito" pitchFamily="2" charset="77"/>
              </a:rPr>
              <a:t>_+5_  ___  ___  ___  </a:t>
            </a:r>
            <a:r>
              <a:rPr lang="en-GB" dirty="0">
                <a:latin typeface="Nunito" pitchFamily="2" charset="77"/>
              </a:rPr>
              <a:t>___  ___  ___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This +5 will propagate everywhere to the end of the array though, so we need to cancel the effect of the +5. We can add -5: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                                    ___  ___  </a:t>
            </a:r>
            <a:r>
              <a:rPr lang="en-GB" dirty="0">
                <a:highlight>
                  <a:srgbClr val="FFFF00"/>
                </a:highlight>
                <a:latin typeface="Nunito" pitchFamily="2" charset="77"/>
              </a:rPr>
              <a:t>_+5_  ___  ___  ___  </a:t>
            </a:r>
            <a:r>
              <a:rPr lang="en-GB" dirty="0">
                <a:latin typeface="Nunito" pitchFamily="2" charset="77"/>
              </a:rPr>
              <a:t>_-5_  ___  ___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Therefore, we need to add 5 at index L, and subtract 5 at index R + 1, and run prefix sums at the end.</a:t>
            </a:r>
          </a:p>
          <a:p>
            <a:pPr marL="114300" indent="0">
              <a:buNone/>
            </a:pPr>
            <a:endParaRPr lang="en-GB" dirty="0">
              <a:latin typeface="Nunito" pitchFamily="2" charset="77"/>
            </a:endParaRPr>
          </a:p>
          <a:p>
            <a:pPr marL="114300" indent="0">
              <a:buNone/>
            </a:pPr>
            <a:endParaRPr lang="en-GB" dirty="0">
              <a:latin typeface="Nunito" pitchFamily="2" charset="77"/>
            </a:endParaRPr>
          </a:p>
          <a:p>
            <a:pPr marL="114300" indent="0">
              <a:buNone/>
            </a:pPr>
            <a:endParaRPr lang="en-GB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6211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612D-825B-371F-C41A-0840DFE6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Nunito" pitchFamily="2" charset="77"/>
              </a:rPr>
              <a:t>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F43D-E958-D835-C1C0-0E2BA143C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err="1">
                <a:latin typeface="Nunito" pitchFamily="2" charset="77"/>
              </a:rPr>
              <a:t>pref</a:t>
            </a:r>
            <a:r>
              <a:rPr lang="en-GB" dirty="0">
                <a:latin typeface="Nunito" pitchFamily="2" charset="77"/>
              </a:rPr>
              <a:t> = [array of N+1 zeros]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for every query (L, R, X): 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    </a:t>
            </a:r>
            <a:r>
              <a:rPr lang="en-GB" dirty="0" err="1">
                <a:latin typeface="Nunito" pitchFamily="2" charset="77"/>
              </a:rPr>
              <a:t>pref</a:t>
            </a:r>
            <a:r>
              <a:rPr lang="en-GB" dirty="0">
                <a:latin typeface="Nunito" pitchFamily="2" charset="77"/>
              </a:rPr>
              <a:t>[L] += x 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    </a:t>
            </a:r>
            <a:r>
              <a:rPr lang="en-GB" dirty="0" err="1">
                <a:latin typeface="Nunito" pitchFamily="2" charset="77"/>
              </a:rPr>
              <a:t>pref</a:t>
            </a:r>
            <a:r>
              <a:rPr lang="en-GB" dirty="0">
                <a:latin typeface="Nunito" pitchFamily="2" charset="77"/>
              </a:rPr>
              <a:t>[R+1] -= x 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for every </a:t>
            </a:r>
            <a:r>
              <a:rPr lang="en-GB" dirty="0" err="1">
                <a:latin typeface="Nunito" pitchFamily="2" charset="77"/>
              </a:rPr>
              <a:t>i</a:t>
            </a:r>
            <a:r>
              <a:rPr lang="en-GB" dirty="0">
                <a:latin typeface="Nunito" pitchFamily="2" charset="77"/>
              </a:rPr>
              <a:t>: 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    </a:t>
            </a:r>
            <a:r>
              <a:rPr lang="en-GB" dirty="0" err="1">
                <a:latin typeface="Nunito" pitchFamily="2" charset="77"/>
              </a:rPr>
              <a:t>pref</a:t>
            </a:r>
            <a:r>
              <a:rPr lang="en-GB" dirty="0">
                <a:latin typeface="Nunito" pitchFamily="2" charset="77"/>
              </a:rPr>
              <a:t>[</a:t>
            </a:r>
            <a:r>
              <a:rPr lang="en-GB" dirty="0" err="1">
                <a:latin typeface="Nunito" pitchFamily="2" charset="77"/>
              </a:rPr>
              <a:t>i</a:t>
            </a:r>
            <a:r>
              <a:rPr lang="en-GB" dirty="0">
                <a:latin typeface="Nunito" pitchFamily="2" charset="77"/>
              </a:rPr>
              <a:t>] += </a:t>
            </a:r>
            <a:r>
              <a:rPr lang="en-GB" dirty="0" err="1">
                <a:latin typeface="Nunito" pitchFamily="2" charset="77"/>
              </a:rPr>
              <a:t>pref</a:t>
            </a:r>
            <a:r>
              <a:rPr lang="en-GB" dirty="0">
                <a:latin typeface="Nunito" pitchFamily="2" charset="77"/>
              </a:rPr>
              <a:t>[i-1] 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for every </a:t>
            </a:r>
            <a:r>
              <a:rPr lang="en-GB" dirty="0" err="1">
                <a:latin typeface="Nunito" pitchFamily="2" charset="77"/>
              </a:rPr>
              <a:t>i</a:t>
            </a:r>
            <a:r>
              <a:rPr lang="en-GB" dirty="0">
                <a:latin typeface="Nunito" pitchFamily="2" charset="77"/>
              </a:rPr>
              <a:t>: </a:t>
            </a:r>
          </a:p>
          <a:p>
            <a:pPr marL="114300" indent="0">
              <a:buNone/>
            </a:pPr>
            <a:r>
              <a:rPr lang="en-GB" dirty="0">
                <a:latin typeface="Nunito" pitchFamily="2" charset="77"/>
              </a:rPr>
              <a:t>    print(a[</a:t>
            </a:r>
            <a:r>
              <a:rPr lang="en-GB" dirty="0" err="1">
                <a:latin typeface="Nunito" pitchFamily="2" charset="77"/>
              </a:rPr>
              <a:t>i</a:t>
            </a:r>
            <a:r>
              <a:rPr lang="en-GB" dirty="0">
                <a:latin typeface="Nunito" pitchFamily="2" charset="77"/>
              </a:rPr>
              <a:t>] + </a:t>
            </a:r>
            <a:r>
              <a:rPr lang="en-GB" dirty="0" err="1">
                <a:latin typeface="Nunito" pitchFamily="2" charset="77"/>
              </a:rPr>
              <a:t>pref</a:t>
            </a:r>
            <a:r>
              <a:rPr lang="en-GB" dirty="0">
                <a:latin typeface="Nunito" pitchFamily="2" charset="77"/>
              </a:rPr>
              <a:t>[</a:t>
            </a:r>
            <a:r>
              <a:rPr lang="en-GB" dirty="0" err="1">
                <a:latin typeface="Nunito" pitchFamily="2" charset="77"/>
              </a:rPr>
              <a:t>i</a:t>
            </a:r>
            <a:r>
              <a:rPr lang="en-GB" dirty="0">
                <a:latin typeface="Nunito" pitchFamily="2" charset="77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895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311700" y="3037775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Thank you for attending our session!</a:t>
            </a:r>
            <a:endParaRPr sz="29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25" y="805800"/>
            <a:ext cx="1765950" cy="17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5" y="104025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5" y="94375"/>
            <a:ext cx="574316" cy="5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00" y="371327"/>
            <a:ext cx="7214800" cy="11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2213" y="1577627"/>
            <a:ext cx="6699563" cy="33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610D-5DCD-331D-FFEE-62C8F484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Nunito" pitchFamily="2" charset="77"/>
              </a:rPr>
              <a:t>Introduction to prefix 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D995-66A7-57F3-EF1F-2A46CC881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400" b="0" i="1" dirty="0">
                <a:solidFill>
                  <a:srgbClr val="000000"/>
                </a:solidFill>
                <a:effectLst/>
                <a:latin typeface="Inter var"/>
              </a:rPr>
              <a:t>Computing range sum queries in constant time over a fixed 1D array.</a:t>
            </a:r>
          </a:p>
        </p:txBody>
      </p:sp>
      <p:pic>
        <p:nvPicPr>
          <p:cNvPr id="6" name="Google Shape;69;p15">
            <a:extLst>
              <a:ext uri="{FF2B5EF4-FFF2-40B4-BE49-F238E27FC236}">
                <a16:creationId xmlns:a16="http://schemas.microsoft.com/office/drawing/2014/main" id="{6C89DC87-6E73-20C7-3CB9-B685427F53C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9449" y="163612"/>
            <a:ext cx="574316" cy="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7C0D4-C5DA-7A2D-F5BE-94A1D906957B}"/>
              </a:ext>
            </a:extLst>
          </p:cNvPr>
          <p:cNvSpPr txBox="1"/>
          <p:nvPr/>
        </p:nvSpPr>
        <p:spPr>
          <a:xfrm>
            <a:off x="2308860" y="2295144"/>
            <a:ext cx="452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Nunito" pitchFamily="2" charset="77"/>
              </a:rPr>
              <a:t>1 + 2 + 3 + 4 + 5 + 6 + 7 + 8 + 9 + 10 = 55</a:t>
            </a:r>
          </a:p>
          <a:p>
            <a:endParaRPr lang="en-GB" sz="1800" dirty="0">
              <a:latin typeface="Nunito" pitchFamily="2" charset="77"/>
            </a:endParaRPr>
          </a:p>
          <a:p>
            <a:r>
              <a:rPr lang="en-GB" sz="1800" dirty="0">
                <a:latin typeface="Nunito" pitchFamily="2" charset="77"/>
              </a:rPr>
              <a:t>3 + 4 + 5 + 6 + 7 + 8 + 9 + 10 = ?</a:t>
            </a:r>
          </a:p>
          <a:p>
            <a:endParaRPr lang="en-GB" sz="1800" dirty="0">
              <a:latin typeface="Nunito" pitchFamily="2" charset="77"/>
            </a:endParaRPr>
          </a:p>
          <a:p>
            <a:endParaRPr lang="en-GB" sz="1800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751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0F71-C0AD-D9CA-4162-AF06347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0" i="0" dirty="0">
                <a:solidFill>
                  <a:srgbClr val="161E21"/>
                </a:solidFill>
                <a:effectLst/>
                <a:latin typeface="Nunito" pitchFamily="2" charset="77"/>
              </a:rPr>
              <a:t>Prefix sums</a:t>
            </a:r>
          </a:p>
        </p:txBody>
      </p:sp>
      <p:pic>
        <p:nvPicPr>
          <p:cNvPr id="5" name="Google Shape;69;p15">
            <a:extLst>
              <a:ext uri="{FF2B5EF4-FFF2-40B4-BE49-F238E27FC236}">
                <a16:creationId xmlns:a16="http://schemas.microsoft.com/office/drawing/2014/main" id="{65C123D3-B6F3-06BB-709C-81D092B792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7556" y="168550"/>
            <a:ext cx="574316" cy="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A34FA-B332-1BA7-894A-D4C57B12A056}"/>
              </a:ext>
            </a:extLst>
          </p:cNvPr>
          <p:cNvSpPr txBox="1"/>
          <p:nvPr/>
        </p:nvSpPr>
        <p:spPr>
          <a:xfrm>
            <a:off x="1993392" y="1910030"/>
            <a:ext cx="5157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Nunito" pitchFamily="2" charset="77"/>
              </a:rPr>
              <a:t>a = [3, 2, 1, 3, 1, 4, 2]</a:t>
            </a:r>
          </a:p>
          <a:p>
            <a:endParaRPr lang="en-GB" sz="2000" dirty="0">
              <a:latin typeface="Nunito" pitchFamily="2" charset="77"/>
            </a:endParaRPr>
          </a:p>
          <a:p>
            <a:endParaRPr lang="en-GB" sz="2000" dirty="0">
              <a:latin typeface="Nunito" pitchFamily="2" charset="77"/>
            </a:endParaRPr>
          </a:p>
          <a:p>
            <a:r>
              <a:rPr lang="en-GB" sz="2000" dirty="0">
                <a:latin typeface="Nunito" pitchFamily="2" charset="77"/>
              </a:rPr>
              <a:t>“Prefix of length k” = “The first k elements”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CFEF3-16F0-8A6A-DC9C-D59586F8A5A8}"/>
              </a:ext>
            </a:extLst>
          </p:cNvPr>
          <p:cNvSpPr txBox="1"/>
          <p:nvPr/>
        </p:nvSpPr>
        <p:spPr>
          <a:xfrm>
            <a:off x="3840480" y="1602253"/>
            <a:ext cx="217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3   5    6   9  10  14  16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9834-752E-F203-62D7-D4253667655F}"/>
              </a:ext>
            </a:extLst>
          </p:cNvPr>
          <p:cNvSpPr txBox="1"/>
          <p:nvPr/>
        </p:nvSpPr>
        <p:spPr>
          <a:xfrm>
            <a:off x="3529584" y="1602252"/>
            <a:ext cx="21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456C9B-F2E6-AF61-420C-C4DE944DE07D}"/>
              </a:ext>
            </a:extLst>
          </p:cNvPr>
          <p:cNvSpPr txBox="1">
            <a:spLocks/>
          </p:cNvSpPr>
          <p:nvPr/>
        </p:nvSpPr>
        <p:spPr>
          <a:xfrm>
            <a:off x="311700" y="93597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solidFill>
                  <a:srgbClr val="222222"/>
                </a:solidFill>
                <a:latin typeface="Nunito" pitchFamily="2" charset="77"/>
              </a:rPr>
              <a:t>We need to be careful with indices: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222222"/>
              </a:solidFill>
              <a:latin typeface="Nunito" pitchFamily="2" charset="77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pref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[k] = sum of the first k elements</a:t>
            </a:r>
          </a:p>
          <a:p>
            <a:endParaRPr lang="en-GB" sz="1600" dirty="0">
              <a:solidFill>
                <a:schemeClr val="tx1"/>
              </a:solidFill>
              <a:latin typeface="Nunito" pitchFamily="2" charset="77"/>
            </a:endParaRPr>
          </a:p>
          <a:p>
            <a:endParaRPr lang="en-GB" sz="1600" dirty="0">
              <a:solidFill>
                <a:schemeClr val="tx1"/>
              </a:solidFill>
              <a:latin typeface="Nunito" pitchFamily="2" charset="77"/>
            </a:endParaRPr>
          </a:p>
          <a:p>
            <a:endParaRPr lang="en-GB" sz="1600" dirty="0">
              <a:solidFill>
                <a:schemeClr val="tx1"/>
              </a:solidFill>
              <a:latin typeface="Nunito" pitchFamily="2" charset="77"/>
            </a:endParaRPr>
          </a:p>
          <a:p>
            <a:endParaRPr lang="en-GB" sz="1600" dirty="0">
              <a:solidFill>
                <a:schemeClr val="tx1"/>
              </a:solidFill>
              <a:latin typeface="Nunito" pitchFamily="2" charset="77"/>
            </a:endParaRPr>
          </a:p>
          <a:p>
            <a:endParaRPr lang="en-GB" sz="1600" dirty="0">
              <a:solidFill>
                <a:schemeClr val="tx1"/>
              </a:solidFill>
              <a:latin typeface="Nunito" pitchFamily="2" charset="77"/>
            </a:endParaRPr>
          </a:p>
          <a:p>
            <a:endParaRPr lang="en-GB" sz="1600" dirty="0">
              <a:solidFill>
                <a:schemeClr val="tx1"/>
              </a:solidFill>
              <a:latin typeface="Nunito" pitchFamily="2" charset="77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pref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[</a:t>
            </a:r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] = </a:t>
            </a:r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pref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[</a:t>
            </a:r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 – 1] + a[</a:t>
            </a:r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 – 1]</a:t>
            </a:r>
          </a:p>
          <a:p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pref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[</a:t>
            </a:r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 + 1] = </a:t>
            </a:r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pref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[</a:t>
            </a:r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] + a[</a:t>
            </a:r>
            <a:r>
              <a:rPr lang="en-GB" sz="1600" dirty="0" err="1">
                <a:solidFill>
                  <a:schemeClr val="tx1"/>
                </a:solidFill>
                <a:latin typeface="Nunito" pitchFamily="2" charset="77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Nunito" pitchFamily="2" charset="77"/>
              </a:rPr>
              <a:t>]</a:t>
            </a:r>
          </a:p>
          <a:p>
            <a:pPr marL="114300" indent="0">
              <a:buNone/>
            </a:pPr>
            <a:endParaRPr lang="en-GB" sz="1600" dirty="0">
              <a:solidFill>
                <a:schemeClr val="tx1"/>
              </a:solidFill>
              <a:latin typeface="Nunito" pitchFamily="2" charset="77"/>
            </a:endParaRPr>
          </a:p>
          <a:p>
            <a:endParaRPr lang="en-GB" sz="1600" dirty="0">
              <a:solidFill>
                <a:schemeClr val="tx1"/>
              </a:solidFill>
              <a:latin typeface="Nunito" pitchFamily="2" charset="77"/>
            </a:endParaRPr>
          </a:p>
          <a:p>
            <a:pPr marL="114300" indent="0">
              <a:buNone/>
            </a:pPr>
            <a:endParaRPr lang="en-GB" sz="1600" dirty="0">
              <a:latin typeface="Nunito" pitchFamily="2" charset="77"/>
            </a:endParaRPr>
          </a:p>
          <a:p>
            <a:pPr marL="114300" indent="0">
              <a:buNone/>
            </a:pPr>
            <a:endParaRPr lang="en-GB" sz="1600" dirty="0">
              <a:latin typeface="Nunito" pitchFamily="2" charset="77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0F1325-734E-6247-E904-D6293ECBF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86050"/>
              </p:ext>
            </p:extLst>
          </p:nvPr>
        </p:nvGraphicFramePr>
        <p:xfrm>
          <a:off x="1524001" y="2087918"/>
          <a:ext cx="6095997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4529339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317680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477481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3275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454448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060076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43714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522161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98386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77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82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pref</a:t>
                      </a:r>
                      <a:r>
                        <a:rPr lang="en-GB" dirty="0"/>
                        <a:t>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4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85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CBF7-831E-78B1-29EB-AAF6E74B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</p:spPr>
        <p:txBody>
          <a:bodyPr/>
          <a:lstStyle/>
          <a:p>
            <a:r>
              <a:rPr lang="en-GB" dirty="0">
                <a:solidFill>
                  <a:srgbClr val="222222"/>
                </a:solidFill>
                <a:latin typeface="Nunito" pitchFamily="2" charset="77"/>
              </a:rPr>
              <a:t>Therefore, we can get the sum of elements in the range [a, b]:</a:t>
            </a:r>
          </a:p>
          <a:p>
            <a:pPr marL="114300" indent="0" algn="ctr">
              <a:buNone/>
            </a:pPr>
            <a:endParaRPr lang="en-GB" dirty="0">
              <a:latin typeface="Nunito" pitchFamily="2" charset="77"/>
            </a:endParaRPr>
          </a:p>
          <a:p>
            <a:pPr marL="114300" indent="0" algn="ctr">
              <a:buNone/>
            </a:pPr>
            <a:endParaRPr lang="en-GB" sz="1800" dirty="0">
              <a:latin typeface="Nunito" pitchFamily="2" charset="77"/>
            </a:endParaRPr>
          </a:p>
          <a:p>
            <a:pPr marL="114300" indent="0" algn="ctr">
              <a:buNone/>
            </a:pPr>
            <a:r>
              <a:rPr lang="en-GB" sz="1800" dirty="0">
                <a:latin typeface="Nunito" pitchFamily="2" charset="77"/>
              </a:rPr>
              <a:t>a = [3, 2, 1, 3, 1, 4, 2]</a:t>
            </a:r>
          </a:p>
          <a:p>
            <a:pPr marL="114300" indent="0" algn="ctr">
              <a:buNone/>
            </a:pPr>
            <a:endParaRPr lang="en-GB" dirty="0">
              <a:latin typeface="Nunito" pitchFamily="2" charset="77"/>
            </a:endParaRPr>
          </a:p>
          <a:p>
            <a:pPr marL="114300" indent="0" algn="ctr">
              <a:buNone/>
            </a:pPr>
            <a:endParaRPr lang="en-GB" sz="1800" dirty="0">
              <a:latin typeface="Nunito" pitchFamily="2" charset="77"/>
            </a:endParaRPr>
          </a:p>
          <a:p>
            <a:pPr marL="114300" indent="0" algn="ctr">
              <a:buNone/>
            </a:pPr>
            <a:endParaRPr lang="en-GB" dirty="0">
              <a:latin typeface="Nunito" pitchFamily="2" charset="77"/>
            </a:endParaRPr>
          </a:p>
          <a:p>
            <a:pPr marL="114300" indent="0" algn="ctr">
              <a:buNone/>
            </a:pPr>
            <a:r>
              <a:rPr lang="en-GB" dirty="0">
                <a:latin typeface="Nunito" pitchFamily="2" charset="77"/>
              </a:rPr>
              <a:t>s</a:t>
            </a:r>
            <a:r>
              <a:rPr lang="en-GB" sz="1800" dirty="0">
                <a:latin typeface="Nunito" pitchFamily="2" charset="77"/>
              </a:rPr>
              <a:t>um(L..R) = </a:t>
            </a:r>
            <a:r>
              <a:rPr lang="en-GB" sz="1800" dirty="0" err="1">
                <a:latin typeface="Nunito" pitchFamily="2" charset="77"/>
              </a:rPr>
              <a:t>pref</a:t>
            </a:r>
            <a:r>
              <a:rPr lang="en-GB" sz="1800" dirty="0">
                <a:latin typeface="Nunito" pitchFamily="2" charset="77"/>
              </a:rPr>
              <a:t>[R + 1] + </a:t>
            </a:r>
            <a:r>
              <a:rPr lang="en-GB" sz="1800" dirty="0" err="1">
                <a:latin typeface="Nunito" pitchFamily="2" charset="77"/>
              </a:rPr>
              <a:t>pref</a:t>
            </a:r>
            <a:r>
              <a:rPr lang="en-GB" sz="1800" dirty="0">
                <a:latin typeface="Nunito" pitchFamily="2" charset="77"/>
              </a:rPr>
              <a:t>[L] </a:t>
            </a:r>
          </a:p>
          <a:p>
            <a:pPr marL="114300" indent="0">
              <a:buNone/>
            </a:pPr>
            <a:endParaRPr lang="en-GB" dirty="0">
              <a:solidFill>
                <a:srgbClr val="222222"/>
              </a:solidFill>
              <a:latin typeface="Nunito" pitchFamily="2" charset="77"/>
            </a:endParaRPr>
          </a:p>
          <a:p>
            <a:pPr marL="114300" indent="0">
              <a:buNone/>
            </a:pPr>
            <a:endParaRPr lang="en-GB" dirty="0">
              <a:solidFill>
                <a:srgbClr val="222222"/>
              </a:solidFill>
              <a:latin typeface="Nunito" pitchFamily="2" charset="77"/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33061056-CDD2-000A-BF36-286CC2DBA9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5664" y="130589"/>
            <a:ext cx="574316" cy="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5B1AAB-5C4C-4F7A-1D51-A403AFAD615E}"/>
              </a:ext>
            </a:extLst>
          </p:cNvPr>
          <p:cNvSpPr txBox="1"/>
          <p:nvPr/>
        </p:nvSpPr>
        <p:spPr>
          <a:xfrm>
            <a:off x="3936492" y="1627632"/>
            <a:ext cx="198882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itchFamily="2" charset="77"/>
              </a:rPr>
              <a:t>           2             5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8788E-32F1-3E4C-A50C-5E582338D314}"/>
              </a:ext>
            </a:extLst>
          </p:cNvPr>
          <p:cNvSpPr txBox="1"/>
          <p:nvPr/>
        </p:nvSpPr>
        <p:spPr>
          <a:xfrm>
            <a:off x="3044952" y="2394833"/>
            <a:ext cx="339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dk2"/>
                </a:solidFill>
                <a:latin typeface="Nunito" pitchFamily="2" charset="77"/>
              </a:rPr>
              <a:t>pref</a:t>
            </a:r>
            <a:r>
              <a:rPr lang="en-GB" dirty="0">
                <a:solidFill>
                  <a:schemeClr val="dk2"/>
                </a:solidFill>
                <a:latin typeface="Nunito" pitchFamily="2" charset="77"/>
              </a:rPr>
              <a:t>[] = 0   3   </a:t>
            </a:r>
            <a:r>
              <a:rPr lang="en-GB" dirty="0">
                <a:solidFill>
                  <a:schemeClr val="dk2"/>
                </a:solidFill>
                <a:highlight>
                  <a:srgbClr val="FFFF00"/>
                </a:highlight>
                <a:latin typeface="Nunito" pitchFamily="2" charset="77"/>
              </a:rPr>
              <a:t>5</a:t>
            </a:r>
            <a:r>
              <a:rPr lang="en-GB" dirty="0">
                <a:solidFill>
                  <a:schemeClr val="dk2"/>
                </a:solidFill>
                <a:latin typeface="Nunito" pitchFamily="2" charset="77"/>
              </a:rPr>
              <a:t>   6   9  10 </a:t>
            </a:r>
            <a:r>
              <a:rPr lang="en-GB" dirty="0">
                <a:solidFill>
                  <a:schemeClr val="dk2"/>
                </a:solidFill>
                <a:highlight>
                  <a:srgbClr val="FFFF00"/>
                </a:highlight>
                <a:latin typeface="Nunito" pitchFamily="2" charset="77"/>
              </a:rPr>
              <a:t>14</a:t>
            </a:r>
            <a:r>
              <a:rPr lang="en-GB" dirty="0">
                <a:solidFill>
                  <a:schemeClr val="dk2"/>
                </a:solidFill>
                <a:latin typeface="Nunito" pitchFamily="2" charset="77"/>
              </a:rPr>
              <a:t>  16</a:t>
            </a:r>
          </a:p>
        </p:txBody>
      </p:sp>
    </p:spTree>
    <p:extLst>
      <p:ext uri="{BB962C8B-B14F-4D97-AF65-F5344CB8AC3E}">
        <p14:creationId xmlns:p14="http://schemas.microsoft.com/office/powerpoint/2010/main" val="142524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101E46-FF38-C51F-1501-BEB919542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5"/>
          <a:stretch/>
        </p:blipFill>
        <p:spPr>
          <a:xfrm>
            <a:off x="814225" y="814323"/>
            <a:ext cx="3995519" cy="3514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708C9-C943-EAC7-984A-97B1579635FC}"/>
              </a:ext>
            </a:extLst>
          </p:cNvPr>
          <p:cNvSpPr txBox="1"/>
          <p:nvPr/>
        </p:nvSpPr>
        <p:spPr>
          <a:xfrm>
            <a:off x="6199223" y="1556087"/>
            <a:ext cx="2368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itchFamily="2" charset="77"/>
              </a:rPr>
              <a:t>BRUTE FORCE:</a:t>
            </a:r>
          </a:p>
          <a:p>
            <a:endParaRPr lang="en-GB" dirty="0">
              <a:latin typeface="Nunito" pitchFamily="2" charset="77"/>
            </a:endParaRPr>
          </a:p>
          <a:p>
            <a:r>
              <a:rPr lang="en-GB" dirty="0">
                <a:latin typeface="Nunito" pitchFamily="2" charset="77"/>
              </a:rPr>
              <a:t>For every query [a, b]:</a:t>
            </a:r>
          </a:p>
          <a:p>
            <a:endParaRPr lang="en-GB" dirty="0">
              <a:latin typeface="Nunito" pitchFamily="2" charset="77"/>
            </a:endParaRPr>
          </a:p>
          <a:p>
            <a:r>
              <a:rPr lang="en-GB" dirty="0">
                <a:latin typeface="Nunito" pitchFamily="2" charset="77"/>
              </a:rPr>
              <a:t>    sum = 0</a:t>
            </a:r>
          </a:p>
          <a:p>
            <a:r>
              <a:rPr lang="en-GB" dirty="0">
                <a:latin typeface="Nunito" pitchFamily="2" charset="77"/>
              </a:rPr>
              <a:t>    for </a:t>
            </a:r>
            <a:r>
              <a:rPr lang="en-GB" dirty="0" err="1">
                <a:latin typeface="Nunito" pitchFamily="2" charset="77"/>
              </a:rPr>
              <a:t>i</a:t>
            </a:r>
            <a:r>
              <a:rPr lang="en-GB" dirty="0">
                <a:latin typeface="Nunito" pitchFamily="2" charset="77"/>
              </a:rPr>
              <a:t> in [</a:t>
            </a:r>
            <a:r>
              <a:rPr lang="en-GB" dirty="0" err="1">
                <a:latin typeface="Nunito" pitchFamily="2" charset="77"/>
              </a:rPr>
              <a:t>a,b</a:t>
            </a:r>
            <a:r>
              <a:rPr lang="en-GB" dirty="0">
                <a:latin typeface="Nunito" pitchFamily="2" charset="77"/>
              </a:rPr>
              <a:t>]</a:t>
            </a:r>
          </a:p>
          <a:p>
            <a:r>
              <a:rPr lang="en-GB" dirty="0">
                <a:latin typeface="Nunito" pitchFamily="2" charset="77"/>
              </a:rPr>
              <a:t>        sum += x[</a:t>
            </a:r>
            <a:r>
              <a:rPr lang="en-GB" dirty="0" err="1">
                <a:latin typeface="Nunito" pitchFamily="2" charset="77"/>
              </a:rPr>
              <a:t>i</a:t>
            </a:r>
            <a:r>
              <a:rPr lang="en-GB" dirty="0">
                <a:latin typeface="Nunito" pitchFamily="2" charset="77"/>
              </a:rPr>
              <a:t>]</a:t>
            </a:r>
          </a:p>
          <a:p>
            <a:r>
              <a:rPr lang="en-GB" dirty="0">
                <a:latin typeface="Nunito" pitchFamily="2" charset="77"/>
              </a:rPr>
              <a:t>    print(sum)</a:t>
            </a:r>
          </a:p>
          <a:p>
            <a:endParaRPr lang="en-GB" dirty="0">
              <a:latin typeface="Nunito" pitchFamily="2" charset="77"/>
            </a:endParaRPr>
          </a:p>
          <a:p>
            <a:r>
              <a:rPr lang="en-GB" dirty="0">
                <a:latin typeface="Nunito" pitchFamily="2" charset="77"/>
              </a:rPr>
              <a:t>Time complexity?</a:t>
            </a:r>
          </a:p>
          <a:p>
            <a:endParaRPr lang="en-GB" dirty="0">
              <a:latin typeface="Nunito" pitchFamily="2" charset="77"/>
            </a:endParaRPr>
          </a:p>
          <a:p>
            <a:r>
              <a:rPr lang="en-GB" dirty="0">
                <a:latin typeface="Nunito" pitchFamily="2" charset="77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E2513-E31F-186F-D568-6BC9A6769E7D}"/>
              </a:ext>
            </a:extLst>
          </p:cNvPr>
          <p:cNvSpPr txBox="1"/>
          <p:nvPr/>
        </p:nvSpPr>
        <p:spPr>
          <a:xfrm>
            <a:off x="6523835" y="3794760"/>
            <a:ext cx="859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itchFamily="2" charset="77"/>
              </a:rPr>
              <a:t>O(q x n)</a:t>
            </a:r>
          </a:p>
        </p:txBody>
      </p:sp>
    </p:spTree>
    <p:extLst>
      <p:ext uri="{BB962C8B-B14F-4D97-AF65-F5344CB8AC3E}">
        <p14:creationId xmlns:p14="http://schemas.microsoft.com/office/powerpoint/2010/main" val="40992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7F4F-C8D8-5D49-A767-E898EB4E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24661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Nunito" pitchFamily="2" charset="77"/>
              </a:rPr>
              <a:t>Solution</a:t>
            </a:r>
            <a:br>
              <a:rPr lang="en-GB" dirty="0">
                <a:latin typeface="Nunito" pitchFamily="2" charset="77"/>
              </a:rPr>
            </a:br>
            <a:br>
              <a:rPr lang="en-GB" dirty="0">
                <a:latin typeface="Nunito" pitchFamily="2" charset="77"/>
              </a:rPr>
            </a:br>
            <a:r>
              <a:rPr lang="en-GB" sz="1800" dirty="0">
                <a:latin typeface="Nunito" pitchFamily="2" charset="77"/>
              </a:rPr>
              <a:t>Time complexity?</a:t>
            </a:r>
            <a:endParaRPr lang="en-GB" dirty="0">
              <a:latin typeface="Nunit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6EA9F-BE12-73EF-EC82-BCBD9B89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59" y="445024"/>
            <a:ext cx="3654082" cy="42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8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50746-03D3-D55E-0969-70C9D8363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2930"/>
            <a:ext cx="8520600" cy="4324872"/>
          </a:xfrm>
        </p:spPr>
        <p:txBody>
          <a:bodyPr>
            <a:normAutofit/>
          </a:bodyPr>
          <a:lstStyle/>
          <a:p>
            <a:pPr marL="114300" indent="0" algn="l">
              <a:buNone/>
            </a:pPr>
            <a:r>
              <a:rPr lang="en-GB" dirty="0">
                <a:solidFill>
                  <a:srgbClr val="161616"/>
                </a:solidFill>
                <a:latin typeface="Nunito" pitchFamily="2" charset="77"/>
              </a:rPr>
              <a:t>You are given a string S of length N. Answer Q queries: Given L and R: find the most common character in the substring S[L..R].</a:t>
            </a:r>
          </a:p>
          <a:p>
            <a:pPr marL="114300" indent="0" algn="l">
              <a:buNone/>
            </a:pPr>
            <a:endParaRPr lang="en-GB" dirty="0">
              <a:solidFill>
                <a:srgbClr val="161616"/>
              </a:solidFill>
              <a:latin typeface="Nunito" pitchFamily="2" charset="77"/>
            </a:endParaRPr>
          </a:p>
          <a:p>
            <a:pPr marL="114300" indent="0" algn="l">
              <a:buNone/>
            </a:pPr>
            <a:r>
              <a:rPr lang="en-GB" dirty="0">
                <a:solidFill>
                  <a:srgbClr val="161616"/>
                </a:solidFill>
                <a:latin typeface="Nunito" pitchFamily="2" charset="77"/>
              </a:rPr>
              <a:t>S = “</a:t>
            </a:r>
            <a:r>
              <a:rPr lang="en-GB" dirty="0" err="1">
                <a:solidFill>
                  <a:srgbClr val="161616"/>
                </a:solidFill>
                <a:latin typeface="Nunito" pitchFamily="2" charset="77"/>
              </a:rPr>
              <a:t>abcccabaaabb</a:t>
            </a:r>
            <a:r>
              <a:rPr lang="en-GB" dirty="0">
                <a:solidFill>
                  <a:srgbClr val="161616"/>
                </a:solidFill>
                <a:latin typeface="Nunito" pitchFamily="2" charset="77"/>
              </a:rPr>
              <a:t>”</a:t>
            </a:r>
          </a:p>
          <a:p>
            <a:pPr marL="114300" indent="0" algn="l">
              <a:buNone/>
            </a:pPr>
            <a:br>
              <a:rPr lang="en-GB" b="0" i="0" dirty="0">
                <a:solidFill>
                  <a:srgbClr val="161616"/>
                </a:solidFill>
                <a:effectLst/>
                <a:latin typeface="CoFo Brilliant"/>
              </a:rPr>
            </a:br>
            <a:endParaRPr lang="en-GB" b="0" i="0" dirty="0">
              <a:solidFill>
                <a:srgbClr val="161616"/>
              </a:solidFill>
              <a:effectLst/>
              <a:latin typeface="CoFo Brilliant"/>
            </a:endParaRPr>
          </a:p>
          <a:p>
            <a:pPr algn="l"/>
            <a:endParaRPr lang="en-GB" dirty="0">
              <a:solidFill>
                <a:srgbClr val="161616"/>
              </a:solidFill>
              <a:latin typeface="Nunito" pitchFamily="2" charset="77"/>
            </a:endParaRPr>
          </a:p>
          <a:p>
            <a:pPr algn="l"/>
            <a:endParaRPr lang="en-GB" dirty="0">
              <a:solidFill>
                <a:srgbClr val="161616"/>
              </a:solidFill>
              <a:latin typeface="Nunito" pitchFamily="2" charset="77"/>
            </a:endParaRPr>
          </a:p>
          <a:p>
            <a:pPr algn="l"/>
            <a:endParaRPr lang="en-GB" dirty="0">
              <a:solidFill>
                <a:srgbClr val="161616"/>
              </a:solidFill>
              <a:latin typeface="Nunito" pitchFamily="2" charset="77"/>
            </a:endParaRPr>
          </a:p>
          <a:p>
            <a:endParaRPr lang="en-GB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9574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2ca3e4c-e9b0-4646-8dae-8fb89814e0e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736</Words>
  <Application>Microsoft Macintosh PowerPoint</Application>
  <PresentationFormat>On-screen Show (16:9)</PresentationFormat>
  <Paragraphs>112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Nunito</vt:lpstr>
      <vt:lpstr>Arial</vt:lpstr>
      <vt:lpstr>CoFo Brilliant</vt:lpstr>
      <vt:lpstr>Inter var</vt:lpstr>
      <vt:lpstr>Simple Light</vt:lpstr>
      <vt:lpstr>PowerPoint Presentation</vt:lpstr>
      <vt:lpstr>PowerPoint Presentation</vt:lpstr>
      <vt:lpstr>Introduction to prefix sum</vt:lpstr>
      <vt:lpstr>Prefix sums</vt:lpstr>
      <vt:lpstr>PowerPoint Presentation</vt:lpstr>
      <vt:lpstr>PowerPoint Presentation</vt:lpstr>
      <vt:lpstr>PowerPoint Presentation</vt:lpstr>
      <vt:lpstr>Solution  Time complexity?</vt:lpstr>
      <vt:lpstr>PowerPoint Presentation</vt:lpstr>
      <vt:lpstr>Solution  Time complexity? </vt:lpstr>
      <vt:lpstr>Prefix sum does not work with all operations  For any array (length = 9):                   ___  ___  ___  ___  ___  ___  ___  ___  ___  if pref[8] = 20 and pref[3] is also 20, then there is not way of knowing what is the max in the range with indices [3, 7]   </vt:lpstr>
      <vt:lpstr>PowerPoint Presentation</vt:lpstr>
      <vt:lpstr>Solution</vt:lpstr>
      <vt:lpstr>Pseudocode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A582</cp:lastModifiedBy>
  <cp:revision>39</cp:revision>
  <dcterms:modified xsi:type="dcterms:W3CDTF">2024-12-04T13:43:28Z</dcterms:modified>
</cp:coreProperties>
</file>