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Economica"/>
      <p:regular r:id="rId47"/>
      <p:bold r:id="rId48"/>
      <p:italic r:id="rId49"/>
      <p:boldItalic r:id="rId50"/>
    </p:embeddedFont>
    <p:embeddedFont>
      <p:font typeface="Proxima Nova"/>
      <p:regular r:id="rId51"/>
      <p:bold r:id="rId52"/>
      <p:italic r:id="rId53"/>
      <p:boldItalic r:id="rId54"/>
    </p:embeddedFont>
    <p:embeddedFont>
      <p:font typeface="Lato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4455C5-8D29-4DA3-A3FA-EB952523848A}">
  <a:tblStyle styleId="{844455C5-8D29-4DA3-A3FA-EB95252384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Economica-bold.fntdata"/><Relationship Id="rId47" Type="http://schemas.openxmlformats.org/officeDocument/2006/relationships/font" Target="fonts/Economica-regular.fntdata"/><Relationship Id="rId49" Type="http://schemas.openxmlformats.org/officeDocument/2006/relationships/font" Target="fonts/Economic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penSans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-regular.fntdata"/><Relationship Id="rId50" Type="http://schemas.openxmlformats.org/officeDocument/2006/relationships/font" Target="fonts/Economica-boldItalic.fntdata"/><Relationship Id="rId53" Type="http://schemas.openxmlformats.org/officeDocument/2006/relationships/font" Target="fonts/ProximaNova-italic.fntdata"/><Relationship Id="rId52" Type="http://schemas.openxmlformats.org/officeDocument/2006/relationships/font" Target="fonts/ProximaNova-bold.fntdata"/><Relationship Id="rId11" Type="http://schemas.openxmlformats.org/officeDocument/2006/relationships/slide" Target="slides/slide5.xml"/><Relationship Id="rId55" Type="http://schemas.openxmlformats.org/officeDocument/2006/relationships/font" Target="fonts/Lato-regular.fntdata"/><Relationship Id="rId10" Type="http://schemas.openxmlformats.org/officeDocument/2006/relationships/slide" Target="slides/slide4.xml"/><Relationship Id="rId54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57" Type="http://schemas.openxmlformats.org/officeDocument/2006/relationships/font" Target="fonts/Lato-italic.fntdata"/><Relationship Id="rId12" Type="http://schemas.openxmlformats.org/officeDocument/2006/relationships/slide" Target="slides/slide6.xml"/><Relationship Id="rId56" Type="http://schemas.openxmlformats.org/officeDocument/2006/relationships/font" Target="fonts/Lato-bold.fntdata"/><Relationship Id="rId15" Type="http://schemas.openxmlformats.org/officeDocument/2006/relationships/slide" Target="slides/slide9.xml"/><Relationship Id="rId59" Type="http://schemas.openxmlformats.org/officeDocument/2006/relationships/font" Target="fonts/OpenSans-regular.fntdata"/><Relationship Id="rId14" Type="http://schemas.openxmlformats.org/officeDocument/2006/relationships/slide" Target="slides/slide8.xml"/><Relationship Id="rId58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5f35b9ce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5f35b9ce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b565094c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b565094c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b565094c8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b565094c8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5f35b9ce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5f35b9ce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5f35b9ce9_4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5f35b9ce9_4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623901d5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623901d5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compare 3 variables individual pit effect on the ranking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compare signal variable the 3 pit records as a whole instead individual pit effect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5f35b9ce9_6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5f35b9ce9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5f35b9ce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5f35b9ce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5f35b9ce9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5f35b9ce9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5f35b9ce9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5f35b9ce9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5f35b9ce9_6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5f35b9ce9_6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5f35b9ce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5f35b9ce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5f35b9ce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5f35b9ce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5f35b9ce9_4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5f35b9ce9_4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5f35b9ce9_4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5f35b9ce9_4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5f35b9ce9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5f35b9ce9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5f35b9ce9_4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5f35b9ce9_4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5f35b9ce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5f35b9ce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5f35b9ce9_4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5f35b9ce9_4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5f35b9ce9_4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5f35b9ce9_4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5f35b9ce9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5f35b9ce9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5f35b9ce9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5f35b9ce9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5f35b9ce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5f35b9ce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*Kaggle: https://www.kaggle.com/datasets/rohanrao/formula-1-world-championship-1950-2020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623901d5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2623901d5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25f35b9ce9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25f35b9ce9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closer to zero, closer to the idea distributed lap proportion, 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25f35b9ce9_4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25f35b9ce9_4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25f35b9ce9_6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25f35b9ce9_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25f35b9ce9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25f35b9ce9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25f35b9ce9_6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25f35b9ce9_6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5f35b9ce9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25f35b9ce9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1b565094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1b565094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1b565094c8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1b565094c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1b565094c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1b565094c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5f35b9ce9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5f35b9ce9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25f35b9ce9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25f35b9ce9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5f35b9ce9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5f35b9ce9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f35b9ce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f35b9ce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5f35b9ce9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5f35b9ce9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5f35b9ce9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5f35b9ce9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5f35b9ce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5f35b9ce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8.png"/><Relationship Id="rId7" Type="http://schemas.openxmlformats.org/officeDocument/2006/relationships/image" Target="../media/image30.png"/><Relationship Id="rId8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5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kaggle.com/datasets/rohanrao/formula-1-world-championship-1950-2020" TargetMode="External"/><Relationship Id="rId4" Type="http://schemas.openxmlformats.org/officeDocument/2006/relationships/hyperlink" Target="http://ergast.com/mrd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0" y="-71400"/>
            <a:ext cx="63723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80">
                <a:latin typeface="Proxima Nova"/>
                <a:ea typeface="Proxima Nova"/>
                <a:cs typeface="Proxima Nova"/>
                <a:sym typeface="Proxima Nova"/>
              </a:rPr>
              <a:t>IS 597 Final Project - Type 1</a:t>
            </a:r>
            <a:endParaRPr b="1" sz="248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5425500" y="4508350"/>
            <a:ext cx="3718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Group Members: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Andrew Mo, Ching-yun Huang, Tianci Zheng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3"/>
          <p:cNvSpPr txBox="1"/>
          <p:nvPr>
            <p:ph type="ctrTitle"/>
          </p:nvPr>
        </p:nvSpPr>
        <p:spPr>
          <a:xfrm>
            <a:off x="2747950" y="758100"/>
            <a:ext cx="3624300" cy="36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Critique and Improvement of Racing Strategies of Formula One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87" y="1597950"/>
            <a:ext cx="4755339" cy="233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625" y="1597950"/>
            <a:ext cx="4037550" cy="23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5" y="1376900"/>
            <a:ext cx="4056125" cy="277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3950" y="1299625"/>
            <a:ext cx="4707650" cy="2785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Analysis - Strategies in F1 Racing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and Improved Hypotheses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Pit Stop Strategy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Hypotheses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Fewer pit stops give the driver a better rank in each race</a:t>
            </a:r>
            <a:r>
              <a:rPr lang="en"/>
              <a:t> 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The pit stops are evenly distributed</a:t>
            </a:r>
            <a:r>
              <a:rPr lang="en"/>
              <a:t> 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Evenly distributed pit stops give better race results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Racing Speed Strategy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Hypothesis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The distribution of lap time in a race has impact on the driver’s rank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 Stop Strategy	</a:t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762000" y="1755900"/>
            <a:ext cx="762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Grouping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Hypotheses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Fewer pit stops give the driver a better rank in each race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pit stops are evenly distributed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Evenly distributed pit stops give better race results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750" y="1532710"/>
            <a:ext cx="2668675" cy="39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681325" y="2923800"/>
            <a:ext cx="8390400" cy="1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Type A: Consider lap prop. of each pit stop as the independent individual variable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How someone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stops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 in the &lt;i th&gt;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pit out of the total &lt;N&gt; pits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Type B: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Consider the positions of pit stops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by each driver in each race as a whole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How someone stops all the pit stop in one entire race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571525" y="23409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Grouping</a:t>
            </a:r>
            <a:endParaRPr/>
          </a:p>
        </p:txBody>
      </p:sp>
      <p:graphicFrame>
        <p:nvGraphicFramePr>
          <p:cNvPr id="160" name="Google Shape;160;p26"/>
          <p:cNvGraphicFramePr/>
          <p:nvPr/>
        </p:nvGraphicFramePr>
        <p:xfrm>
          <a:off x="681313" y="92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{844455C5-8D29-4DA3-A3FA-EB952523848A}</a:tableStyleId>
              </a:tblPr>
              <a:tblGrid>
                <a:gridCol w="406750"/>
                <a:gridCol w="592425"/>
                <a:gridCol w="642525"/>
                <a:gridCol w="565850"/>
                <a:gridCol w="933575"/>
                <a:gridCol w="1381025"/>
              </a:tblGrid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raceID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driverID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Pit No.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 Pit Stop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Lap Proportion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e.g.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1" name="Google Shape;161;p26"/>
          <p:cNvSpPr txBox="1"/>
          <p:nvPr/>
        </p:nvSpPr>
        <p:spPr>
          <a:xfrm>
            <a:off x="571525" y="4226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Example</a:t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 rot="-5400000">
            <a:off x="5602652" y="1331245"/>
            <a:ext cx="106500" cy="424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 rot="5400000">
            <a:off x="5394175" y="1046025"/>
            <a:ext cx="317100" cy="328800"/>
          </a:xfrm>
          <a:prstGeom prst="bentArrow">
            <a:avLst>
              <a:gd fmla="val 25000" name="adj1"/>
              <a:gd fmla="val 24510" name="adj2"/>
              <a:gd fmla="val 25000" name="adj3"/>
              <a:gd fmla="val 43750" name="adj4"/>
            </a:avLst>
          </a:prstGeom>
          <a:solidFill>
            <a:srgbClr val="0B5394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 Stop Strategy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967500" y="2132400"/>
            <a:ext cx="72090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Hypothesis 1</a:t>
            </a:r>
            <a:r>
              <a:rPr lang="en"/>
              <a:t>: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Fewer pit stops give the driver a better rank in each race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25" y="1559850"/>
            <a:ext cx="4401225" cy="25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/>
        </p:nvSpPr>
        <p:spPr>
          <a:xfrm>
            <a:off x="5049800" y="1833000"/>
            <a:ext cx="352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After updating dataset to 2022 and improving the code, we obtained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results that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are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opposite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to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the original analysis.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567125" y="2269425"/>
            <a:ext cx="2184600" cy="15879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Hypothesis 1</a:t>
            </a:r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258302" y="593350"/>
            <a:ext cx="44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Type B: Each driver’s ALL pit records in each race</a:t>
            </a:r>
            <a:endParaRPr b="1" sz="18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 b="0" l="0" r="2742" t="0"/>
          <a:stretch/>
        </p:blipFill>
        <p:spPr>
          <a:xfrm>
            <a:off x="145325" y="1042600"/>
            <a:ext cx="2837675" cy="20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 rotWithShape="1">
          <a:blip r:embed="rId4">
            <a:alphaModFix/>
          </a:blip>
          <a:srcRect b="546" l="2496" r="1108" t="0"/>
          <a:stretch/>
        </p:blipFill>
        <p:spPr>
          <a:xfrm>
            <a:off x="3158350" y="1073425"/>
            <a:ext cx="2719611" cy="200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9200" y="1066500"/>
            <a:ext cx="2837675" cy="2018833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892600" y="3340500"/>
            <a:ext cx="53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438900" y="3340025"/>
            <a:ext cx="7989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bar charts focus on drivers taking 1, 2 or 3 pit stops, and the analysis results are similar to the boxplot.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Hypothesis 1 will not be rejected.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 drivers taking 1 pit stop, the distribution of rank concentrates on rank 1 to 10.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drivers taking 2 pit stop, the distribution of rank concentrates on rank 1 to 13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drivers taking 3 pit stop, the distribution of rank concentrates on rank 10 to 15.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197250" y="1050075"/>
            <a:ext cx="1790100" cy="892500"/>
          </a:xfrm>
          <a:prstGeom prst="ellipse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3092025" y="1005675"/>
            <a:ext cx="2372100" cy="1010400"/>
          </a:xfrm>
          <a:prstGeom prst="ellipse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6756550" y="1012850"/>
            <a:ext cx="1997400" cy="892500"/>
          </a:xfrm>
          <a:prstGeom prst="ellipse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Hypothesis 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/>
        </p:nvSpPr>
        <p:spPr>
          <a:xfrm>
            <a:off x="453125" y="3314450"/>
            <a:ext cx="788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 strengthen the analysis result, we conducted the Mann-Whitney U test to verify whether there is a significant difference in rank distribution between drivers taking a different number of total pit stops. The analysis results show there is a difference.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25" y="983500"/>
            <a:ext cx="6998299" cy="21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/>
          <p:nvPr/>
        </p:nvSpPr>
        <p:spPr>
          <a:xfrm>
            <a:off x="2919425" y="1436975"/>
            <a:ext cx="1252500" cy="2097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/>
          <p:nvPr/>
        </p:nvSpPr>
        <p:spPr>
          <a:xfrm>
            <a:off x="2919425" y="2033200"/>
            <a:ext cx="1252500" cy="2097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/>
          <p:nvPr/>
        </p:nvSpPr>
        <p:spPr>
          <a:xfrm>
            <a:off x="2919425" y="2673825"/>
            <a:ext cx="1252500" cy="2097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Hypothesis 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505200" y="446675"/>
            <a:ext cx="85206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/>
              <a:t>Hypothesis 1</a:t>
            </a:r>
            <a:r>
              <a:rPr lang="en" sz="2000"/>
              <a:t>: </a:t>
            </a:r>
            <a:r>
              <a:rPr lang="en"/>
              <a:t>Fewer pit stops give the driver a better rank in each race</a:t>
            </a:r>
            <a:endParaRPr sz="2000"/>
          </a:p>
        </p:txBody>
      </p:sp>
      <p:sp>
        <p:nvSpPr>
          <p:cNvPr id="207" name="Google Shape;207;p31"/>
          <p:cNvSpPr txBox="1"/>
          <p:nvPr/>
        </p:nvSpPr>
        <p:spPr>
          <a:xfrm>
            <a:off x="505200" y="1215000"/>
            <a:ext cx="8249400" cy="29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Results Summary: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When the number of total pit stops of each driver is </a:t>
            </a:r>
            <a:r>
              <a:rPr b="1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less than or equal to 3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taking less stops brings driver a higher rank.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drivers taking 1, 2 or 3 pit stops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 is a significant difference in rank distribution between drivers taking a different number of total pit stops.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Conclusion: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drivers taking 1, 2 or 3 pit stops, Hypothesis 1 will not be rejected.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</a:t>
            </a:r>
            <a:r>
              <a:rPr lang="en"/>
              <a:t> dataset &amp; work description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and critique of the </a:t>
            </a:r>
            <a:r>
              <a:rPr lang="en"/>
              <a:t>original</a:t>
            </a:r>
            <a:r>
              <a:rPr lang="en"/>
              <a:t> work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progress of our improvement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Analysis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Impl</a:t>
            </a:r>
            <a:r>
              <a:rPr lang="en"/>
              <a:t>ementation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Broader topic and application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Incomplete tasks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 Stop Strategy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967500" y="2132400"/>
            <a:ext cx="72090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Hypothesis 2</a:t>
            </a:r>
            <a:r>
              <a:rPr lang="en"/>
              <a:t>: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pit stops are evenly distributed through time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/>
        </p:nvSpPr>
        <p:spPr>
          <a:xfrm>
            <a:off x="258302" y="593350"/>
            <a:ext cx="44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Type A: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Each driver’s EACH pit record in each race</a:t>
            </a:r>
            <a:endParaRPr b="1"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Hypothesis 2</a:t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00" y="1804063"/>
            <a:ext cx="2775400" cy="2081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4288" y="1804074"/>
            <a:ext cx="2775419" cy="20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3325" y="1778838"/>
            <a:ext cx="2842649" cy="213200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 txBox="1"/>
          <p:nvPr/>
        </p:nvSpPr>
        <p:spPr>
          <a:xfrm>
            <a:off x="3627750" y="1280875"/>
            <a:ext cx="188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(Results Overview)</a:t>
            </a:r>
            <a:endParaRPr sz="22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100" y="1767275"/>
            <a:ext cx="3390332" cy="25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567" y="1767275"/>
            <a:ext cx="3390333" cy="254271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 txBox="1"/>
          <p:nvPr/>
        </p:nvSpPr>
        <p:spPr>
          <a:xfrm>
            <a:off x="1372925" y="4310050"/>
            <a:ext cx="295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mean =  0.416  std =  0.147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T Test p value=2.08e-74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4298563" y="4310050"/>
            <a:ext cx="212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mean =  0.252  std =  0.118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 Test </a:t>
            </a: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p value=4.28e-129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5806113" y="4310050"/>
            <a:ext cx="212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mean =  0.62  std =  0.134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 Test </a:t>
            </a: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p value=1.97e-39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Hypothesis 2</a:t>
            </a:r>
            <a:endParaRPr/>
          </a:p>
        </p:txBody>
      </p:sp>
      <p:sp>
        <p:nvSpPr>
          <p:cNvPr id="234" name="Google Shape;234;p34"/>
          <p:cNvSpPr txBox="1"/>
          <p:nvPr/>
        </p:nvSpPr>
        <p:spPr>
          <a:xfrm>
            <a:off x="1952450" y="565038"/>
            <a:ext cx="61977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Each Group is approximately distributed Normally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All Groups deviate from the expected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‘Evenly Distributed Points (½,  ⅓,  ⅔, …)’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2441" y="2556140"/>
            <a:ext cx="1799253" cy="14448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6" name="Google Shape;23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1791" y="2556140"/>
            <a:ext cx="1552996" cy="14448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7" name="Google Shape;23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8818" y="2556140"/>
            <a:ext cx="1552996" cy="14448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8" name="Google Shape;238;p34"/>
          <p:cNvSpPr/>
          <p:nvPr/>
        </p:nvSpPr>
        <p:spPr>
          <a:xfrm rot="9357403">
            <a:off x="3109199" y="2014510"/>
            <a:ext cx="518375" cy="13268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4"/>
          <p:cNvSpPr txBox="1"/>
          <p:nvPr/>
        </p:nvSpPr>
        <p:spPr>
          <a:xfrm>
            <a:off x="549275" y="2053200"/>
            <a:ext cx="7869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B5394"/>
                </a:solidFill>
                <a:latin typeface="Economica"/>
                <a:ea typeface="Economica"/>
                <a:cs typeface="Economica"/>
                <a:sym typeface="Economica"/>
              </a:rPr>
              <a:t>Mean</a:t>
            </a:r>
            <a:endParaRPr b="1" sz="2200">
              <a:solidFill>
                <a:srgbClr val="0B5394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0" name="Google Shape;240;p34"/>
          <p:cNvSpPr txBox="1"/>
          <p:nvPr/>
        </p:nvSpPr>
        <p:spPr>
          <a:xfrm>
            <a:off x="4445563" y="2187450"/>
            <a:ext cx="7869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B5394"/>
                </a:solidFill>
                <a:latin typeface="Economica"/>
                <a:ea typeface="Economica"/>
                <a:cs typeface="Economica"/>
                <a:sym typeface="Economica"/>
              </a:rPr>
              <a:t>Mean</a:t>
            </a:r>
            <a:endParaRPr b="1" sz="2200">
              <a:solidFill>
                <a:srgbClr val="0B5394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7288650" y="2187625"/>
            <a:ext cx="7869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B5394"/>
                </a:solidFill>
                <a:latin typeface="Economica"/>
                <a:ea typeface="Economica"/>
                <a:cs typeface="Economica"/>
                <a:sym typeface="Economica"/>
              </a:rPr>
              <a:t>Mean</a:t>
            </a:r>
            <a:endParaRPr b="1" sz="2200">
              <a:solidFill>
                <a:srgbClr val="0B5394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3645375" y="1521750"/>
            <a:ext cx="7869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9900"/>
                </a:solidFill>
                <a:latin typeface="Economica"/>
                <a:ea typeface="Economica"/>
                <a:cs typeface="Economica"/>
                <a:sym typeface="Economica"/>
              </a:rPr>
              <a:t>1/2</a:t>
            </a:r>
            <a:endParaRPr b="1" sz="2200">
              <a:solidFill>
                <a:srgbClr val="FF99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6286513" y="1521750"/>
            <a:ext cx="7869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9900"/>
                </a:solidFill>
                <a:latin typeface="Economica"/>
                <a:ea typeface="Economica"/>
                <a:cs typeface="Economica"/>
                <a:sym typeface="Economica"/>
              </a:rPr>
              <a:t>1/3</a:t>
            </a:r>
            <a:endParaRPr b="1" sz="2200">
              <a:solidFill>
                <a:srgbClr val="FF99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7211813" y="1521750"/>
            <a:ext cx="7869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9900"/>
                </a:solidFill>
                <a:latin typeface="Economica"/>
                <a:ea typeface="Economica"/>
                <a:cs typeface="Economica"/>
                <a:sym typeface="Economica"/>
              </a:rPr>
              <a:t>2</a:t>
            </a:r>
            <a:r>
              <a:rPr b="1" lang="en" sz="2200">
                <a:solidFill>
                  <a:srgbClr val="FF9900"/>
                </a:solidFill>
                <a:latin typeface="Economica"/>
                <a:ea typeface="Economica"/>
                <a:cs typeface="Economica"/>
                <a:sym typeface="Economica"/>
              </a:rPr>
              <a:t>/3</a:t>
            </a:r>
            <a:endParaRPr b="1" sz="2200">
              <a:solidFill>
                <a:srgbClr val="FF99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5" name="Google Shape;245;p34"/>
          <p:cNvSpPr/>
          <p:nvPr/>
        </p:nvSpPr>
        <p:spPr>
          <a:xfrm rot="6406">
            <a:off x="1372924" y="2248500"/>
            <a:ext cx="1449003" cy="13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/>
          <p:nvPr/>
        </p:nvSpPr>
        <p:spPr>
          <a:xfrm rot="6036">
            <a:off x="5229575" y="2382750"/>
            <a:ext cx="341701" cy="13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/>
          <p:nvPr/>
        </p:nvSpPr>
        <p:spPr>
          <a:xfrm rot="-10793615">
            <a:off x="6473649" y="2383150"/>
            <a:ext cx="807601" cy="13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4"/>
          <p:cNvSpPr/>
          <p:nvPr/>
        </p:nvSpPr>
        <p:spPr>
          <a:xfrm rot="9357403">
            <a:off x="5810649" y="2018360"/>
            <a:ext cx="518375" cy="13268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/>
          <p:nvPr/>
        </p:nvSpPr>
        <p:spPr>
          <a:xfrm rot="9357403">
            <a:off x="6656499" y="1955085"/>
            <a:ext cx="518375" cy="13268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4"/>
          <p:cNvSpPr/>
          <p:nvPr/>
        </p:nvSpPr>
        <p:spPr>
          <a:xfrm>
            <a:off x="2858675" y="2318225"/>
            <a:ext cx="226500" cy="135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"/>
          <p:cNvSpPr/>
          <p:nvPr/>
        </p:nvSpPr>
        <p:spPr>
          <a:xfrm>
            <a:off x="5571275" y="2335875"/>
            <a:ext cx="226500" cy="135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4"/>
          <p:cNvSpPr/>
          <p:nvPr/>
        </p:nvSpPr>
        <p:spPr>
          <a:xfrm>
            <a:off x="6459063" y="2232900"/>
            <a:ext cx="168300" cy="135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700" y="658450"/>
            <a:ext cx="5234600" cy="39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5"/>
          <p:cNvSpPr txBox="1"/>
          <p:nvPr/>
        </p:nvSpPr>
        <p:spPr>
          <a:xfrm>
            <a:off x="1863625" y="4366700"/>
            <a:ext cx="212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mean =  0.174  std =  0.098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    </a:t>
            </a:r>
            <a:r>
              <a:rPr lang="en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 Test </a:t>
            </a: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p value=9.55e-84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9" name="Google Shape;259;p35"/>
          <p:cNvSpPr txBox="1"/>
          <p:nvPr/>
        </p:nvSpPr>
        <p:spPr>
          <a:xfrm>
            <a:off x="3535125" y="4366700"/>
            <a:ext cx="212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mean =  0.427  std =  0.155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 Test </a:t>
            </a: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p value=6.38e-37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0" name="Google Shape;260;p35"/>
          <p:cNvSpPr txBox="1"/>
          <p:nvPr/>
        </p:nvSpPr>
        <p:spPr>
          <a:xfrm>
            <a:off x="5159950" y="4366700"/>
            <a:ext cx="212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mean =  0.698  std =  0.13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 Test </a:t>
            </a: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p value=5.45e-28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1" name="Google Shape;261;p35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Hypothesis 2</a:t>
            </a:r>
            <a:endParaRPr/>
          </a:p>
        </p:txBody>
      </p:sp>
      <p:sp>
        <p:nvSpPr>
          <p:cNvPr id="262" name="Google Shape;262;p35"/>
          <p:cNvSpPr/>
          <p:nvPr/>
        </p:nvSpPr>
        <p:spPr>
          <a:xfrm rot="7351323">
            <a:off x="3632864" y="768244"/>
            <a:ext cx="518392" cy="1327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5"/>
          <p:cNvSpPr txBox="1"/>
          <p:nvPr/>
        </p:nvSpPr>
        <p:spPr>
          <a:xfrm>
            <a:off x="1076725" y="1981350"/>
            <a:ext cx="7869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B5394"/>
                </a:solidFill>
                <a:latin typeface="Economica"/>
                <a:ea typeface="Economica"/>
                <a:cs typeface="Economica"/>
                <a:sym typeface="Economica"/>
              </a:rPr>
              <a:t>Mean</a:t>
            </a:r>
            <a:endParaRPr b="1" sz="2200">
              <a:solidFill>
                <a:srgbClr val="0B5394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4" name="Google Shape;264;p35"/>
          <p:cNvSpPr txBox="1"/>
          <p:nvPr/>
        </p:nvSpPr>
        <p:spPr>
          <a:xfrm>
            <a:off x="3905975" y="135250"/>
            <a:ext cx="7869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9900"/>
                </a:solidFill>
                <a:latin typeface="Economica"/>
                <a:ea typeface="Economica"/>
                <a:cs typeface="Economica"/>
                <a:sym typeface="Economica"/>
              </a:rPr>
              <a:t>1/4</a:t>
            </a:r>
            <a:endParaRPr b="1" sz="2200">
              <a:solidFill>
                <a:srgbClr val="FF99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5" name="Google Shape;265;p35"/>
          <p:cNvSpPr/>
          <p:nvPr/>
        </p:nvSpPr>
        <p:spPr>
          <a:xfrm rot="7351323">
            <a:off x="4628989" y="768244"/>
            <a:ext cx="518392" cy="1327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5"/>
          <p:cNvSpPr txBox="1"/>
          <p:nvPr/>
        </p:nvSpPr>
        <p:spPr>
          <a:xfrm>
            <a:off x="4902100" y="135250"/>
            <a:ext cx="7869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9900"/>
                </a:solidFill>
                <a:latin typeface="Economica"/>
                <a:ea typeface="Economica"/>
                <a:cs typeface="Economica"/>
                <a:sym typeface="Economica"/>
              </a:rPr>
              <a:t>2</a:t>
            </a:r>
            <a:r>
              <a:rPr b="1" lang="en" sz="2200">
                <a:solidFill>
                  <a:srgbClr val="FF9900"/>
                </a:solidFill>
                <a:latin typeface="Economica"/>
                <a:ea typeface="Economica"/>
                <a:cs typeface="Economica"/>
                <a:sym typeface="Economica"/>
              </a:rPr>
              <a:t>/4</a:t>
            </a:r>
            <a:endParaRPr b="1" sz="2200">
              <a:solidFill>
                <a:srgbClr val="FF99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7" name="Google Shape;267;p35"/>
          <p:cNvSpPr/>
          <p:nvPr/>
        </p:nvSpPr>
        <p:spPr>
          <a:xfrm rot="7351323">
            <a:off x="5625114" y="768244"/>
            <a:ext cx="518392" cy="1327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5"/>
          <p:cNvSpPr txBox="1"/>
          <p:nvPr/>
        </p:nvSpPr>
        <p:spPr>
          <a:xfrm>
            <a:off x="5898225" y="135250"/>
            <a:ext cx="7869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9900"/>
                </a:solidFill>
                <a:latin typeface="Economica"/>
                <a:ea typeface="Economica"/>
                <a:cs typeface="Economica"/>
                <a:sym typeface="Economica"/>
              </a:rPr>
              <a:t>3</a:t>
            </a:r>
            <a:r>
              <a:rPr b="1" lang="en" sz="2200">
                <a:solidFill>
                  <a:srgbClr val="FF9900"/>
                </a:solidFill>
                <a:latin typeface="Economica"/>
                <a:ea typeface="Economica"/>
                <a:cs typeface="Economica"/>
                <a:sym typeface="Economica"/>
              </a:rPr>
              <a:t>/4</a:t>
            </a:r>
            <a:endParaRPr b="1" sz="2200">
              <a:solidFill>
                <a:srgbClr val="FF99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9" name="Google Shape;269;p35"/>
          <p:cNvSpPr/>
          <p:nvPr/>
        </p:nvSpPr>
        <p:spPr>
          <a:xfrm rot="6406">
            <a:off x="1951224" y="2023450"/>
            <a:ext cx="1449003" cy="13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5"/>
          <p:cNvSpPr/>
          <p:nvPr/>
        </p:nvSpPr>
        <p:spPr>
          <a:xfrm rot="7273">
            <a:off x="1944052" y="2176650"/>
            <a:ext cx="2410505" cy="13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 rot="7248">
            <a:off x="1936870" y="2329750"/>
            <a:ext cx="3414908" cy="13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3434250" y="1774725"/>
            <a:ext cx="304800" cy="135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5351775" y="1774725"/>
            <a:ext cx="226500" cy="135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4354550" y="1774725"/>
            <a:ext cx="304800" cy="135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505200" y="446675"/>
            <a:ext cx="85206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/>
              <a:t>Hypothesis 2</a:t>
            </a:r>
            <a:r>
              <a:rPr lang="en" sz="2000"/>
              <a:t>: The pit stops are evenly distributed through time</a:t>
            </a:r>
            <a:endParaRPr sz="2000"/>
          </a:p>
        </p:txBody>
      </p:sp>
      <p:sp>
        <p:nvSpPr>
          <p:cNvPr id="280" name="Google Shape;280;p36"/>
          <p:cNvSpPr txBox="1"/>
          <p:nvPr/>
        </p:nvSpPr>
        <p:spPr>
          <a:xfrm>
            <a:off x="505200" y="1215000"/>
            <a:ext cx="8249400" cy="27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Results Summary: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proportions of total laps when the drivers pit</a:t>
            </a:r>
            <a:r>
              <a:rPr b="1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distribute symmetrically 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around the mean, and </a:t>
            </a:r>
            <a:r>
              <a:rPr b="1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are similar to normal distributions.</a:t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p values of the one-sample T Tests show that the </a:t>
            </a:r>
            <a:r>
              <a:rPr b="1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proportions are not distributed around the evenly dividing points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(½, ⅓, ⅔, …). 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Conclusion: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Reject the null hypothesis. The pit stops are NOT evenly distributed through time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 Stop Strategy	</a:t>
            </a:r>
            <a:endParaRPr/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967500" y="2132400"/>
            <a:ext cx="72090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Hypothesis 3</a:t>
            </a:r>
            <a:r>
              <a:rPr lang="en"/>
              <a:t>: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Evenly distributed pit stops give better race results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75" y="2066424"/>
            <a:ext cx="2579401" cy="132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8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Hypothesis 3</a:t>
            </a:r>
            <a:endParaRPr/>
          </a:p>
        </p:txBody>
      </p:sp>
      <p:pic>
        <p:nvPicPr>
          <p:cNvPr id="293" name="Google Shape;2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7887" y="1446125"/>
            <a:ext cx="2640531" cy="13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7875" y="2829300"/>
            <a:ext cx="2640550" cy="1320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0170" y="707200"/>
            <a:ext cx="2640531" cy="13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60187" y="3425650"/>
            <a:ext cx="2640524" cy="1320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60177" y="2066437"/>
            <a:ext cx="2640550" cy="132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8"/>
          <p:cNvSpPr txBox="1"/>
          <p:nvPr/>
        </p:nvSpPr>
        <p:spPr>
          <a:xfrm>
            <a:off x="258302" y="593350"/>
            <a:ext cx="44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Type A: Each driver’s EACH pit record in each race</a:t>
            </a:r>
            <a:endParaRPr b="1"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99" name="Google Shape;299;p38"/>
          <p:cNvSpPr txBox="1"/>
          <p:nvPr/>
        </p:nvSpPr>
        <p:spPr>
          <a:xfrm>
            <a:off x="907825" y="1504275"/>
            <a:ext cx="188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(Results Overview)</a:t>
            </a:r>
            <a:endParaRPr sz="2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00" name="Google Shape;300;p38"/>
          <p:cNvSpPr txBox="1"/>
          <p:nvPr/>
        </p:nvSpPr>
        <p:spPr>
          <a:xfrm>
            <a:off x="654425" y="4022625"/>
            <a:ext cx="2105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Rank &lt;= 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Rank  &gt; 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182200" y="4149575"/>
            <a:ext cx="430800" cy="132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8"/>
          <p:cNvSpPr/>
          <p:nvPr/>
        </p:nvSpPr>
        <p:spPr>
          <a:xfrm>
            <a:off x="182200" y="4467625"/>
            <a:ext cx="430800" cy="1326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560" y="1357617"/>
            <a:ext cx="6414876" cy="328350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9"/>
          <p:cNvSpPr txBox="1"/>
          <p:nvPr/>
        </p:nvSpPr>
        <p:spPr>
          <a:xfrm>
            <a:off x="2205311" y="2039668"/>
            <a:ext cx="877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Economica"/>
                <a:ea typeface="Economica"/>
                <a:cs typeface="Economica"/>
                <a:sym typeface="Economica"/>
              </a:rPr>
              <a:t>No. 1 Pit</a:t>
            </a:r>
            <a:endParaRPr b="1"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09" name="Google Shape;309;p39"/>
          <p:cNvSpPr txBox="1"/>
          <p:nvPr/>
        </p:nvSpPr>
        <p:spPr>
          <a:xfrm>
            <a:off x="5526108" y="1811215"/>
            <a:ext cx="159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Mann Whitney U </a:t>
            </a:r>
            <a:r>
              <a:rPr lang="en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Test 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p value=0.612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10" name="Google Shape;310;p39"/>
          <p:cNvSpPr txBox="1"/>
          <p:nvPr/>
        </p:nvSpPr>
        <p:spPr>
          <a:xfrm>
            <a:off x="34662" y="427700"/>
            <a:ext cx="221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Total Pit Stop = 1</a:t>
            </a:r>
            <a:endParaRPr b="1"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11" name="Google Shape;311;p39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Hypothesis 3</a:t>
            </a:r>
            <a:endParaRPr/>
          </a:p>
        </p:txBody>
      </p:sp>
      <p:sp>
        <p:nvSpPr>
          <p:cNvPr id="312" name="Google Shape;312;p39"/>
          <p:cNvSpPr/>
          <p:nvPr/>
        </p:nvSpPr>
        <p:spPr>
          <a:xfrm rot="-8105270">
            <a:off x="4874676" y="2194190"/>
            <a:ext cx="415143" cy="10649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9"/>
          <p:cNvSpPr txBox="1"/>
          <p:nvPr/>
        </p:nvSpPr>
        <p:spPr>
          <a:xfrm>
            <a:off x="5152574" y="2310150"/>
            <a:ext cx="6303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9900"/>
                </a:solidFill>
                <a:latin typeface="Economica"/>
                <a:ea typeface="Economica"/>
                <a:cs typeface="Economica"/>
                <a:sym typeface="Economica"/>
              </a:rPr>
              <a:t>1/2</a:t>
            </a:r>
            <a:endParaRPr b="1" sz="2200">
              <a:solidFill>
                <a:srgbClr val="FF99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14" name="Google Shape;314;p39"/>
          <p:cNvSpPr txBox="1"/>
          <p:nvPr/>
        </p:nvSpPr>
        <p:spPr>
          <a:xfrm>
            <a:off x="1983400" y="461700"/>
            <a:ext cx="5355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Pits of Higher ranking records are overall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CLOSER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to the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‘Evenly Distributed Points (½,  ⅓,  ⅔, …)’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But the difference is not statistically significant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11" y="1622287"/>
            <a:ext cx="4878127" cy="2439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7065" y="2459271"/>
            <a:ext cx="4878120" cy="2439055"/>
          </a:xfrm>
          <a:prstGeom prst="rect">
            <a:avLst/>
          </a:prstGeom>
          <a:noFill/>
          <a:ln>
            <a:noFill/>
          </a:ln>
          <a:effectLst>
            <a:outerShdw blurRad="300038" rotWithShape="0" algn="bl" dir="2640000" dist="95250">
              <a:srgbClr val="000000">
                <a:alpha val="37000"/>
              </a:srgbClr>
            </a:outerShdw>
          </a:effectLst>
        </p:spPr>
      </p:pic>
      <p:sp>
        <p:nvSpPr>
          <p:cNvPr id="321" name="Google Shape;321;p40"/>
          <p:cNvSpPr txBox="1"/>
          <p:nvPr/>
        </p:nvSpPr>
        <p:spPr>
          <a:xfrm>
            <a:off x="1326367" y="2162950"/>
            <a:ext cx="827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Economica"/>
                <a:ea typeface="Economica"/>
                <a:cs typeface="Economica"/>
                <a:sym typeface="Economica"/>
              </a:rPr>
              <a:t>No. </a:t>
            </a:r>
            <a:r>
              <a:rPr b="1" lang="en" sz="1500">
                <a:latin typeface="Economica"/>
                <a:ea typeface="Economica"/>
                <a:cs typeface="Economica"/>
                <a:sym typeface="Economica"/>
              </a:rPr>
              <a:t>1 Pit</a:t>
            </a:r>
            <a:endParaRPr b="1"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22" name="Google Shape;322;p40"/>
          <p:cNvSpPr txBox="1"/>
          <p:nvPr/>
        </p:nvSpPr>
        <p:spPr>
          <a:xfrm>
            <a:off x="4154496" y="2941424"/>
            <a:ext cx="827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Economica"/>
                <a:ea typeface="Economica"/>
                <a:cs typeface="Economica"/>
                <a:sym typeface="Economica"/>
              </a:rPr>
              <a:t>No. 2 Pit</a:t>
            </a:r>
            <a:endParaRPr b="1"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23" name="Google Shape;323;p40"/>
          <p:cNvSpPr txBox="1"/>
          <p:nvPr/>
        </p:nvSpPr>
        <p:spPr>
          <a:xfrm>
            <a:off x="3597351" y="1935256"/>
            <a:ext cx="150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Mann Whitney U </a:t>
            </a:r>
            <a:r>
              <a:rPr lang="en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Test 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p value=</a:t>
            </a: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0.062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24" name="Google Shape;324;p40"/>
          <p:cNvSpPr txBox="1"/>
          <p:nvPr/>
        </p:nvSpPr>
        <p:spPr>
          <a:xfrm>
            <a:off x="6416159" y="2804323"/>
            <a:ext cx="150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Mann Whitney U </a:t>
            </a:r>
            <a:r>
              <a:rPr lang="en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Test 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p value=</a:t>
            </a: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0.217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25" name="Google Shape;325;p40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Hypothesis 3</a:t>
            </a:r>
            <a:endParaRPr/>
          </a:p>
        </p:txBody>
      </p:sp>
      <p:sp>
        <p:nvSpPr>
          <p:cNvPr id="326" name="Google Shape;326;p40"/>
          <p:cNvSpPr/>
          <p:nvPr/>
        </p:nvSpPr>
        <p:spPr>
          <a:xfrm>
            <a:off x="3914125" y="1935250"/>
            <a:ext cx="1315800" cy="554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0"/>
          <p:cNvSpPr txBox="1"/>
          <p:nvPr/>
        </p:nvSpPr>
        <p:spPr>
          <a:xfrm>
            <a:off x="3229606" y="2030200"/>
            <a:ext cx="6099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9900"/>
                </a:solidFill>
                <a:latin typeface="Economica"/>
                <a:ea typeface="Economica"/>
                <a:cs typeface="Economica"/>
                <a:sym typeface="Economica"/>
              </a:rPr>
              <a:t>1/3</a:t>
            </a:r>
            <a:endParaRPr b="1" sz="2200">
              <a:solidFill>
                <a:srgbClr val="FF99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28" name="Google Shape;328;p40"/>
          <p:cNvSpPr txBox="1"/>
          <p:nvPr/>
        </p:nvSpPr>
        <p:spPr>
          <a:xfrm>
            <a:off x="7209447" y="3250549"/>
            <a:ext cx="6099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9900"/>
                </a:solidFill>
                <a:latin typeface="Economica"/>
                <a:ea typeface="Economica"/>
                <a:cs typeface="Economica"/>
                <a:sym typeface="Economica"/>
              </a:rPr>
              <a:t>2/3</a:t>
            </a:r>
            <a:endParaRPr b="1" sz="2200">
              <a:solidFill>
                <a:srgbClr val="FF99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29" name="Google Shape;329;p40"/>
          <p:cNvSpPr/>
          <p:nvPr/>
        </p:nvSpPr>
        <p:spPr>
          <a:xfrm rot="10792298">
            <a:off x="2753273" y="2240639"/>
            <a:ext cx="401701" cy="10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0"/>
          <p:cNvSpPr/>
          <p:nvPr/>
        </p:nvSpPr>
        <p:spPr>
          <a:xfrm rot="-10028787">
            <a:off x="6759634" y="3293946"/>
            <a:ext cx="401870" cy="10282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0"/>
          <p:cNvSpPr txBox="1"/>
          <p:nvPr/>
        </p:nvSpPr>
        <p:spPr>
          <a:xfrm>
            <a:off x="34662" y="427700"/>
            <a:ext cx="221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Total Pit Stop = 2</a:t>
            </a:r>
            <a:endParaRPr b="1"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32" name="Google Shape;332;p40"/>
          <p:cNvSpPr txBox="1"/>
          <p:nvPr/>
        </p:nvSpPr>
        <p:spPr>
          <a:xfrm>
            <a:off x="1983400" y="461700"/>
            <a:ext cx="5669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Pits of Higher ranking records are overall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CLOSER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to the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‘Evenly Distributed Points (½,  ⅓,  ⅔, …)’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Only the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difference of the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FIRST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Pit is statistically significant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313" y="1645500"/>
            <a:ext cx="3611844" cy="1805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818" y="3044347"/>
            <a:ext cx="3611844" cy="1805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9950" y="2222498"/>
            <a:ext cx="3800416" cy="1900204"/>
          </a:xfrm>
          <a:prstGeom prst="rect">
            <a:avLst/>
          </a:prstGeom>
          <a:noFill/>
          <a:ln>
            <a:noFill/>
          </a:ln>
          <a:effectLst>
            <a:outerShdw blurRad="242888" rotWithShape="0" algn="bl" dir="3060000" dist="57150">
              <a:srgbClr val="000000">
                <a:alpha val="50000"/>
              </a:srgbClr>
            </a:outerShdw>
          </a:effectLst>
        </p:spPr>
      </p:pic>
      <p:sp>
        <p:nvSpPr>
          <p:cNvPr id="340" name="Google Shape;340;p41"/>
          <p:cNvSpPr txBox="1"/>
          <p:nvPr/>
        </p:nvSpPr>
        <p:spPr>
          <a:xfrm>
            <a:off x="2251360" y="1807010"/>
            <a:ext cx="71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Economica"/>
                <a:ea typeface="Economica"/>
                <a:cs typeface="Economica"/>
                <a:sym typeface="Economica"/>
              </a:rPr>
              <a:t>No. 1 Pit</a:t>
            </a:r>
            <a:endParaRPr b="1"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41" name="Google Shape;341;p41"/>
          <p:cNvSpPr txBox="1"/>
          <p:nvPr/>
        </p:nvSpPr>
        <p:spPr>
          <a:xfrm>
            <a:off x="5012818" y="2420925"/>
            <a:ext cx="107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Economica"/>
                <a:ea typeface="Economica"/>
                <a:cs typeface="Economica"/>
                <a:sym typeface="Economica"/>
              </a:rPr>
              <a:t>No. 2 Pit</a:t>
            </a:r>
            <a:endParaRPr b="1"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42" name="Google Shape;342;p41"/>
          <p:cNvSpPr txBox="1"/>
          <p:nvPr/>
        </p:nvSpPr>
        <p:spPr>
          <a:xfrm>
            <a:off x="6460075" y="3197678"/>
            <a:ext cx="71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Economica"/>
                <a:ea typeface="Economica"/>
                <a:cs typeface="Economica"/>
                <a:sym typeface="Economica"/>
              </a:rPr>
              <a:t>No. 3 Pit</a:t>
            </a:r>
            <a:endParaRPr b="1"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43" name="Google Shape;343;p41"/>
          <p:cNvSpPr txBox="1"/>
          <p:nvPr/>
        </p:nvSpPr>
        <p:spPr>
          <a:xfrm>
            <a:off x="2251353" y="2118418"/>
            <a:ext cx="130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Mann Whitney U </a:t>
            </a:r>
            <a:r>
              <a:rPr lang="en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Test 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p value=</a:t>
            </a: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0.045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44" name="Google Shape;344;p41"/>
          <p:cNvSpPr txBox="1"/>
          <p:nvPr/>
        </p:nvSpPr>
        <p:spPr>
          <a:xfrm>
            <a:off x="4827803" y="2787291"/>
            <a:ext cx="121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Mann Whitney U </a:t>
            </a:r>
            <a:r>
              <a:rPr lang="en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Test 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p value=0.045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45" name="Google Shape;345;p41"/>
          <p:cNvSpPr txBox="1"/>
          <p:nvPr/>
        </p:nvSpPr>
        <p:spPr>
          <a:xfrm>
            <a:off x="6191522" y="3507100"/>
            <a:ext cx="97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Mann Whitney U </a:t>
            </a:r>
            <a:r>
              <a:rPr lang="en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Test 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p value=0.045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46" name="Google Shape;346;p41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Hypothesis 3</a:t>
            </a:r>
            <a:endParaRPr/>
          </a:p>
        </p:txBody>
      </p:sp>
      <p:sp>
        <p:nvSpPr>
          <p:cNvPr id="347" name="Google Shape;347;p41"/>
          <p:cNvSpPr txBox="1"/>
          <p:nvPr/>
        </p:nvSpPr>
        <p:spPr>
          <a:xfrm>
            <a:off x="34662" y="427700"/>
            <a:ext cx="221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Total Pit Stop = 3</a:t>
            </a:r>
            <a:endParaRPr b="1"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48" name="Google Shape;348;p41"/>
          <p:cNvSpPr/>
          <p:nvPr/>
        </p:nvSpPr>
        <p:spPr>
          <a:xfrm>
            <a:off x="2276900" y="2118425"/>
            <a:ext cx="1219200" cy="554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1"/>
          <p:cNvSpPr/>
          <p:nvPr/>
        </p:nvSpPr>
        <p:spPr>
          <a:xfrm>
            <a:off x="6191527" y="3575199"/>
            <a:ext cx="974700" cy="6465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1"/>
          <p:cNvSpPr/>
          <p:nvPr/>
        </p:nvSpPr>
        <p:spPr>
          <a:xfrm>
            <a:off x="4879475" y="2785425"/>
            <a:ext cx="1167600" cy="554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1"/>
          <p:cNvSpPr txBox="1"/>
          <p:nvPr/>
        </p:nvSpPr>
        <p:spPr>
          <a:xfrm>
            <a:off x="1983400" y="461700"/>
            <a:ext cx="5669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Pits of Higher ranking records are overall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CLOSER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to the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‘Evenly Distributed Points (½,  ⅓,  ⅔, …)’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ALL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differences are statistically significant (Total = 3)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Original Dataset </a:t>
            </a:r>
            <a:endParaRPr b="1" sz="32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71150" y="894750"/>
            <a:ext cx="7226100" cy="3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source:  Formula 1 (F1) World Championship (1950 - 2022)</a:t>
            </a:r>
            <a:r>
              <a:rPr baseline="30000" lang="en"/>
              <a:t>(1)</a:t>
            </a:r>
            <a:endParaRPr baseline="30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8150" y="1500650"/>
            <a:ext cx="2214875" cy="3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174225" y="1500650"/>
            <a:ext cx="51984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comprehensive dataset including circuits, results, races, seasons, etc.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Compiled from Ergast Developer API </a:t>
            </a:r>
            <a:r>
              <a:rPr baseline="3000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(2)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Previous work focused on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pit_stops.csv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results.csv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races.csv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812" y="1690850"/>
            <a:ext cx="3776876" cy="1438474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2"/>
          <p:cNvSpPr txBox="1"/>
          <p:nvPr/>
        </p:nvSpPr>
        <p:spPr>
          <a:xfrm>
            <a:off x="258302" y="593350"/>
            <a:ext cx="44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Type B: Each driver’s ALL pit records in each race</a:t>
            </a:r>
            <a:endParaRPr b="1"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58" name="Google Shape;358;p42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Hypothesis 3</a:t>
            </a:r>
            <a:endParaRPr/>
          </a:p>
        </p:txBody>
      </p:sp>
      <p:sp>
        <p:nvSpPr>
          <p:cNvPr id="359" name="Google Shape;359;p42"/>
          <p:cNvSpPr txBox="1"/>
          <p:nvPr/>
        </p:nvSpPr>
        <p:spPr>
          <a:xfrm>
            <a:off x="365975" y="1525050"/>
            <a:ext cx="373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Alternative Method: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Type B Data Grouping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different measure for Deviation: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0" name="Google Shape;36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625" y="2616042"/>
            <a:ext cx="3126674" cy="7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2"/>
          <p:cNvSpPr txBox="1"/>
          <p:nvPr/>
        </p:nvSpPr>
        <p:spPr>
          <a:xfrm>
            <a:off x="803425" y="2799525"/>
            <a:ext cx="11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62" name="Google Shape;362;p42"/>
          <p:cNvCxnSpPr/>
          <p:nvPr/>
        </p:nvCxnSpPr>
        <p:spPr>
          <a:xfrm flipH="1" rot="5400000">
            <a:off x="5764725" y="3229400"/>
            <a:ext cx="513300" cy="74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63" name="Google Shape;363;p42"/>
          <p:cNvSpPr txBox="1"/>
          <p:nvPr/>
        </p:nvSpPr>
        <p:spPr>
          <a:xfrm>
            <a:off x="4646475" y="1203600"/>
            <a:ext cx="274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Example: Total Pit Stop = 3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4" name="Google Shape;364;p42"/>
          <p:cNvSpPr txBox="1"/>
          <p:nvPr/>
        </p:nvSpPr>
        <p:spPr>
          <a:xfrm>
            <a:off x="5806100" y="3523400"/>
            <a:ext cx="6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aseline="30000" lang="en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st </a:t>
            </a:r>
            <a:r>
              <a:rPr lang="en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pit</a:t>
            </a:r>
            <a:endParaRPr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5" name="Google Shape;365;p42"/>
          <p:cNvSpPr txBox="1"/>
          <p:nvPr/>
        </p:nvSpPr>
        <p:spPr>
          <a:xfrm>
            <a:off x="6612825" y="3523400"/>
            <a:ext cx="6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aseline="30000" lang="en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baseline="30000" lang="en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pit</a:t>
            </a:r>
            <a:endParaRPr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6" name="Google Shape;366;p42"/>
          <p:cNvSpPr txBox="1"/>
          <p:nvPr/>
        </p:nvSpPr>
        <p:spPr>
          <a:xfrm>
            <a:off x="7346750" y="3523400"/>
            <a:ext cx="6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aseline="30000" lang="en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rd</a:t>
            </a:r>
            <a:r>
              <a:rPr baseline="30000" lang="en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pit</a:t>
            </a:r>
            <a:endParaRPr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67" name="Google Shape;367;p42"/>
          <p:cNvCxnSpPr/>
          <p:nvPr/>
        </p:nvCxnSpPr>
        <p:spPr>
          <a:xfrm flipH="1" rot="5400000">
            <a:off x="6509325" y="3229400"/>
            <a:ext cx="513300" cy="74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8" name="Google Shape;368;p42"/>
          <p:cNvCxnSpPr/>
          <p:nvPr/>
        </p:nvCxnSpPr>
        <p:spPr>
          <a:xfrm rot="-5400000">
            <a:off x="7486525" y="3171400"/>
            <a:ext cx="531900" cy="182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69" name="Google Shape;369;p42"/>
          <p:cNvSpPr txBox="1"/>
          <p:nvPr/>
        </p:nvSpPr>
        <p:spPr>
          <a:xfrm>
            <a:off x="6176127" y="1863750"/>
            <a:ext cx="3960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  <a:latin typeface="Economica"/>
                <a:ea typeface="Economica"/>
                <a:cs typeface="Economica"/>
                <a:sym typeface="Economica"/>
              </a:rPr>
              <a:t>1/4</a:t>
            </a:r>
            <a:endParaRPr b="1" sz="1200">
              <a:solidFill>
                <a:srgbClr val="FF99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70" name="Google Shape;370;p42"/>
          <p:cNvSpPr txBox="1"/>
          <p:nvPr/>
        </p:nvSpPr>
        <p:spPr>
          <a:xfrm>
            <a:off x="6907577" y="1863750"/>
            <a:ext cx="3960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  <a:latin typeface="Economica"/>
                <a:ea typeface="Economica"/>
                <a:cs typeface="Economica"/>
                <a:sym typeface="Economica"/>
              </a:rPr>
              <a:t>2</a:t>
            </a:r>
            <a:r>
              <a:rPr b="1" lang="en" sz="1200">
                <a:solidFill>
                  <a:srgbClr val="FF9900"/>
                </a:solidFill>
                <a:latin typeface="Economica"/>
                <a:ea typeface="Economica"/>
                <a:cs typeface="Economica"/>
                <a:sym typeface="Economica"/>
              </a:rPr>
              <a:t>/4</a:t>
            </a:r>
            <a:endParaRPr b="1" sz="1200">
              <a:solidFill>
                <a:srgbClr val="FF99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71" name="Google Shape;371;p42"/>
          <p:cNvSpPr txBox="1"/>
          <p:nvPr/>
        </p:nvSpPr>
        <p:spPr>
          <a:xfrm>
            <a:off x="7303577" y="1863750"/>
            <a:ext cx="3960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  <a:latin typeface="Economica"/>
                <a:ea typeface="Economica"/>
                <a:cs typeface="Economica"/>
                <a:sym typeface="Economica"/>
              </a:rPr>
              <a:t>3</a:t>
            </a:r>
            <a:r>
              <a:rPr b="1" lang="en" sz="1200">
                <a:solidFill>
                  <a:srgbClr val="FF9900"/>
                </a:solidFill>
                <a:latin typeface="Economica"/>
                <a:ea typeface="Economica"/>
                <a:cs typeface="Economica"/>
                <a:sym typeface="Economica"/>
              </a:rPr>
              <a:t>/4</a:t>
            </a:r>
            <a:endParaRPr b="1" sz="1200">
              <a:solidFill>
                <a:srgbClr val="FF99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372" name="Google Shape;372;p42"/>
          <p:cNvCxnSpPr/>
          <p:nvPr/>
        </p:nvCxnSpPr>
        <p:spPr>
          <a:xfrm flipH="1" rot="-5400000">
            <a:off x="5629475" y="1875500"/>
            <a:ext cx="505800" cy="386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3" name="Google Shape;373;p42"/>
          <p:cNvCxnSpPr/>
          <p:nvPr/>
        </p:nvCxnSpPr>
        <p:spPr>
          <a:xfrm flipH="1" rot="-5400000">
            <a:off x="6357375" y="1855350"/>
            <a:ext cx="505800" cy="386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4" name="Google Shape;374;p42"/>
          <p:cNvCxnSpPr/>
          <p:nvPr/>
        </p:nvCxnSpPr>
        <p:spPr>
          <a:xfrm rot="5400000">
            <a:off x="7600450" y="1929775"/>
            <a:ext cx="504000" cy="239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75" name="Google Shape;375;p42"/>
          <p:cNvSpPr txBox="1"/>
          <p:nvPr/>
        </p:nvSpPr>
        <p:spPr>
          <a:xfrm>
            <a:off x="4634125" y="1461875"/>
            <a:ext cx="142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Deviation no. 1</a:t>
            </a:r>
            <a:endParaRPr b="1" sz="12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42"/>
          <p:cNvSpPr txBox="1"/>
          <p:nvPr/>
        </p:nvSpPr>
        <p:spPr>
          <a:xfrm>
            <a:off x="6058825" y="1461875"/>
            <a:ext cx="90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Dev no. 2</a:t>
            </a:r>
            <a:endParaRPr b="1" sz="12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42"/>
          <p:cNvSpPr txBox="1"/>
          <p:nvPr/>
        </p:nvSpPr>
        <p:spPr>
          <a:xfrm>
            <a:off x="7549475" y="1461875"/>
            <a:ext cx="90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Dev no. 3</a:t>
            </a:r>
            <a:endParaRPr b="1" sz="12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3749" y="952525"/>
            <a:ext cx="4735450" cy="23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8425" y="1656525"/>
            <a:ext cx="4855851" cy="2427925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1260000" dist="123825">
              <a:srgbClr val="000000">
                <a:alpha val="44000"/>
              </a:srgbClr>
            </a:outerShdw>
          </a:effectLst>
        </p:spPr>
      </p:pic>
      <p:sp>
        <p:nvSpPr>
          <p:cNvPr id="384" name="Google Shape;384;p43"/>
          <p:cNvSpPr txBox="1"/>
          <p:nvPr/>
        </p:nvSpPr>
        <p:spPr>
          <a:xfrm>
            <a:off x="1267709" y="1269884"/>
            <a:ext cx="17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Total Pit Stop = 1</a:t>
            </a:r>
            <a:endParaRPr b="1"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85" name="Google Shape;385;p43"/>
          <p:cNvSpPr txBox="1"/>
          <p:nvPr/>
        </p:nvSpPr>
        <p:spPr>
          <a:xfrm>
            <a:off x="3273440" y="2016222"/>
            <a:ext cx="176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Total Pit Stop = 2</a:t>
            </a:r>
            <a:endParaRPr b="1" sz="1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386" name="Google Shape;38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5750" y="2194900"/>
            <a:ext cx="5155399" cy="2577700"/>
          </a:xfrm>
          <a:prstGeom prst="rect">
            <a:avLst/>
          </a:prstGeom>
          <a:noFill/>
          <a:ln>
            <a:noFill/>
          </a:ln>
          <a:effectLst>
            <a:outerShdw blurRad="357188" rotWithShape="0" algn="bl" dir="1260000" dist="114300">
              <a:srgbClr val="000000">
                <a:alpha val="46000"/>
              </a:srgbClr>
            </a:outerShdw>
          </a:effectLst>
        </p:spPr>
      </p:pic>
      <p:sp>
        <p:nvSpPr>
          <p:cNvPr id="387" name="Google Shape;387;p43"/>
          <p:cNvSpPr txBox="1"/>
          <p:nvPr/>
        </p:nvSpPr>
        <p:spPr>
          <a:xfrm>
            <a:off x="6288995" y="2599134"/>
            <a:ext cx="187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Total Pit Stop = 3</a:t>
            </a:r>
            <a:endParaRPr b="1"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88" name="Google Shape;388;p43"/>
          <p:cNvSpPr txBox="1"/>
          <p:nvPr/>
        </p:nvSpPr>
        <p:spPr>
          <a:xfrm>
            <a:off x="785419" y="1606892"/>
            <a:ext cx="165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Mann Whitney U </a:t>
            </a:r>
            <a:r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Test </a:t>
            </a:r>
            <a:endParaRPr sz="1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p value=</a:t>
            </a: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0.002</a:t>
            </a:r>
            <a:endParaRPr sz="1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89" name="Google Shape;389;p43"/>
          <p:cNvSpPr txBox="1"/>
          <p:nvPr/>
        </p:nvSpPr>
        <p:spPr>
          <a:xfrm>
            <a:off x="3131940" y="2324704"/>
            <a:ext cx="169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Mann Whitney U </a:t>
            </a:r>
            <a:r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Test </a:t>
            </a:r>
            <a:endParaRPr sz="1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p value=</a:t>
            </a: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0.006</a:t>
            </a:r>
            <a:endParaRPr sz="1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90" name="Google Shape;390;p43"/>
          <p:cNvSpPr txBox="1"/>
          <p:nvPr/>
        </p:nvSpPr>
        <p:spPr>
          <a:xfrm>
            <a:off x="5885763" y="2949468"/>
            <a:ext cx="179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Mann Whitney U </a:t>
            </a:r>
            <a:r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Test </a:t>
            </a:r>
            <a:endParaRPr sz="1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p value=</a:t>
            </a: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0.022</a:t>
            </a:r>
            <a:endParaRPr sz="1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91" name="Google Shape;391;p43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Hypothesis 3</a:t>
            </a:r>
            <a:endParaRPr/>
          </a:p>
        </p:txBody>
      </p:sp>
      <p:sp>
        <p:nvSpPr>
          <p:cNvPr id="392" name="Google Shape;392;p43"/>
          <p:cNvSpPr txBox="1"/>
          <p:nvPr/>
        </p:nvSpPr>
        <p:spPr>
          <a:xfrm>
            <a:off x="34662" y="427700"/>
            <a:ext cx="221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Average Deviation</a:t>
            </a:r>
            <a:endParaRPr b="1"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93" name="Google Shape;393;p43"/>
          <p:cNvSpPr/>
          <p:nvPr/>
        </p:nvSpPr>
        <p:spPr>
          <a:xfrm>
            <a:off x="1365825" y="1656525"/>
            <a:ext cx="1219200" cy="443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3"/>
          <p:cNvSpPr/>
          <p:nvPr/>
        </p:nvSpPr>
        <p:spPr>
          <a:xfrm>
            <a:off x="3636750" y="2374200"/>
            <a:ext cx="1219200" cy="443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3"/>
          <p:cNvSpPr/>
          <p:nvPr/>
        </p:nvSpPr>
        <p:spPr>
          <a:xfrm>
            <a:off x="6473850" y="2974225"/>
            <a:ext cx="1219200" cy="443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3"/>
          <p:cNvSpPr txBox="1"/>
          <p:nvPr/>
        </p:nvSpPr>
        <p:spPr>
          <a:xfrm>
            <a:off x="3714475" y="323375"/>
            <a:ext cx="5355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Pits of Higher ranking records are overall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CLOSER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to the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‘Evenly Distributed Points (½,  ⅓,  ⅔, …)’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differences are statistically significant (Total = 1,2,3)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idx="1" type="body"/>
          </p:nvPr>
        </p:nvSpPr>
        <p:spPr>
          <a:xfrm>
            <a:off x="505200" y="446675"/>
            <a:ext cx="85206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/>
              <a:t>Hypothesis 3</a:t>
            </a:r>
            <a:r>
              <a:rPr lang="en" sz="2000"/>
              <a:t>: </a:t>
            </a:r>
            <a:r>
              <a:rPr lang="en"/>
              <a:t>Evenly distributed pit stops give better race results</a:t>
            </a:r>
            <a:endParaRPr sz="2000"/>
          </a:p>
        </p:txBody>
      </p:sp>
      <p:sp>
        <p:nvSpPr>
          <p:cNvPr id="402" name="Google Shape;402;p44"/>
          <p:cNvSpPr txBox="1"/>
          <p:nvPr/>
        </p:nvSpPr>
        <p:spPr>
          <a:xfrm>
            <a:off x="505200" y="1215000"/>
            <a:ext cx="8249400" cy="3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Results Summary: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average deviations of the pit timings are all relatively lower in the data groups with higher ranking, compared with the lower ranking group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p values of the Mann-Whitney U Tests are all lower than the significant level of 0.05, indicating the differences are statistically significant.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Conclusion: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Accept the null hypothesis: 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Evenly distributed pit stops give better race results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i.e. If the driver pits closer to these points (½,  ⅓,  ⅔, …), it will be more likely to get higher ranking in a race.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Racing Speed</a:t>
            </a:r>
            <a:r>
              <a:rPr lang="en"/>
              <a:t> Strategy	</a:t>
            </a:r>
            <a:endParaRPr/>
          </a:p>
        </p:txBody>
      </p:sp>
      <p:sp>
        <p:nvSpPr>
          <p:cNvPr id="408" name="Google Shape;408;p45"/>
          <p:cNvSpPr txBox="1"/>
          <p:nvPr>
            <p:ph idx="1" type="body"/>
          </p:nvPr>
        </p:nvSpPr>
        <p:spPr>
          <a:xfrm>
            <a:off x="967500" y="2132400"/>
            <a:ext cx="7510200" cy="23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Hypothesis 4</a:t>
            </a:r>
            <a:r>
              <a:rPr lang="en"/>
              <a:t>: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distribution of time spend on each lap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a race has an impact on the driver’s final rank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75" y="1198425"/>
            <a:ext cx="3664746" cy="2618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6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Hypothesis 4</a:t>
            </a:r>
            <a:endParaRPr/>
          </a:p>
        </p:txBody>
      </p:sp>
      <p:sp>
        <p:nvSpPr>
          <p:cNvPr id="415" name="Google Shape;415;p46"/>
          <p:cNvSpPr txBox="1"/>
          <p:nvPr/>
        </p:nvSpPr>
        <p:spPr>
          <a:xfrm>
            <a:off x="4862400" y="1785175"/>
            <a:ext cx="356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calculated the standard deviation of time spent on each lap for every driver in a race, and show the mean standard deviation by rank in all races.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7"/>
          <p:cNvSpPr txBox="1"/>
          <p:nvPr>
            <p:ph idx="1" type="body"/>
          </p:nvPr>
        </p:nvSpPr>
        <p:spPr>
          <a:xfrm>
            <a:off x="505200" y="446675"/>
            <a:ext cx="8520600" cy="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/>
              <a:t>Hypothesis 4</a:t>
            </a:r>
            <a:r>
              <a:rPr lang="en" sz="2000"/>
              <a:t>: </a:t>
            </a:r>
            <a:r>
              <a:rPr lang="en"/>
              <a:t>The distribution of time spend on each lap in a race has impact on the driver’s final rank</a:t>
            </a:r>
            <a:endParaRPr sz="2000"/>
          </a:p>
        </p:txBody>
      </p:sp>
      <p:sp>
        <p:nvSpPr>
          <p:cNvPr id="421" name="Google Shape;421;p47"/>
          <p:cNvSpPr txBox="1"/>
          <p:nvPr/>
        </p:nvSpPr>
        <p:spPr>
          <a:xfrm>
            <a:off x="505200" y="1215000"/>
            <a:ext cx="8249400" cy="2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Results Summary: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mean standard deviation of each rank has no obvious difference.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Conclusion: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reject the null hypothesis. 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distribution of time spend on each lap in a race </a:t>
            </a:r>
            <a:r>
              <a:rPr b="1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has no impact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on the driver’s final rank.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in Progress</a:t>
            </a:r>
            <a:endParaRPr/>
          </a:p>
        </p:txBody>
      </p:sp>
      <p:sp>
        <p:nvSpPr>
          <p:cNvPr id="427" name="Google Shape;427;p4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Hypothesis</a:t>
            </a:r>
            <a:r>
              <a:rPr lang="en"/>
              <a:t> 4 (statistical support)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Analysis on new data source (Formula E)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Overlapping: constructor/team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constructor (Ferrari &amp; Mercedes Benz are the leading manufacturers in F1)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Doctests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Efficient </a:t>
            </a:r>
            <a:r>
              <a:rPr lang="en"/>
              <a:t>techniques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Readme file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9"/>
          <p:cNvSpPr txBox="1"/>
          <p:nvPr>
            <p:ph type="title"/>
          </p:nvPr>
        </p:nvSpPr>
        <p:spPr>
          <a:xfrm>
            <a:off x="2127450" y="1827400"/>
            <a:ext cx="4889100" cy="13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>
                <a:latin typeface="Open Sans"/>
                <a:ea typeface="Open Sans"/>
                <a:cs typeface="Open Sans"/>
                <a:sym typeface="Open Sans"/>
              </a:rPr>
              <a:t>Q &amp; A</a:t>
            </a:r>
            <a:endParaRPr sz="6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- Formula E Dataset</a:t>
            </a:r>
            <a:endParaRPr/>
          </a:p>
        </p:txBody>
      </p:sp>
      <p:pic>
        <p:nvPicPr>
          <p:cNvPr id="438" name="Google Shape;43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25" y="1438374"/>
            <a:ext cx="8272851" cy="30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- Formula E Dataset (Cont.)</a:t>
            </a:r>
            <a:endParaRPr/>
          </a:p>
        </p:txBody>
      </p:sp>
      <p:pic>
        <p:nvPicPr>
          <p:cNvPr id="444" name="Google Shape;44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00" y="1208575"/>
            <a:ext cx="6969654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</a:t>
            </a:r>
            <a:r>
              <a:rPr lang="en"/>
              <a:t> Work</a:t>
            </a:r>
            <a:r>
              <a:rPr baseline="30000" lang="en"/>
              <a:t>(3)</a:t>
            </a:r>
            <a:endParaRPr baseline="300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6900" y="1225225"/>
            <a:ext cx="3975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1: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pit stops gives the driver better rank in each race.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546400" y="3032850"/>
            <a:ext cx="538500" cy="435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6" name="Google Shape;86;p16"/>
          <p:cNvSpPr txBox="1"/>
          <p:nvPr/>
        </p:nvSpPr>
        <p:spPr>
          <a:xfrm>
            <a:off x="194750" y="3161700"/>
            <a:ext cx="32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625" y="1645500"/>
            <a:ext cx="5310749" cy="2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6900" y="3868950"/>
            <a:ext cx="758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“In these three bar charts, we can see there 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is not strong relationship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between pit stop counts and positions.”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50" name="Google Shape;450;p5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"/>
              <a:t>Vopani. Formula 1 World Championship (1950 - 2022).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https://www.kaggle.com/datasets/rohanrao/formula-1-world-championship-1950-2020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"/>
              <a:t>Ergast Developer API.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http://ergast.com/mrd/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"/>
              <a:t>Ko-Mei Lin, Yi-Shiuan Ho, </a:t>
            </a:r>
            <a:r>
              <a:rPr lang="en"/>
              <a:t>https://github.com/ho-yi-shiuan/2021_Spring_finals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Work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83100" y="1225225"/>
            <a:ext cx="3644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Hypothesis 2: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Laps of the each pit stop times should be similar for better tire usage.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900" y="-26125"/>
            <a:ext cx="3750699" cy="15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6450" y="1489275"/>
            <a:ext cx="3750700" cy="18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1534925" y="2571750"/>
            <a:ext cx="538500" cy="435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8" name="Google Shape;98;p17"/>
          <p:cNvSpPr txBox="1"/>
          <p:nvPr/>
        </p:nvSpPr>
        <p:spPr>
          <a:xfrm>
            <a:off x="342900" y="3572800"/>
            <a:ext cx="35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9450" y="3380375"/>
            <a:ext cx="3644700" cy="164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309725" y="3057950"/>
            <a:ext cx="4081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“We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 don't have strong evidence to reject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the hypothesis 2 when the team pit stop times smaller than 3 times”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Critique - </a:t>
            </a:r>
            <a:r>
              <a:rPr lang="en"/>
              <a:t>Original</a:t>
            </a:r>
            <a:r>
              <a:rPr lang="en"/>
              <a:t> Analysis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0703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17"/>
          </a:p>
          <a:p>
            <a:pPr indent="-3343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Hypotheses Design</a:t>
            </a:r>
            <a:endParaRPr b="1" sz="1800"/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 sz="1800"/>
              <a:t>The first </a:t>
            </a:r>
            <a:r>
              <a:rPr lang="en" sz="1800"/>
              <a:t>hypothesis’ </a:t>
            </a:r>
            <a:r>
              <a:rPr b="1" lang="en" sz="1800"/>
              <a:t>graphic is inconsistent with the results </a:t>
            </a:r>
            <a:endParaRPr b="1" sz="1800"/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The second hypothesis is </a:t>
            </a:r>
            <a:r>
              <a:rPr b="1" lang="en" sz="1800"/>
              <a:t>unclear </a:t>
            </a:r>
            <a:r>
              <a:rPr lang="en" sz="1800"/>
              <a:t>and </a:t>
            </a:r>
            <a:r>
              <a:rPr b="1" lang="en" sz="1800"/>
              <a:t>confusing</a:t>
            </a:r>
            <a:endParaRPr b="1" sz="1800"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Hypotheses Tests</a:t>
            </a:r>
            <a:endParaRPr/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No</a:t>
            </a:r>
            <a:r>
              <a:rPr b="1" lang="en" sz="1800"/>
              <a:t> substantial statistical </a:t>
            </a:r>
            <a:r>
              <a:rPr b="1" lang="en" sz="1800"/>
              <a:t>methods</a:t>
            </a:r>
            <a:endParaRPr sz="1800"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Results &amp; Visualization</a:t>
            </a:r>
            <a:endParaRPr/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No comprehensive results</a:t>
            </a:r>
            <a:endParaRPr sz="1800"/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Lack of descriptions on data visualization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Critique - Original Coding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4354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Poor documentation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Missing end-user instructions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Low-quality docstrings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Redundant and unnecessary functions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read_data, delete_data, df_group_plot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modularity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 function includes too many lines of unorganized code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Prevent re-usability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Coding Issues 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4429" l="0" r="0" t="-4430"/>
          <a:stretch/>
        </p:blipFill>
        <p:spPr>
          <a:xfrm>
            <a:off x="4350773" y="2411281"/>
            <a:ext cx="4572000" cy="2499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50" y="1147225"/>
            <a:ext cx="4272126" cy="334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4550" y="1076825"/>
            <a:ext cx="4272125" cy="14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Improvement</a:t>
            </a:r>
            <a:endParaRPr b="1"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Correct and improve </a:t>
            </a:r>
            <a:r>
              <a:rPr lang="en"/>
              <a:t>existing</a:t>
            </a:r>
            <a:r>
              <a:rPr lang="en"/>
              <a:t> hypotheses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Propose new hypotheses based on the existing dataset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Propose new topic and additional hypotheses on additional dataset &amp; data source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Introduce </a:t>
            </a:r>
            <a:r>
              <a:rPr lang="en"/>
              <a:t>statistical</a:t>
            </a:r>
            <a:r>
              <a:rPr lang="en"/>
              <a:t> testing (Mann-Whitney U, T test)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Readme file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Implementation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 Repo: </a:t>
            </a:r>
            <a:r>
              <a:rPr lang="en"/>
              <a:t>https://github.com/TianciZheng/2022Spring_Finals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Comprehensive docstrings and doctests (working)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Modularity and </a:t>
            </a:r>
            <a:r>
              <a:rPr lang="en"/>
              <a:t>reusability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Efficiency </a:t>
            </a:r>
            <a:r>
              <a:rPr lang="en"/>
              <a:t>techniques</a:t>
            </a:r>
            <a:r>
              <a:rPr lang="en"/>
              <a:t> (working)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