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7600"/>
  <p:defaultTextStyle>
    <a:defPPr>
      <a:defRPr lang="en-US"/>
    </a:defPPr>
    <a:lvl1pPr marL="0" algn="l" defTabSz="997885" rtl="0" eaLnBrk="1" latinLnBrk="0" hangingPunct="1">
      <a:defRPr sz="3900" kern="1200">
        <a:solidFill>
          <a:schemeClr val="tx1"/>
        </a:solidFill>
        <a:latin typeface="+mn-lt"/>
        <a:ea typeface="+mn-ea"/>
        <a:cs typeface="+mn-cs"/>
      </a:defRPr>
    </a:lvl1pPr>
    <a:lvl2pPr marL="997885" algn="l" defTabSz="997885" rtl="0" eaLnBrk="1" latinLnBrk="0" hangingPunct="1">
      <a:defRPr sz="3900" kern="1200">
        <a:solidFill>
          <a:schemeClr val="tx1"/>
        </a:solidFill>
        <a:latin typeface="+mn-lt"/>
        <a:ea typeface="+mn-ea"/>
        <a:cs typeface="+mn-cs"/>
      </a:defRPr>
    </a:lvl2pPr>
    <a:lvl3pPr marL="1995769" algn="l" defTabSz="997885" rtl="0" eaLnBrk="1" latinLnBrk="0" hangingPunct="1">
      <a:defRPr sz="3900" kern="1200">
        <a:solidFill>
          <a:schemeClr val="tx1"/>
        </a:solidFill>
        <a:latin typeface="+mn-lt"/>
        <a:ea typeface="+mn-ea"/>
        <a:cs typeface="+mn-cs"/>
      </a:defRPr>
    </a:lvl3pPr>
    <a:lvl4pPr marL="2993654" algn="l" defTabSz="997885" rtl="0" eaLnBrk="1" latinLnBrk="0" hangingPunct="1">
      <a:defRPr sz="3900" kern="1200">
        <a:solidFill>
          <a:schemeClr val="tx1"/>
        </a:solidFill>
        <a:latin typeface="+mn-lt"/>
        <a:ea typeface="+mn-ea"/>
        <a:cs typeface="+mn-cs"/>
      </a:defRPr>
    </a:lvl4pPr>
    <a:lvl5pPr marL="3991539" algn="l" defTabSz="997885" rtl="0" eaLnBrk="1" latinLnBrk="0" hangingPunct="1">
      <a:defRPr sz="3900" kern="1200">
        <a:solidFill>
          <a:schemeClr val="tx1"/>
        </a:solidFill>
        <a:latin typeface="+mn-lt"/>
        <a:ea typeface="+mn-ea"/>
        <a:cs typeface="+mn-cs"/>
      </a:defRPr>
    </a:lvl5pPr>
    <a:lvl6pPr marL="4989424" algn="l" defTabSz="997885" rtl="0" eaLnBrk="1" latinLnBrk="0" hangingPunct="1">
      <a:defRPr sz="3900" kern="1200">
        <a:solidFill>
          <a:schemeClr val="tx1"/>
        </a:solidFill>
        <a:latin typeface="+mn-lt"/>
        <a:ea typeface="+mn-ea"/>
        <a:cs typeface="+mn-cs"/>
      </a:defRPr>
    </a:lvl6pPr>
    <a:lvl7pPr marL="5987308" algn="l" defTabSz="997885" rtl="0" eaLnBrk="1" latinLnBrk="0" hangingPunct="1">
      <a:defRPr sz="3900" kern="1200">
        <a:solidFill>
          <a:schemeClr val="tx1"/>
        </a:solidFill>
        <a:latin typeface="+mn-lt"/>
        <a:ea typeface="+mn-ea"/>
        <a:cs typeface="+mn-cs"/>
      </a:defRPr>
    </a:lvl7pPr>
    <a:lvl8pPr marL="6985193" algn="l" defTabSz="997885" rtl="0" eaLnBrk="1" latinLnBrk="0" hangingPunct="1">
      <a:defRPr sz="3900" kern="1200">
        <a:solidFill>
          <a:schemeClr val="tx1"/>
        </a:solidFill>
        <a:latin typeface="+mn-lt"/>
        <a:ea typeface="+mn-ea"/>
        <a:cs typeface="+mn-cs"/>
      </a:defRPr>
    </a:lvl8pPr>
    <a:lvl9pPr marL="7983078" algn="l" defTabSz="997885" rtl="0" eaLnBrk="1" latinLnBrk="0" hangingPunct="1">
      <a:defRPr sz="39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41A8924-1C67-4246-9609-A5630B873A69}">
          <p14:sldIdLst/>
        </p14:section>
        <p14:section name="Untitled Section" id="{C6A98627-713A-4EA1-8486-50427925BD24}">
          <p14:sldIdLst>
            <p14:sldId id="256"/>
          </p14:sldIdLst>
        </p14:section>
      </p14:sectionLst>
    </p:ext>
    <p:ext uri="{EFAFB233-063F-42B5-8137-9DF3F51BA10A}">
      <p15:sldGuideLst xmlns:p15="http://schemas.microsoft.com/office/powerpoint/2012/main">
        <p15:guide id="1" orient="horz" pos="20734">
          <p15:clr>
            <a:srgbClr val="A4A3A4"/>
          </p15:clr>
        </p15:guide>
        <p15:guide id="2" pos="276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766"/>
    <a:srgbClr val="5D6771"/>
    <a:srgbClr val="000000"/>
    <a:srgbClr val="BB003E"/>
    <a:srgbClr val="BD003A"/>
    <a:srgbClr val="4C566C"/>
    <a:srgbClr val="414042"/>
    <a:srgbClr val="B80012"/>
    <a:srgbClr val="666666"/>
    <a:srgbClr val="7778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60" autoAdjust="0"/>
    <p:restoredTop sz="99492" autoAdjust="0"/>
  </p:normalViewPr>
  <p:slideViewPr>
    <p:cSldViewPr>
      <p:cViewPr>
        <p:scale>
          <a:sx n="33" d="100"/>
          <a:sy n="33" d="100"/>
        </p:scale>
        <p:origin x="-1590" y="-2826"/>
      </p:cViewPr>
      <p:guideLst>
        <p:guide orient="horz" pos="20734"/>
        <p:guide pos="276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4"/>
            <a:ext cx="3730752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4"/>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sz="half" idx="2"/>
          </p:nvPr>
        </p:nvSpPr>
        <p:spPr>
          <a:xfrm>
            <a:off x="2194560" y="7571232"/>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2"/>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2194560" y="7571232"/>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2"/>
            <a:ext cx="14045184" cy="60016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2"/>
            <a:ext cx="10094976" cy="60016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6" name="Holder 6"/>
          <p:cNvSpPr>
            <a:spLocks noGrp="1"/>
          </p:cNvSpPr>
          <p:nvPr>
            <p:ph type="sldNum" sz="quarter" idx="7"/>
          </p:nvPr>
        </p:nvSpPr>
        <p:spPr>
          <a:xfrm>
            <a:off x="31601667" y="30614112"/>
            <a:ext cx="10094976" cy="60016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bodyStyle>
    <p:other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BC1A522-E7CF-A04B-8575-CD18934A19D8}"/>
              </a:ext>
            </a:extLst>
          </p:cNvPr>
          <p:cNvSpPr>
            <a:spLocks noGrp="1" noRot="1" noMove="1" noResize="1" noEditPoints="1" noAdjustHandles="1" noChangeArrowheads="1" noChangeShapeType="1"/>
          </p:cNvSpPr>
          <p:nvPr/>
        </p:nvSpPr>
        <p:spPr>
          <a:xfrm>
            <a:off x="0" y="0"/>
            <a:ext cx="43891200" cy="32918400"/>
          </a:xfrm>
          <a:prstGeom prst="rect">
            <a:avLst/>
          </a:prstGeom>
          <a:solidFill>
            <a:srgbClr val="C00000"/>
          </a:solidFill>
          <a:effectLst/>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a:p>
        </p:txBody>
      </p:sp>
      <p:sp>
        <p:nvSpPr>
          <p:cNvPr id="36" name="Rectangle 35"/>
          <p:cNvSpPr>
            <a:spLocks noGrp="1" noRot="1" noMove="1" noResize="1" noEditPoints="1" noAdjustHandles="1" noChangeArrowheads="1" noChangeShapeType="1"/>
          </p:cNvSpPr>
          <p:nvPr/>
        </p:nvSpPr>
        <p:spPr>
          <a:xfrm>
            <a:off x="817935" y="831273"/>
            <a:ext cx="42255331" cy="31255855"/>
          </a:xfrm>
          <a:prstGeom prst="rect">
            <a:avLst/>
          </a:prstGeom>
          <a:solidFill>
            <a:schemeClr val="bg1"/>
          </a:solidFill>
          <a:ln w="25400">
            <a:solidFill>
              <a:srgbClr val="666766"/>
            </a:solidFill>
          </a:ln>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r>
              <a:rPr lang="en-US" dirty="0"/>
              <a:t>`</a:t>
            </a:r>
          </a:p>
        </p:txBody>
      </p:sp>
      <p:sp>
        <p:nvSpPr>
          <p:cNvPr id="2" name="object 2"/>
          <p:cNvSpPr txBox="1">
            <a:spLocks noGrp="1"/>
          </p:cNvSpPr>
          <p:nvPr>
            <p:ph type="title"/>
          </p:nvPr>
        </p:nvSpPr>
        <p:spPr>
          <a:xfrm>
            <a:off x="1572471" y="1551594"/>
            <a:ext cx="35232129" cy="3816429"/>
          </a:xfrm>
          <a:prstGeom prst="rect">
            <a:avLst/>
          </a:prstGeom>
        </p:spPr>
        <p:txBody>
          <a:bodyPr vert="horz" wrap="square" lIns="0" tIns="0" rIns="0" bIns="0" rtlCol="0">
            <a:spAutoFit/>
          </a:bodyPr>
          <a:lstStyle/>
          <a:p>
            <a:pPr marL="27719">
              <a:spcAft>
                <a:spcPts val="1310"/>
              </a:spcAft>
            </a:pPr>
            <a:r>
              <a:rPr lang="en-US" sz="8800" b="0" spc="-513" dirty="0">
                <a:solidFill>
                  <a:srgbClr val="C00000"/>
                </a:solidFill>
              </a:rPr>
              <a:t>Asymmetric Centrosome Maturation in the Early </a:t>
            </a:r>
            <a:r>
              <a:rPr lang="en-US" sz="8800" b="0" i="1" spc="-513" dirty="0">
                <a:solidFill>
                  <a:srgbClr val="C00000"/>
                </a:solidFill>
              </a:rPr>
              <a:t>C. elegans </a:t>
            </a:r>
            <a:r>
              <a:rPr lang="en-US" sz="8800" b="0" spc="-513" dirty="0">
                <a:solidFill>
                  <a:srgbClr val="C00000"/>
                </a:solidFill>
              </a:rPr>
              <a:t>Embryo Revealed by Multi-scale Microscopy and Mathematical Modeling</a:t>
            </a:r>
            <a:br>
              <a:rPr lang="en-US" sz="8800" b="0" spc="-513" dirty="0">
                <a:solidFill>
                  <a:srgbClr val="C00000"/>
                </a:solidFill>
              </a:rPr>
            </a:br>
            <a:r>
              <a:rPr lang="en-US" sz="3600" b="0" spc="-175" dirty="0"/>
              <a:t>Shayne M. Plourde</a:t>
            </a:r>
            <a:r>
              <a:rPr lang="en-US" sz="3600" b="0" spc="-175" baseline="30000" dirty="0"/>
              <a:t>1</a:t>
            </a:r>
            <a:r>
              <a:rPr lang="en-US" sz="3600" b="0" spc="-22" dirty="0"/>
              <a:t>,</a:t>
            </a:r>
            <a:r>
              <a:rPr lang="en-US" sz="3600" b="0" spc="-11" dirty="0"/>
              <a:t> Natalia Kravtsova</a:t>
            </a:r>
            <a:r>
              <a:rPr lang="en-US" sz="3600" b="0" spc="-11" baseline="30000" dirty="0"/>
              <a:t>2</a:t>
            </a:r>
            <a:r>
              <a:rPr lang="en-US" sz="3600" b="0" spc="-11" dirty="0"/>
              <a:t>, Adriana Dawes</a:t>
            </a:r>
            <a:r>
              <a:rPr lang="en-US" sz="3600" b="0" spc="-11" baseline="30000" dirty="0"/>
              <a:t>1,2</a:t>
            </a:r>
            <a:br>
              <a:rPr lang="en-US" sz="3600" b="0" spc="-11" dirty="0"/>
            </a:br>
            <a:r>
              <a:rPr lang="en-US" sz="3600" b="0" spc="-11" baseline="30000" dirty="0"/>
              <a:t>1 </a:t>
            </a:r>
            <a:r>
              <a:rPr lang="en-US" sz="3600" b="0" spc="-11" dirty="0"/>
              <a:t>The Ohio State University, Department of Molecular Genetics, </a:t>
            </a:r>
            <a:r>
              <a:rPr lang="en-US" sz="3600" b="0" spc="-98" dirty="0"/>
              <a:t>Columbus, Ohio  </a:t>
            </a:r>
            <a:r>
              <a:rPr lang="en-US" sz="3600" b="0" spc="-98" baseline="30000" dirty="0"/>
              <a:t>2 </a:t>
            </a:r>
            <a:r>
              <a:rPr lang="en-US" sz="3600" b="0" spc="-11" dirty="0"/>
              <a:t>The Ohio State University, Department of Mathematics, </a:t>
            </a:r>
            <a:r>
              <a:rPr lang="en-US" sz="3600" b="0" spc="-98" dirty="0"/>
              <a:t>Columbus, Ohio </a:t>
            </a:r>
            <a:endParaRPr lang="en-US" sz="3600" dirty="0"/>
          </a:p>
        </p:txBody>
      </p:sp>
      <p:sp>
        <p:nvSpPr>
          <p:cNvPr id="3" name="object 3"/>
          <p:cNvSpPr txBox="1"/>
          <p:nvPr/>
        </p:nvSpPr>
        <p:spPr>
          <a:xfrm>
            <a:off x="1572469" y="6082314"/>
            <a:ext cx="9658526" cy="9072548"/>
          </a:xfrm>
          <a:prstGeom prst="rect">
            <a:avLst/>
          </a:prstGeom>
        </p:spPr>
        <p:txBody>
          <a:bodyPr vert="horz" wrap="square" lIns="0" tIns="0" rIns="0" bIns="0" rtlCol="0">
            <a:spAutoFit/>
          </a:bodyPr>
          <a:lstStyle/>
          <a:p>
            <a:pPr marL="27719">
              <a:spcBef>
                <a:spcPts val="893"/>
              </a:spcBef>
              <a:spcAft>
                <a:spcPts val="1310"/>
              </a:spcAft>
            </a:pPr>
            <a:r>
              <a:rPr lang="en-US" sz="3500" b="1" spc="-11" dirty="0">
                <a:solidFill>
                  <a:srgbClr val="BD003A"/>
                </a:solidFill>
                <a:latin typeface="Arial"/>
                <a:cs typeface="Arial"/>
              </a:rPr>
              <a:t>INTRODUCTION</a:t>
            </a:r>
            <a:endParaRPr sz="3500" dirty="0">
              <a:solidFill>
                <a:srgbClr val="BD003A"/>
              </a:solidFill>
              <a:latin typeface="Arial"/>
              <a:cs typeface="Arial"/>
            </a:endParaRPr>
          </a:p>
          <a:p>
            <a:pPr marL="27719" marR="13860" lvl="0" indent="0" algn="l" defTabSz="997885" rtl="0" eaLnBrk="1" fontAlgn="auto" latinLnBrk="0" hangingPunct="1">
              <a:lnSpc>
                <a:spcPct val="102600"/>
              </a:lnSpc>
              <a:spcBef>
                <a:spcPts val="893"/>
              </a:spcBef>
              <a:spcAft>
                <a:spcPts val="0"/>
              </a:spcAft>
              <a:buClrTx/>
              <a:buSzTx/>
              <a:buFontTx/>
              <a:buNone/>
              <a:tabLst/>
              <a:defRPr/>
            </a:pPr>
            <a:r>
              <a:rPr kumimoji="0" lang="en-US" sz="2700" b="0" i="0" u="none" strike="noStrike" kern="1200" cap="none" spc="11" normalizeH="0" baseline="0" noProof="0" dirty="0">
                <a:ln>
                  <a:noFill/>
                </a:ln>
                <a:solidFill>
                  <a:srgbClr val="231F20"/>
                </a:solidFill>
                <a:effectLst/>
                <a:uLnTx/>
                <a:uFillTx/>
                <a:latin typeface="Arial"/>
                <a:ea typeface="+mn-ea"/>
                <a:cs typeface="Arial"/>
              </a:rPr>
              <a:t>The process with which cells position their centrosomes is critically important for proper cell </a:t>
            </a:r>
            <a:r>
              <a:rPr kumimoji="0" lang="en-US" sz="2700" b="0" i="0" u="none" strike="noStrike" kern="1200" cap="none" spc="11" normalizeH="0" baseline="0" noProof="0" dirty="0">
                <a:ln>
                  <a:noFill/>
                </a:ln>
                <a:solidFill>
                  <a:srgbClr val="FF0000"/>
                </a:solidFill>
                <a:effectLst/>
                <a:uLnTx/>
                <a:uFillTx/>
                <a:latin typeface="Arial"/>
                <a:ea typeface="+mn-ea"/>
                <a:cs typeface="Arial"/>
              </a:rPr>
              <a:t>divisions</a:t>
            </a:r>
            <a:r>
              <a:rPr kumimoji="0" lang="en-US" sz="2700" b="0" i="0" u="none" strike="noStrike" kern="1200" cap="none" spc="11" normalizeH="0" baseline="0" noProof="0" dirty="0">
                <a:ln>
                  <a:noFill/>
                </a:ln>
                <a:solidFill>
                  <a:srgbClr val="231F20"/>
                </a:solidFill>
                <a:effectLst/>
                <a:uLnTx/>
                <a:uFillTx/>
                <a:latin typeface="Arial"/>
                <a:ea typeface="+mn-ea"/>
                <a:cs typeface="Arial"/>
              </a:rPr>
              <a:t>. </a:t>
            </a:r>
            <a:r>
              <a:rPr lang="en-US" sz="2700" spc="11" dirty="0">
                <a:solidFill>
                  <a:srgbClr val="231F20"/>
                </a:solidFill>
                <a:latin typeface="Arial"/>
                <a:cs typeface="Arial"/>
              </a:rPr>
              <a:t>Centrosomes are the main microtubule organizing centers of the cell and abnormal positioning during cell division is one potential cause leading to cancer </a:t>
            </a:r>
            <a:r>
              <a:rPr lang="en-US" sz="2700" spc="11" dirty="0">
                <a:solidFill>
                  <a:srgbClr val="FF0000"/>
                </a:solidFill>
                <a:latin typeface="Arial"/>
                <a:cs typeface="Arial"/>
              </a:rPr>
              <a:t>metastasis</a:t>
            </a:r>
            <a:r>
              <a:rPr lang="en-US" sz="2700" spc="11" dirty="0">
                <a:solidFill>
                  <a:srgbClr val="231F20"/>
                </a:solidFill>
                <a:latin typeface="Arial"/>
                <a:cs typeface="Arial"/>
              </a:rPr>
              <a:t>. </a:t>
            </a:r>
          </a:p>
          <a:p>
            <a:pPr marL="27719" marR="13860" lvl="0" indent="0" algn="l" defTabSz="997885" rtl="0" eaLnBrk="1" fontAlgn="auto" latinLnBrk="0" hangingPunct="1">
              <a:lnSpc>
                <a:spcPct val="102600"/>
              </a:lnSpc>
              <a:spcBef>
                <a:spcPts val="893"/>
              </a:spcBef>
              <a:spcAft>
                <a:spcPts val="0"/>
              </a:spcAft>
              <a:buClrTx/>
              <a:buSzTx/>
              <a:buFontTx/>
              <a:buNone/>
              <a:tabLst/>
              <a:defRPr/>
            </a:pPr>
            <a:r>
              <a:rPr kumimoji="0" lang="en-US" sz="2700" b="1" i="0" u="none" strike="noStrike" kern="1200" cap="none" spc="11" normalizeH="0" baseline="0" noProof="0" dirty="0">
                <a:ln>
                  <a:noFill/>
                </a:ln>
                <a:solidFill>
                  <a:srgbClr val="231F20"/>
                </a:solidFill>
                <a:effectLst/>
                <a:uLnTx/>
                <a:uFillTx/>
                <a:latin typeface="Arial"/>
                <a:ea typeface="+mn-ea"/>
                <a:cs typeface="Arial"/>
              </a:rPr>
              <a:t>Microtubule (MT) Array Asymmetry</a:t>
            </a:r>
          </a:p>
          <a:p>
            <a:pPr marL="27719" marR="13860" lvl="0" indent="0" algn="l" defTabSz="997885" rtl="0" eaLnBrk="1" fontAlgn="auto" latinLnBrk="0" hangingPunct="1">
              <a:lnSpc>
                <a:spcPct val="102600"/>
              </a:lnSpc>
              <a:spcBef>
                <a:spcPts val="893"/>
              </a:spcBef>
              <a:spcAft>
                <a:spcPts val="0"/>
              </a:spcAft>
              <a:buClrTx/>
              <a:buSzTx/>
              <a:buFontTx/>
              <a:buNone/>
              <a:tabLst/>
              <a:defRPr/>
            </a:pPr>
            <a:r>
              <a:rPr kumimoji="0" lang="en-US" sz="2700" b="0" i="0" u="none" strike="noStrike" kern="1200" cap="none" spc="11" normalizeH="0" baseline="0" noProof="0" dirty="0">
                <a:ln>
                  <a:noFill/>
                </a:ln>
                <a:solidFill>
                  <a:srgbClr val="231F20"/>
                </a:solidFill>
                <a:effectLst/>
                <a:uLnTx/>
                <a:uFillTx/>
                <a:latin typeface="Arial"/>
                <a:ea typeface="+mn-ea"/>
                <a:cs typeface="Arial"/>
              </a:rPr>
              <a:t>Our lab previously reported an asymmetry </a:t>
            </a:r>
            <a:r>
              <a:rPr lang="en-US" sz="2700" spc="11" dirty="0">
                <a:solidFill>
                  <a:srgbClr val="231F20"/>
                </a:solidFill>
                <a:latin typeface="Arial"/>
                <a:cs typeface="Arial"/>
              </a:rPr>
              <a:t>in the size and density of the MT arrays from the two centrosomes during the first cellular division of the </a:t>
            </a:r>
            <a:r>
              <a:rPr lang="en-US" sz="2700" i="1" spc="11" dirty="0">
                <a:solidFill>
                  <a:srgbClr val="231F20"/>
                </a:solidFill>
                <a:latin typeface="Arial"/>
                <a:cs typeface="Arial"/>
              </a:rPr>
              <a:t>C. elegans </a:t>
            </a:r>
            <a:r>
              <a:rPr lang="en-US" sz="2700" spc="11" dirty="0">
                <a:solidFill>
                  <a:srgbClr val="FF0000"/>
                </a:solidFill>
                <a:latin typeface="Arial"/>
                <a:cs typeface="Arial"/>
              </a:rPr>
              <a:t>embryo</a:t>
            </a:r>
            <a:r>
              <a:rPr lang="en-US" sz="2700" spc="11" dirty="0">
                <a:solidFill>
                  <a:srgbClr val="231F20"/>
                </a:solidFill>
                <a:latin typeface="Arial"/>
                <a:cs typeface="Arial"/>
              </a:rPr>
              <a:t>. The source of this asymmetry is currently unknown. </a:t>
            </a:r>
          </a:p>
          <a:p>
            <a:pPr marL="27719" marR="13860">
              <a:lnSpc>
                <a:spcPct val="102600"/>
              </a:lnSpc>
              <a:spcBef>
                <a:spcPts val="893"/>
              </a:spcBef>
              <a:defRPr/>
            </a:pPr>
            <a:r>
              <a:rPr lang="en-US" sz="2700" spc="11" dirty="0">
                <a:solidFill>
                  <a:srgbClr val="231F20"/>
                </a:solidFill>
                <a:latin typeface="Arial"/>
                <a:cs typeface="Arial"/>
              </a:rPr>
              <a:t>We use </a:t>
            </a:r>
            <a:r>
              <a:rPr lang="en-US" sz="2700" i="1" spc="11" dirty="0">
                <a:solidFill>
                  <a:srgbClr val="231F20"/>
                </a:solidFill>
                <a:latin typeface="Arial"/>
                <a:cs typeface="Arial"/>
              </a:rPr>
              <a:t>c. elegans</a:t>
            </a:r>
            <a:r>
              <a:rPr lang="en-US" sz="2700" spc="11" dirty="0">
                <a:solidFill>
                  <a:srgbClr val="231F20"/>
                </a:solidFill>
                <a:latin typeface="Arial"/>
                <a:cs typeface="Arial"/>
              </a:rPr>
              <a:t> as a model for asymmetric cell division and centrosome placement because the steps leading up to the first asymmetric cell division are tightly </a:t>
            </a:r>
            <a:r>
              <a:rPr lang="en-US" sz="2700" spc="11" dirty="0">
                <a:solidFill>
                  <a:srgbClr val="FF0000"/>
                </a:solidFill>
                <a:latin typeface="Arial"/>
                <a:cs typeface="Arial"/>
              </a:rPr>
              <a:t>regulated </a:t>
            </a:r>
            <a:r>
              <a:rPr lang="en-US" sz="2700" spc="11" dirty="0">
                <a:solidFill>
                  <a:srgbClr val="231F20"/>
                </a:solidFill>
                <a:latin typeface="Arial"/>
                <a:cs typeface="Arial"/>
              </a:rPr>
              <a:t>(Fig. 1a). We analyze the fluorescence intensity of a GFP tagged AIR-1, a factor found in the centrosome that is required for microtubule </a:t>
            </a:r>
            <a:r>
              <a:rPr lang="en-US" sz="2700" spc="11" dirty="0">
                <a:latin typeface="Arial"/>
                <a:cs typeface="Arial"/>
              </a:rPr>
              <a:t>nucleation in both centrosomes</a:t>
            </a:r>
            <a:r>
              <a:rPr lang="en-US" sz="2700" spc="11" dirty="0">
                <a:solidFill>
                  <a:srgbClr val="231F20"/>
                </a:solidFill>
                <a:latin typeface="Arial"/>
                <a:cs typeface="Arial"/>
              </a:rPr>
              <a:t>.</a:t>
            </a:r>
          </a:p>
          <a:p>
            <a:pPr marL="484919" marR="13860" indent="-457200">
              <a:lnSpc>
                <a:spcPct val="102600"/>
              </a:lnSpc>
              <a:spcBef>
                <a:spcPts val="893"/>
              </a:spcBef>
              <a:buFont typeface="Arial" panose="020B0604020202020204" pitchFamily="34" charset="0"/>
              <a:buChar char="•"/>
              <a:defRPr/>
            </a:pPr>
            <a:r>
              <a:rPr lang="en-US" sz="2700" spc="11" dirty="0">
                <a:solidFill>
                  <a:srgbClr val="231F20"/>
                </a:solidFill>
                <a:latin typeface="Arial"/>
                <a:cs typeface="Arial"/>
              </a:rPr>
              <a:t>Leading centrosome found in the anterior (larger) cell.</a:t>
            </a:r>
          </a:p>
          <a:p>
            <a:pPr marL="484919" marR="13860" indent="-457200">
              <a:lnSpc>
                <a:spcPct val="102600"/>
              </a:lnSpc>
              <a:spcBef>
                <a:spcPts val="893"/>
              </a:spcBef>
              <a:buFont typeface="Arial" panose="020B0604020202020204" pitchFamily="34" charset="0"/>
              <a:buChar char="•"/>
              <a:defRPr/>
            </a:pPr>
            <a:r>
              <a:rPr lang="en-US" sz="2700" spc="11" dirty="0">
                <a:solidFill>
                  <a:srgbClr val="231F20"/>
                </a:solidFill>
                <a:latin typeface="Arial"/>
                <a:cs typeface="Arial"/>
              </a:rPr>
              <a:t>Lagging centrosome found in the posterior (smaller) cell.</a:t>
            </a:r>
          </a:p>
        </p:txBody>
      </p:sp>
      <p:sp>
        <p:nvSpPr>
          <p:cNvPr id="12" name="object 12"/>
          <p:cNvSpPr txBox="1"/>
          <p:nvPr/>
        </p:nvSpPr>
        <p:spPr>
          <a:xfrm>
            <a:off x="1572331" y="26348297"/>
            <a:ext cx="9211997" cy="2832250"/>
          </a:xfrm>
          <a:prstGeom prst="rect">
            <a:avLst/>
          </a:prstGeom>
        </p:spPr>
        <p:txBody>
          <a:bodyPr vert="horz" wrap="square" lIns="0" tIns="0" rIns="0" bIns="0" rtlCol="0">
            <a:spAutoFit/>
          </a:bodyPr>
          <a:lstStyle/>
          <a:p>
            <a:pPr marL="27719" marR="13860">
              <a:lnSpc>
                <a:spcPct val="103099"/>
              </a:lnSpc>
            </a:pPr>
            <a:r>
              <a:rPr lang="en-US" sz="2000" spc="22" dirty="0">
                <a:latin typeface="Arial"/>
                <a:cs typeface="Arial"/>
              </a:rPr>
              <a:t>a) The steps leading up to first division are fertilization, pronuclear meeting (PNM), centration and rotation (C&amp;R), and Nuclear envelope breakdown (NEBD). NEBD is used to mark a time of 0 as it coincides with when the centrosomes have been properly placed for cell division. C) Recruitment was quantified every 10 seconds from 330 seconds before NEBD to 0 seconds. Blue circles represent the quantified regions representing the middle of the centrosome and the average of all stacks with centrosomes masked out representing the cytoplasmic fluorescence intensity. c) Recovery was quantified immediately after pronuclear meeting (PNM) every second for 50 seconds.</a:t>
            </a:r>
            <a:endParaRPr lang="en-US" sz="2000" dirty="0">
              <a:latin typeface="Arial"/>
              <a:cs typeface="Arial"/>
            </a:endParaRPr>
          </a:p>
        </p:txBody>
      </p:sp>
      <p:sp>
        <p:nvSpPr>
          <p:cNvPr id="13" name="object 13"/>
          <p:cNvSpPr txBox="1"/>
          <p:nvPr/>
        </p:nvSpPr>
        <p:spPr>
          <a:xfrm>
            <a:off x="12088073" y="16099969"/>
            <a:ext cx="9246592" cy="2198230"/>
          </a:xfrm>
          <a:prstGeom prst="rect">
            <a:avLst/>
          </a:prstGeom>
        </p:spPr>
        <p:txBody>
          <a:bodyPr vert="horz" wrap="square" lIns="0" tIns="0" rIns="0" bIns="0" rtlCol="0">
            <a:spAutoFit/>
          </a:bodyPr>
          <a:lstStyle/>
          <a:p>
            <a:pPr marL="27719" marR="13860">
              <a:lnSpc>
                <a:spcPct val="103099"/>
              </a:lnSpc>
            </a:pPr>
            <a:r>
              <a:rPr lang="en-US" sz="2000" spc="22" dirty="0">
                <a:latin typeface="Arial"/>
                <a:cs typeface="Arial"/>
              </a:rPr>
              <a:t>a) Leading centrosome, lagging centrosome, cytoplasmic, ad the total cell fluorescence intensities of GFP::AIR-1 were precisely quantified and then normalized. The average intensity of the lagging centrosome was observed to be higher than that of the leading centrosome. </a:t>
            </a:r>
            <a:r>
              <a:rPr lang="en-US" sz="2000" dirty="0">
                <a:latin typeface="Arial"/>
                <a:cs typeface="Arial"/>
              </a:rPr>
              <a:t>b) Fluorescence recovery after photobleaching (FRAP) was recorded for 10 leading and 10 lagging centrosomes and normalized as per standard </a:t>
            </a:r>
            <a:r>
              <a:rPr lang="en-US" sz="2000" dirty="0">
                <a:solidFill>
                  <a:srgbClr val="FF0000"/>
                </a:solidFill>
                <a:latin typeface="Arial"/>
                <a:cs typeface="Arial"/>
              </a:rPr>
              <a:t>protocols. </a:t>
            </a:r>
            <a:r>
              <a:rPr lang="en-US" sz="2000" dirty="0">
                <a:latin typeface="Arial"/>
                <a:cs typeface="Arial"/>
              </a:rPr>
              <a:t>The final concentrations of the recovery curves were similar for both compartments.</a:t>
            </a:r>
            <a:endParaRPr lang="en-US" sz="2000" dirty="0">
              <a:solidFill>
                <a:srgbClr val="FF0000"/>
              </a:solidFill>
              <a:latin typeface="Arial"/>
              <a:cs typeface="Arial"/>
            </a:endParaRPr>
          </a:p>
        </p:txBody>
      </p:sp>
      <p:sp>
        <p:nvSpPr>
          <p:cNvPr id="15" name="object 15"/>
          <p:cNvSpPr txBox="1"/>
          <p:nvPr/>
        </p:nvSpPr>
        <p:spPr>
          <a:xfrm>
            <a:off x="22603370" y="6217513"/>
            <a:ext cx="9052596"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Figure 3. A 3 Compartment Model of Centrosome Recruitment and Recovery After Photobleaching</a:t>
            </a:r>
            <a:endParaRPr lang="en-US" sz="2700" dirty="0">
              <a:latin typeface="Arial"/>
              <a:cs typeface="Arial"/>
            </a:endParaRPr>
          </a:p>
        </p:txBody>
      </p:sp>
      <p:sp>
        <p:nvSpPr>
          <p:cNvPr id="16" name="object 16"/>
          <p:cNvSpPr txBox="1"/>
          <p:nvPr/>
        </p:nvSpPr>
        <p:spPr>
          <a:xfrm>
            <a:off x="33118815" y="6259603"/>
            <a:ext cx="8233967"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Figure 5. Parameter Space Shows Asymmetry in Centrosome Structural Composition</a:t>
            </a:r>
            <a:endParaRPr lang="en-US" sz="2700" dirty="0">
              <a:latin typeface="Arial"/>
              <a:cs typeface="Arial"/>
            </a:endParaRPr>
          </a:p>
        </p:txBody>
      </p:sp>
      <p:sp>
        <p:nvSpPr>
          <p:cNvPr id="17" name="object 17"/>
          <p:cNvSpPr/>
          <p:nvPr/>
        </p:nvSpPr>
        <p:spPr>
          <a:xfrm>
            <a:off x="11429997" y="6032895"/>
            <a:ext cx="781087" cy="23619204"/>
          </a:xfrm>
          <a:custGeom>
            <a:avLst/>
            <a:gdLst/>
            <a:ahLst/>
            <a:cxnLst/>
            <a:rect l="l" t="t" r="r" b="b"/>
            <a:pathLst>
              <a:path h="9561227">
                <a:moveTo>
                  <a:pt x="0" y="0"/>
                </a:moveTo>
                <a:lnTo>
                  <a:pt x="0" y="9561227"/>
                </a:lnTo>
              </a:path>
            </a:pathLst>
          </a:custGeom>
          <a:ln w="19050" cmpd="sng">
            <a:solidFill>
              <a:srgbClr val="7F7F7F"/>
            </a:solidFill>
            <a:prstDash val="solid"/>
          </a:ln>
        </p:spPr>
        <p:txBody>
          <a:bodyPr wrap="square" lIns="0" tIns="0" rIns="0" bIns="0" rtlCol="0">
            <a:spAutoFit/>
          </a:bodyPr>
          <a:lstStyle/>
          <a:p>
            <a:endParaRPr/>
          </a:p>
        </p:txBody>
      </p:sp>
      <p:sp>
        <p:nvSpPr>
          <p:cNvPr id="18" name="object 18"/>
          <p:cNvSpPr/>
          <p:nvPr/>
        </p:nvSpPr>
        <p:spPr>
          <a:xfrm>
            <a:off x="21958300" y="6032895"/>
            <a:ext cx="271210" cy="23619204"/>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19" name="object 19"/>
          <p:cNvSpPr/>
          <p:nvPr/>
        </p:nvSpPr>
        <p:spPr>
          <a:xfrm>
            <a:off x="32473900" y="6032895"/>
            <a:ext cx="518759" cy="23619204"/>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1" name="object 21"/>
          <p:cNvSpPr txBox="1"/>
          <p:nvPr/>
        </p:nvSpPr>
        <p:spPr>
          <a:xfrm>
            <a:off x="12189667" y="6002608"/>
            <a:ext cx="9658525" cy="1123384"/>
          </a:xfrm>
          <a:prstGeom prst="rect">
            <a:avLst/>
          </a:prstGeom>
        </p:spPr>
        <p:txBody>
          <a:bodyPr vert="horz" wrap="square" lIns="0" tIns="0" rIns="0" bIns="0" rtlCol="0">
            <a:spAutoFit/>
          </a:bodyPr>
          <a:lstStyle/>
          <a:p>
            <a:pPr marL="19958">
              <a:lnSpc>
                <a:spcPct val="110000"/>
              </a:lnSpc>
              <a:spcBef>
                <a:spcPts val="893"/>
              </a:spcBef>
            </a:pPr>
            <a:r>
              <a:rPr lang="en-US" sz="3500" b="1" spc="-11" dirty="0">
                <a:solidFill>
                  <a:srgbClr val="BD003A"/>
                </a:solidFill>
                <a:latin typeface="Arial"/>
                <a:cs typeface="Arial"/>
              </a:rPr>
              <a:t>RESULTS</a:t>
            </a:r>
            <a:endParaRPr lang="en-US" sz="2700" spc="11" dirty="0">
              <a:latin typeface="Arial"/>
              <a:cs typeface="Arial"/>
            </a:endParaRPr>
          </a:p>
          <a:p>
            <a:pPr marL="27719">
              <a:spcBef>
                <a:spcPts val="893"/>
              </a:spcBef>
            </a:pPr>
            <a:r>
              <a:rPr lang="en-US" sz="2700" spc="11" dirty="0">
                <a:latin typeface="Arial"/>
                <a:cs typeface="Arial"/>
              </a:rPr>
              <a:t> </a:t>
            </a:r>
            <a:endParaRPr lang="en-US" sz="2700" spc="11" dirty="0">
              <a:solidFill>
                <a:srgbClr val="4C4D4F"/>
              </a:solidFill>
              <a:latin typeface="Arial"/>
              <a:cs typeface="Arial"/>
            </a:endParaRPr>
          </a:p>
        </p:txBody>
      </p:sp>
      <p:sp>
        <p:nvSpPr>
          <p:cNvPr id="23" name="object 23"/>
          <p:cNvSpPr txBox="1"/>
          <p:nvPr/>
        </p:nvSpPr>
        <p:spPr>
          <a:xfrm>
            <a:off x="12088073" y="25315354"/>
            <a:ext cx="9677096" cy="2785378"/>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MATHEMATICAL MODELING</a:t>
            </a:r>
            <a:endParaRPr sz="3500" b="1" spc="-11" dirty="0">
              <a:solidFill>
                <a:srgbClr val="BD003A"/>
              </a:solidFill>
              <a:latin typeface="Arial"/>
              <a:cs typeface="Arial"/>
            </a:endParaRPr>
          </a:p>
          <a:p>
            <a:pPr marL="27719">
              <a:spcBef>
                <a:spcPts val="893"/>
              </a:spcBef>
            </a:pPr>
            <a:r>
              <a:rPr lang="en-US" sz="2700" dirty="0">
                <a:solidFill>
                  <a:srgbClr val="231F20"/>
                </a:solidFill>
                <a:latin typeface="Arial"/>
                <a:cs typeface="Arial"/>
              </a:rPr>
              <a:t>To uncover potential mechanisms responsible for the reported centrosomal dynamics, we turned to mathematical modeling. A 3-compartment model representing the two centrosomes as well as the cytoplasm was constructed to simulate a maturation factor’s recruitment and recovery in a one-cell embryo (Fig. 3).</a:t>
            </a:r>
            <a:endParaRPr sz="2700" dirty="0">
              <a:latin typeface="Arial"/>
              <a:cs typeface="Arial"/>
            </a:endParaRPr>
          </a:p>
        </p:txBody>
      </p:sp>
      <p:sp>
        <p:nvSpPr>
          <p:cNvPr id="25" name="object 25"/>
          <p:cNvSpPr txBox="1"/>
          <p:nvPr/>
        </p:nvSpPr>
        <p:spPr>
          <a:xfrm>
            <a:off x="12088072" y="19101513"/>
            <a:ext cx="9743613" cy="4916731"/>
          </a:xfrm>
          <a:prstGeom prst="rect">
            <a:avLst/>
          </a:prstGeom>
        </p:spPr>
        <p:txBody>
          <a:bodyPr vert="horz" wrap="square" lIns="0" tIns="0" rIns="0" bIns="0" rtlCol="0">
            <a:spAutoFit/>
          </a:bodyPr>
          <a:lstStyle/>
          <a:p>
            <a:pPr marL="27719">
              <a:spcBef>
                <a:spcPts val="893"/>
              </a:spcBef>
            </a:pPr>
            <a:r>
              <a:rPr lang="en-US" sz="2700" b="1" spc="-33" dirty="0">
                <a:latin typeface="Arial" panose="020B0604020202020204" pitchFamily="34" charset="0"/>
                <a:cs typeface="Arial" panose="020B0604020202020204" pitchFamily="34" charset="0"/>
              </a:rPr>
              <a:t>Statistical Analysis Shows Asymmetries</a:t>
            </a:r>
            <a:endParaRPr lang="en-US" sz="2700" dirty="0">
              <a:latin typeface="Arial" panose="020B0604020202020204" pitchFamily="34" charset="0"/>
              <a:cs typeface="Arial" panose="020B0604020202020204" pitchFamily="34" charset="0"/>
            </a:endParaRPr>
          </a:p>
          <a:p>
            <a:pPr marL="27719">
              <a:spcBef>
                <a:spcPts val="893"/>
              </a:spcBef>
            </a:pPr>
            <a:r>
              <a:rPr lang="en-US" sz="2700" dirty="0">
                <a:latin typeface="Arial" panose="020B0604020202020204" pitchFamily="34" charset="0"/>
                <a:cs typeface="Arial" panose="020B0604020202020204" pitchFamily="34" charset="0"/>
              </a:rPr>
              <a:t>Our newly publish Gromov-Wasserstein based distance metric was used to identify any potential differences between the shapes of the calculated recruitment and recovery </a:t>
            </a:r>
            <a:r>
              <a:rPr lang="en-US" sz="2700" dirty="0">
                <a:solidFill>
                  <a:srgbClr val="FF0000"/>
                </a:solidFill>
                <a:latin typeface="Arial" panose="020B0604020202020204" pitchFamily="34" charset="0"/>
                <a:cs typeface="Arial" panose="020B0604020202020204" pitchFamily="34" charset="0"/>
              </a:rPr>
              <a:t>curves</a:t>
            </a:r>
            <a:r>
              <a:rPr lang="en-US" sz="2700" dirty="0">
                <a:latin typeface="Arial" panose="020B0604020202020204" pitchFamily="34" charset="0"/>
                <a:cs typeface="Arial" panose="020B0604020202020204" pitchFamily="34" charset="0"/>
              </a:rPr>
              <a:t>. </a:t>
            </a:r>
          </a:p>
          <a:p>
            <a:pPr marL="27719">
              <a:spcBef>
                <a:spcPts val="893"/>
              </a:spcBef>
            </a:pPr>
            <a:r>
              <a:rPr lang="en-US" sz="2700" dirty="0">
                <a:latin typeface="Arial" panose="020B0604020202020204" pitchFamily="34" charset="0"/>
                <a:cs typeface="Arial" panose="020B0604020202020204" pitchFamily="34" charset="0"/>
              </a:rPr>
              <a:t>The recruitment did not show a difference between leading and lagging centrosomes. </a:t>
            </a:r>
            <a:r>
              <a:rPr lang="en-US" sz="2700" dirty="0">
                <a:latin typeface="Arial"/>
                <a:cs typeface="Arial"/>
              </a:rPr>
              <a:t>The recruitment on the long time-scale shows that the average fluorescence in the lagging centrosomes is greater than the leading centrosome (Fig. 2a). </a:t>
            </a:r>
          </a:p>
          <a:p>
            <a:pPr marL="27719">
              <a:spcBef>
                <a:spcPts val="893"/>
              </a:spcBef>
            </a:pPr>
            <a:r>
              <a:rPr lang="en-US" sz="2700" dirty="0">
                <a:latin typeface="Arial"/>
                <a:cs typeface="Arial"/>
              </a:rPr>
              <a:t>The FRAP curves show similar final recovery amounts, however analysis shows distinct recovery dynamics between the two centrosomes (Fig. 2b).</a:t>
            </a:r>
            <a:endParaRPr lang="en-US" sz="2700" dirty="0">
              <a:latin typeface="Arial" panose="020B0604020202020204" pitchFamily="34" charset="0"/>
              <a:cs typeface="Arial" panose="020B0604020202020204" pitchFamily="34" charset="0"/>
            </a:endParaRPr>
          </a:p>
        </p:txBody>
      </p:sp>
      <p:sp>
        <p:nvSpPr>
          <p:cNvPr id="26" name="object 26"/>
          <p:cNvSpPr txBox="1"/>
          <p:nvPr/>
        </p:nvSpPr>
        <p:spPr>
          <a:xfrm>
            <a:off x="33119272" y="18102047"/>
            <a:ext cx="9424743" cy="6755888"/>
          </a:xfrm>
          <a:prstGeom prst="rect">
            <a:avLst/>
          </a:prstGeom>
        </p:spPr>
        <p:txBody>
          <a:bodyPr vert="horz" wrap="square" lIns="0" tIns="0" rIns="0" bIns="0" rtlCol="0">
            <a:spAutoFit/>
          </a:bodyPr>
          <a:lstStyle/>
          <a:p>
            <a:pPr marL="19958">
              <a:lnSpc>
                <a:spcPct val="110000"/>
              </a:lnSpc>
              <a:spcBef>
                <a:spcPts val="893"/>
              </a:spcBef>
              <a:spcAft>
                <a:spcPts val="1310"/>
              </a:spcAft>
            </a:pPr>
            <a:r>
              <a:rPr lang="en-US" sz="3500" b="1" spc="-11" dirty="0">
                <a:solidFill>
                  <a:srgbClr val="BD003A"/>
                </a:solidFill>
                <a:latin typeface="Arial"/>
                <a:cs typeface="Arial"/>
              </a:rPr>
              <a:t>DISCUSSION</a:t>
            </a:r>
            <a:endParaRPr sz="3500" b="1" spc="-11" dirty="0">
              <a:solidFill>
                <a:srgbClr val="BD003A"/>
              </a:solidFill>
              <a:latin typeface="Arial"/>
              <a:cs typeface="Arial"/>
            </a:endParaRPr>
          </a:p>
          <a:p>
            <a:pPr marL="27719" marR="246699">
              <a:lnSpc>
                <a:spcPct val="102899"/>
              </a:lnSpc>
              <a:spcBef>
                <a:spcPts val="893"/>
              </a:spcBef>
            </a:pPr>
            <a:r>
              <a:rPr lang="en-US" sz="2700" b="1" i="1" spc="-33" dirty="0">
                <a:solidFill>
                  <a:srgbClr val="231F20"/>
                </a:solidFill>
                <a:latin typeface="Arial"/>
                <a:cs typeface="Arial"/>
              </a:rPr>
              <a:t>C. Elegans </a:t>
            </a:r>
            <a:r>
              <a:rPr lang="en-US" sz="2700" b="1" spc="-33" dirty="0">
                <a:solidFill>
                  <a:srgbClr val="231F20"/>
                </a:solidFill>
                <a:latin typeface="Arial"/>
                <a:cs typeface="Arial"/>
              </a:rPr>
              <a:t>Centrosomes are asymmetric in the early embryo.</a:t>
            </a:r>
            <a:endParaRPr lang="en-US" sz="2700" b="1" spc="11" dirty="0">
              <a:solidFill>
                <a:srgbClr val="231F20"/>
              </a:solidFill>
              <a:latin typeface="Arial"/>
              <a:cs typeface="Arial"/>
            </a:endParaRPr>
          </a:p>
          <a:p>
            <a:pPr marL="27719" marR="246699">
              <a:lnSpc>
                <a:spcPct val="102899"/>
              </a:lnSpc>
              <a:spcBef>
                <a:spcPts val="893"/>
              </a:spcBef>
            </a:pPr>
            <a:r>
              <a:rPr lang="en-US" sz="2700" spc="-33" dirty="0">
                <a:solidFill>
                  <a:srgbClr val="231F20"/>
                </a:solidFill>
                <a:latin typeface="Arial"/>
                <a:cs typeface="Arial"/>
              </a:rPr>
              <a:t>By combining a precise quantification of a factor required for proper MT nucleation and mathematical modeling we found that the leading and the lagging centrosomes have different dynamics and possibly different structural compositions. </a:t>
            </a:r>
          </a:p>
          <a:p>
            <a:pPr marL="27719" marR="246699">
              <a:lnSpc>
                <a:spcPct val="102899"/>
              </a:lnSpc>
              <a:spcBef>
                <a:spcPts val="893"/>
              </a:spcBef>
            </a:pPr>
            <a:r>
              <a:rPr lang="en-US" sz="2700" b="1" spc="-33" dirty="0">
                <a:solidFill>
                  <a:srgbClr val="231F20"/>
                </a:solidFill>
                <a:latin typeface="Arial"/>
                <a:cs typeface="Arial"/>
              </a:rPr>
              <a:t>Emergent Centrosome Structural Asymmetry</a:t>
            </a:r>
          </a:p>
          <a:p>
            <a:pPr marL="27719" marR="246699">
              <a:lnSpc>
                <a:spcPct val="102899"/>
              </a:lnSpc>
              <a:spcBef>
                <a:spcPts val="893"/>
              </a:spcBef>
            </a:pPr>
            <a:r>
              <a:rPr lang="en-US" sz="2700" spc="-33" dirty="0">
                <a:solidFill>
                  <a:srgbClr val="231F20"/>
                </a:solidFill>
                <a:latin typeface="Arial"/>
                <a:cs typeface="Arial"/>
              </a:rPr>
              <a:t>The two extremes of the parameter space coincide with previously published biological hypotheses of centrosome structure (Fig. 5b). Our model gives these three structures a common model and may explain the recently reported progression of centrosomes from a liquid condensate state to a more ridged lattice </a:t>
            </a:r>
            <a:r>
              <a:rPr lang="en-US" sz="2700" spc="-33" dirty="0">
                <a:solidFill>
                  <a:srgbClr val="FF0000"/>
                </a:solidFill>
                <a:latin typeface="Arial"/>
                <a:cs typeface="Arial"/>
              </a:rPr>
              <a:t>state</a:t>
            </a:r>
            <a:r>
              <a:rPr lang="en-US" sz="2700" spc="-33" dirty="0">
                <a:solidFill>
                  <a:srgbClr val="231F20"/>
                </a:solidFill>
                <a:latin typeface="Arial"/>
                <a:cs typeface="Arial"/>
              </a:rPr>
              <a:t>.</a:t>
            </a:r>
          </a:p>
        </p:txBody>
      </p:sp>
      <p:sp>
        <p:nvSpPr>
          <p:cNvPr id="27" name="object 27"/>
          <p:cNvSpPr txBox="1"/>
          <p:nvPr/>
        </p:nvSpPr>
        <p:spPr>
          <a:xfrm>
            <a:off x="33119271" y="25558147"/>
            <a:ext cx="7125881" cy="546496"/>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REFERENCES</a:t>
            </a:r>
            <a:endParaRPr sz="3500" b="1" spc="-11" dirty="0">
              <a:solidFill>
                <a:srgbClr val="BD003A"/>
              </a:solidFill>
              <a:latin typeface="Arial"/>
              <a:cs typeface="Arial"/>
            </a:endParaRPr>
          </a:p>
        </p:txBody>
      </p:sp>
      <p:sp>
        <p:nvSpPr>
          <p:cNvPr id="28" name="object 28"/>
          <p:cNvSpPr txBox="1"/>
          <p:nvPr/>
        </p:nvSpPr>
        <p:spPr>
          <a:xfrm>
            <a:off x="33119272" y="26460586"/>
            <a:ext cx="9108186" cy="3751283"/>
          </a:xfrm>
          <a:prstGeom prst="rect">
            <a:avLst/>
          </a:prstGeom>
        </p:spPr>
        <p:txBody>
          <a:bodyPr vert="horz" wrap="square" lIns="0" tIns="0" rIns="0" bIns="0" rtlCol="0">
            <a:spAutoFit/>
          </a:bodyPr>
          <a:lstStyle/>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References style should be:  Authors Names, Year Published, Name of Journal, Volume(Issue):Pages.</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Grebmeier</a:t>
            </a:r>
            <a:r>
              <a:rPr lang="en-US" sz="1600" spc="-33" dirty="0">
                <a:solidFill>
                  <a:srgbClr val="231F20"/>
                </a:solidFill>
                <a:latin typeface="Arial"/>
                <a:cs typeface="Arial"/>
              </a:rPr>
              <a:t> et al., 2006, Science, 311(5766):1461-1664.</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Golubova</a:t>
            </a:r>
            <a:r>
              <a:rPr lang="en-US" sz="1600" spc="-33" dirty="0">
                <a:solidFill>
                  <a:srgbClr val="231F20"/>
                </a:solidFill>
                <a:latin typeface="Arial"/>
                <a:cs typeface="Arial"/>
              </a:rPr>
              <a:t> et al., 2009, Journal of Marine Biology, 35(7):593-608.</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Flint, 2003, Marine Biology, 160(1):59-65.</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Mizobata</a:t>
            </a:r>
            <a:r>
              <a:rPr lang="en-US" sz="1600" spc="-33" dirty="0">
                <a:solidFill>
                  <a:srgbClr val="231F20"/>
                </a:solidFill>
                <a:latin typeface="Arial"/>
                <a:cs typeface="Arial"/>
              </a:rPr>
              <a:t> et al., 2010, Journal of Oceanography, 66(3):405-424.</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You need at least 10 references total for your poster.  6 of these need to be journal articles (these are also called primary sources), the remaining 4 references can be secondary sources (e.g., newspaper, magazine, documentary) or primary sources. </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Of these 10 total references, you will want to find 2-3 for the introduction section, 2-3 for the methods section, 2-3 for the results section and 2-3 for the discussion section.  You need a  </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Johns and Arnot, 2019, Environmental Science &amp; Technology, 53(1):113-117.</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Sorrykumar</a:t>
            </a:r>
            <a:r>
              <a:rPr lang="en-US" sz="1600" spc="-33" dirty="0">
                <a:solidFill>
                  <a:srgbClr val="231F20"/>
                </a:solidFill>
                <a:latin typeface="Arial"/>
                <a:cs typeface="Arial"/>
              </a:rPr>
              <a:t> et al., 2012, Infection &amp; Immunity, 213(12):11456-11461.</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Yang and Brown, 2018, Journal of Biological Chemistry, 347(18):1450-1459.</a:t>
            </a:r>
          </a:p>
          <a:p>
            <a:pPr marL="370049" marR="339558" indent="-343716" algn="just">
              <a:lnSpc>
                <a:spcPct val="101800"/>
              </a:lnSpc>
              <a:buClr>
                <a:srgbClr val="231F20"/>
              </a:buClr>
              <a:buFont typeface="Arial"/>
              <a:buAutoNum type="arabicPeriod"/>
              <a:tabLst>
                <a:tab pos="370049" algn="l"/>
              </a:tabLst>
            </a:pPr>
            <a:endParaRPr sz="1600" dirty="0">
              <a:latin typeface="Arial"/>
              <a:cs typeface="Arial"/>
            </a:endParaRPr>
          </a:p>
        </p:txBody>
      </p:sp>
      <p:sp>
        <p:nvSpPr>
          <p:cNvPr id="29" name="object 29"/>
          <p:cNvSpPr txBox="1"/>
          <p:nvPr/>
        </p:nvSpPr>
        <p:spPr>
          <a:xfrm>
            <a:off x="33119273" y="30230919"/>
            <a:ext cx="8840625" cy="1431899"/>
          </a:xfrm>
          <a:prstGeom prst="rect">
            <a:avLst/>
          </a:prstGeom>
        </p:spPr>
        <p:txBody>
          <a:bodyPr vert="horz" wrap="square" lIns="0" tIns="0" rIns="0" bIns="0" rtlCol="0">
            <a:spAutoFit/>
          </a:bodyPr>
          <a:lstStyle/>
          <a:p>
            <a:pPr marL="19958">
              <a:lnSpc>
                <a:spcPct val="110000"/>
              </a:lnSpc>
              <a:spcAft>
                <a:spcPts val="1310"/>
              </a:spcAft>
            </a:pPr>
            <a:r>
              <a:rPr sz="3500" b="1" spc="-11" dirty="0">
                <a:solidFill>
                  <a:srgbClr val="BD003A"/>
                </a:solidFill>
                <a:latin typeface="Arial"/>
                <a:cs typeface="Arial"/>
              </a:rPr>
              <a:t>ACKNOWLEDGEMENTS</a:t>
            </a:r>
          </a:p>
          <a:p>
            <a:pPr marL="27719" marR="13860">
              <a:lnSpc>
                <a:spcPct val="101800"/>
              </a:lnSpc>
              <a:spcBef>
                <a:spcPts val="458"/>
              </a:spcBef>
            </a:pPr>
            <a:r>
              <a:rPr lang="en-US" sz="2000" dirty="0">
                <a:solidFill>
                  <a:srgbClr val="231F20"/>
                </a:solidFill>
                <a:latin typeface="Arial"/>
                <a:cs typeface="Arial"/>
              </a:rPr>
              <a:t>Here is where you </a:t>
            </a:r>
            <a:r>
              <a:rPr sz="2000" spc="-11" dirty="0">
                <a:solidFill>
                  <a:srgbClr val="231F20"/>
                </a:solidFill>
                <a:latin typeface="Arial"/>
                <a:cs typeface="Arial"/>
              </a:rPr>
              <a:t>a</a:t>
            </a:r>
            <a:r>
              <a:rPr sz="2000" dirty="0">
                <a:solidFill>
                  <a:srgbClr val="231F20"/>
                </a:solidFill>
                <a:latin typeface="Arial"/>
                <a:cs typeface="Arial"/>
              </a:rPr>
              <a:t>c</a:t>
            </a:r>
            <a:r>
              <a:rPr sz="2000" spc="-11" dirty="0">
                <a:solidFill>
                  <a:srgbClr val="231F20"/>
                </a:solidFill>
                <a:latin typeface="Arial"/>
                <a:cs typeface="Arial"/>
              </a:rPr>
              <a:t>kn</a:t>
            </a:r>
            <a:r>
              <a:rPr sz="2000" spc="-22" dirty="0">
                <a:solidFill>
                  <a:srgbClr val="231F20"/>
                </a:solidFill>
                <a:latin typeface="Arial"/>
                <a:cs typeface="Arial"/>
              </a:rPr>
              <a:t>o</a:t>
            </a:r>
            <a:r>
              <a:rPr sz="2000" spc="-11" dirty="0">
                <a:solidFill>
                  <a:srgbClr val="231F20"/>
                </a:solidFill>
                <a:latin typeface="Arial"/>
                <a:cs typeface="Arial"/>
              </a:rPr>
              <a:t>w</a:t>
            </a:r>
            <a:r>
              <a:rPr sz="2000" spc="-22" dirty="0">
                <a:solidFill>
                  <a:srgbClr val="231F20"/>
                </a:solidFill>
                <a:latin typeface="Arial"/>
                <a:cs typeface="Arial"/>
              </a:rPr>
              <a:t>l</a:t>
            </a:r>
            <a:r>
              <a:rPr sz="2000" spc="-11" dirty="0">
                <a:solidFill>
                  <a:srgbClr val="231F20"/>
                </a:solidFill>
                <a:latin typeface="Arial"/>
                <a:cs typeface="Arial"/>
              </a:rPr>
              <a:t>edge</a:t>
            </a:r>
            <a:r>
              <a:rPr sz="2000" spc="11" dirty="0">
                <a:solidFill>
                  <a:srgbClr val="231F20"/>
                </a:solidFill>
                <a:latin typeface="Arial"/>
                <a:cs typeface="Arial"/>
              </a:rPr>
              <a:t> </a:t>
            </a:r>
            <a:r>
              <a:rPr lang="en-US" sz="2000" spc="-11" dirty="0">
                <a:solidFill>
                  <a:srgbClr val="231F20"/>
                </a:solidFill>
                <a:latin typeface="Arial"/>
                <a:cs typeface="Arial"/>
              </a:rPr>
              <a:t>collaborators</a:t>
            </a:r>
            <a:r>
              <a:rPr sz="2000" spc="11" dirty="0">
                <a:solidFill>
                  <a:srgbClr val="231F20"/>
                </a:solidFill>
                <a:latin typeface="Arial"/>
                <a:cs typeface="Arial"/>
              </a:rPr>
              <a:t> </a:t>
            </a:r>
            <a:r>
              <a:rPr sz="2000" spc="-11" dirty="0">
                <a:solidFill>
                  <a:srgbClr val="231F20"/>
                </a:solidFill>
                <a:latin typeface="Arial"/>
                <a:cs typeface="Arial"/>
              </a:rPr>
              <a:t>an</a:t>
            </a:r>
            <a:r>
              <a:rPr sz="2000" spc="11" dirty="0">
                <a:solidFill>
                  <a:srgbClr val="231F20"/>
                </a:solidFill>
                <a:latin typeface="Arial"/>
                <a:cs typeface="Arial"/>
              </a:rPr>
              <a:t>d </a:t>
            </a:r>
            <a:r>
              <a:rPr sz="2000" spc="-11" dirty="0">
                <a:solidFill>
                  <a:srgbClr val="231F20"/>
                </a:solidFill>
                <a:latin typeface="Arial"/>
                <a:cs typeface="Arial"/>
              </a:rPr>
              <a:t>fun</a:t>
            </a:r>
            <a:r>
              <a:rPr sz="2000" dirty="0">
                <a:solidFill>
                  <a:srgbClr val="231F20"/>
                </a:solidFill>
                <a:latin typeface="Arial"/>
                <a:cs typeface="Arial"/>
              </a:rPr>
              <a:t>d</a:t>
            </a:r>
            <a:r>
              <a:rPr sz="2000" spc="-11" dirty="0">
                <a:solidFill>
                  <a:srgbClr val="231F20"/>
                </a:solidFill>
                <a:latin typeface="Arial"/>
                <a:cs typeface="Arial"/>
              </a:rPr>
              <a:t>i</a:t>
            </a:r>
            <a:r>
              <a:rPr sz="2000" spc="-22" dirty="0">
                <a:solidFill>
                  <a:srgbClr val="231F20"/>
                </a:solidFill>
                <a:latin typeface="Arial"/>
                <a:cs typeface="Arial"/>
              </a:rPr>
              <a:t>n</a:t>
            </a:r>
            <a:r>
              <a:rPr sz="2000" spc="11" dirty="0">
                <a:solidFill>
                  <a:srgbClr val="231F20"/>
                </a:solidFill>
                <a:latin typeface="Arial"/>
                <a:cs typeface="Arial"/>
              </a:rPr>
              <a:t>g </a:t>
            </a:r>
            <a:r>
              <a:rPr sz="2000" spc="-11" dirty="0">
                <a:solidFill>
                  <a:srgbClr val="231F20"/>
                </a:solidFill>
                <a:latin typeface="Arial"/>
                <a:cs typeface="Arial"/>
              </a:rPr>
              <a:t>ag</a:t>
            </a:r>
            <a:r>
              <a:rPr sz="2000" spc="-22" dirty="0">
                <a:solidFill>
                  <a:srgbClr val="231F20"/>
                </a:solidFill>
                <a:latin typeface="Arial"/>
                <a:cs typeface="Arial"/>
              </a:rPr>
              <a:t>en</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e</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e</a:t>
            </a:r>
            <a:r>
              <a:rPr sz="2000" spc="-11" dirty="0">
                <a:solidFill>
                  <a:srgbClr val="231F20"/>
                </a:solidFill>
                <a:latin typeface="Arial"/>
                <a:cs typeface="Arial"/>
              </a:rPr>
              <a:t>i</a:t>
            </a:r>
            <a:r>
              <a:rPr sz="2000" spc="-22" dirty="0">
                <a:solidFill>
                  <a:srgbClr val="231F20"/>
                </a:solidFill>
                <a:latin typeface="Arial"/>
                <a:cs typeface="Arial"/>
              </a:rPr>
              <a:t>t</a:t>
            </a:r>
            <a:r>
              <a:rPr sz="2000" spc="-11" dirty="0">
                <a:solidFill>
                  <a:srgbClr val="231F20"/>
                </a:solidFill>
                <a:latin typeface="Arial"/>
                <a:cs typeface="Arial"/>
              </a:rPr>
              <a:t>h</a:t>
            </a:r>
            <a:r>
              <a:rPr sz="2000" spc="-22" dirty="0">
                <a:solidFill>
                  <a:srgbClr val="231F20"/>
                </a:solidFill>
                <a:latin typeface="Arial"/>
                <a:cs typeface="Arial"/>
              </a:rPr>
              <a:t>e</a:t>
            </a:r>
            <a:r>
              <a:rPr sz="2000" dirty="0">
                <a:solidFill>
                  <a:srgbClr val="231F20"/>
                </a:solidFill>
                <a:latin typeface="Arial"/>
                <a:cs typeface="Arial"/>
              </a:rPr>
              <a:t>r </a:t>
            </a:r>
            <a:r>
              <a:rPr sz="2000" spc="-11" dirty="0">
                <a:solidFill>
                  <a:srgbClr val="231F20"/>
                </a:solidFill>
                <a:latin typeface="Arial"/>
                <a:cs typeface="Arial"/>
              </a:rPr>
              <a:t>wi</a:t>
            </a:r>
            <a:r>
              <a:rPr sz="2000" spc="-22" dirty="0">
                <a:solidFill>
                  <a:srgbClr val="231F20"/>
                </a:solidFill>
                <a:latin typeface="Arial"/>
                <a:cs typeface="Arial"/>
              </a:rPr>
              <a:t>t</a:t>
            </a:r>
            <a:r>
              <a:rPr sz="2000" spc="11" dirty="0">
                <a:solidFill>
                  <a:srgbClr val="231F20"/>
                </a:solidFill>
                <a:latin typeface="Arial"/>
                <a:cs typeface="Arial"/>
              </a:rPr>
              <a:t>h </a:t>
            </a:r>
            <a:r>
              <a:rPr sz="2000" spc="-22" dirty="0">
                <a:solidFill>
                  <a:srgbClr val="231F20"/>
                </a:solidFill>
                <a:latin typeface="Arial"/>
                <a:cs typeface="Arial"/>
              </a:rPr>
              <a:t>t</a:t>
            </a:r>
            <a:r>
              <a:rPr sz="2000" spc="-65" dirty="0">
                <a:solidFill>
                  <a:srgbClr val="231F20"/>
                </a:solidFill>
                <a:latin typeface="Arial"/>
                <a:cs typeface="Arial"/>
              </a:rPr>
              <a:t>e</a:t>
            </a:r>
            <a:r>
              <a:rPr sz="2000" spc="22" dirty="0">
                <a:solidFill>
                  <a:srgbClr val="231F20"/>
                </a:solidFill>
                <a:latin typeface="Arial"/>
                <a:cs typeface="Arial"/>
              </a:rPr>
              <a:t>x</a:t>
            </a:r>
            <a:r>
              <a:rPr sz="2000" spc="11" dirty="0">
                <a:solidFill>
                  <a:srgbClr val="231F20"/>
                </a:solidFill>
                <a:latin typeface="Arial"/>
                <a:cs typeface="Arial"/>
              </a:rPr>
              <a:t>t </a:t>
            </a:r>
            <a:r>
              <a:rPr sz="2000" spc="-11" dirty="0">
                <a:solidFill>
                  <a:srgbClr val="231F20"/>
                </a:solidFill>
                <a:latin typeface="Arial"/>
                <a:cs typeface="Arial"/>
              </a:rPr>
              <a:t>o</a:t>
            </a:r>
            <a:r>
              <a:rPr sz="2000" dirty="0">
                <a:solidFill>
                  <a:srgbClr val="231F20"/>
                </a:solidFill>
                <a:latin typeface="Arial"/>
                <a:cs typeface="Arial"/>
              </a:rPr>
              <a:t>r</a:t>
            </a:r>
            <a:r>
              <a:rPr sz="2000" spc="11" dirty="0">
                <a:solidFill>
                  <a:srgbClr val="231F20"/>
                </a:solidFill>
                <a:latin typeface="Arial"/>
                <a:cs typeface="Arial"/>
              </a:rPr>
              <a:t> </a:t>
            </a:r>
            <a:r>
              <a:rPr sz="2000" spc="-11" dirty="0">
                <a:solidFill>
                  <a:srgbClr val="231F20"/>
                </a:solidFill>
                <a:latin typeface="Arial"/>
                <a:cs typeface="Arial"/>
              </a:rPr>
              <a:t>wi</a:t>
            </a:r>
            <a:r>
              <a:rPr sz="2000" spc="-22" dirty="0">
                <a:solidFill>
                  <a:srgbClr val="231F20"/>
                </a:solidFill>
                <a:latin typeface="Arial"/>
                <a:cs typeface="Arial"/>
              </a:rPr>
              <a:t>t</a:t>
            </a:r>
            <a:r>
              <a:rPr sz="2000" spc="11" dirty="0">
                <a:solidFill>
                  <a:srgbClr val="231F20"/>
                </a:solidFill>
                <a:latin typeface="Arial"/>
                <a:cs typeface="Arial"/>
              </a:rPr>
              <a:t>h </a:t>
            </a:r>
            <a:r>
              <a:rPr sz="2000" spc="-22" dirty="0">
                <a:solidFill>
                  <a:srgbClr val="231F20"/>
                </a:solidFill>
                <a:latin typeface="Arial"/>
                <a:cs typeface="Arial"/>
              </a:rPr>
              <a:t>t</a:t>
            </a:r>
            <a:r>
              <a:rPr sz="2000" spc="-11" dirty="0">
                <a:solidFill>
                  <a:srgbClr val="231F20"/>
                </a:solidFill>
                <a:latin typeface="Arial"/>
                <a:cs typeface="Arial"/>
              </a:rPr>
              <a:t>h</a:t>
            </a:r>
            <a:r>
              <a:rPr sz="2000" spc="-22" dirty="0">
                <a:solidFill>
                  <a:srgbClr val="231F20"/>
                </a:solidFill>
                <a:latin typeface="Arial"/>
                <a:cs typeface="Arial"/>
              </a:rPr>
              <a:t>e</a:t>
            </a:r>
            <a:r>
              <a:rPr sz="2000" spc="-11" dirty="0">
                <a:solidFill>
                  <a:srgbClr val="231F20"/>
                </a:solidFill>
                <a:latin typeface="Arial"/>
                <a:cs typeface="Arial"/>
              </a:rPr>
              <a:t>i</a:t>
            </a:r>
            <a:r>
              <a:rPr sz="2000" spc="11" dirty="0">
                <a:solidFill>
                  <a:srgbClr val="231F20"/>
                </a:solidFill>
                <a:latin typeface="Arial"/>
                <a:cs typeface="Arial"/>
              </a:rPr>
              <a:t> </a:t>
            </a:r>
            <a:r>
              <a:rPr sz="2000" spc="-22" dirty="0">
                <a:solidFill>
                  <a:srgbClr val="231F20"/>
                </a:solidFill>
                <a:latin typeface="Arial"/>
                <a:cs typeface="Arial"/>
              </a:rPr>
              <a:t>l</a:t>
            </a:r>
            <a:r>
              <a:rPr sz="2000" dirty="0">
                <a:solidFill>
                  <a:srgbClr val="231F20"/>
                </a:solidFill>
                <a:latin typeface="Arial"/>
                <a:cs typeface="Arial"/>
              </a:rPr>
              <a:t>og</a:t>
            </a:r>
            <a:r>
              <a:rPr sz="2000" spc="-11" dirty="0">
                <a:solidFill>
                  <a:srgbClr val="231F20"/>
                </a:solidFill>
                <a:latin typeface="Arial"/>
                <a:cs typeface="Arial"/>
              </a:rPr>
              <a:t>o</a:t>
            </a:r>
            <a:r>
              <a:rPr sz="2000" dirty="0">
                <a:solidFill>
                  <a:srgbClr val="231F20"/>
                </a:solidFill>
                <a:latin typeface="Arial"/>
                <a:cs typeface="Arial"/>
              </a:rPr>
              <a:t>s</a:t>
            </a:r>
            <a:r>
              <a:rPr sz="2000" spc="11" dirty="0">
                <a:solidFill>
                  <a:srgbClr val="231F20"/>
                </a:solidFill>
                <a:latin typeface="Arial"/>
                <a:cs typeface="Arial"/>
              </a:rPr>
              <a:t>.</a:t>
            </a:r>
            <a:endParaRPr sz="2000" dirty="0">
              <a:latin typeface="Arial"/>
              <a:cs typeface="Arial"/>
            </a:endParaRPr>
          </a:p>
        </p:txBody>
      </p:sp>
      <p:sp>
        <p:nvSpPr>
          <p:cNvPr id="31" name="object 31"/>
          <p:cNvSpPr/>
          <p:nvPr/>
        </p:nvSpPr>
        <p:spPr>
          <a:xfrm>
            <a:off x="1567336" y="5702526"/>
            <a:ext cx="40641272" cy="600164"/>
          </a:xfrm>
          <a:custGeom>
            <a:avLst/>
            <a:gdLst/>
            <a:ahLst/>
            <a:cxnLst/>
            <a:rect l="l" t="t" r="r" b="b"/>
            <a:pathLst>
              <a:path w="18428758">
                <a:moveTo>
                  <a:pt x="0" y="0"/>
                </a:moveTo>
                <a:lnTo>
                  <a:pt x="18428758" y="0"/>
                </a:lnTo>
              </a:path>
            </a:pathLst>
          </a:custGeom>
          <a:ln w="11634">
            <a:solidFill>
              <a:srgbClr val="231F20"/>
            </a:solidFill>
          </a:ln>
        </p:spPr>
        <p:txBody>
          <a:bodyPr wrap="square" lIns="0" tIns="0" rIns="0" bIns="0" rtlCol="0">
            <a:spAutoFit/>
          </a:bodyPr>
          <a:lstStyle/>
          <a:p>
            <a:endParaRPr/>
          </a:p>
        </p:txBody>
      </p:sp>
      <p:sp>
        <p:nvSpPr>
          <p:cNvPr id="38" name="object 15"/>
          <p:cNvSpPr txBox="1"/>
          <p:nvPr/>
        </p:nvSpPr>
        <p:spPr>
          <a:xfrm>
            <a:off x="1572332" y="17613583"/>
            <a:ext cx="8714667"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Figure 1. Imaging Fluorescent Centrosomes in the First Division of </a:t>
            </a:r>
            <a:r>
              <a:rPr lang="en-US" sz="2700" b="1" i="1" spc="33" dirty="0">
                <a:solidFill>
                  <a:srgbClr val="CD1445"/>
                </a:solidFill>
                <a:latin typeface="Arial"/>
                <a:cs typeface="Arial"/>
              </a:rPr>
              <a:t>C. elegans </a:t>
            </a:r>
            <a:r>
              <a:rPr lang="en-US" sz="2700" b="1" spc="33" dirty="0">
                <a:solidFill>
                  <a:srgbClr val="CD1445"/>
                </a:solidFill>
                <a:latin typeface="Arial"/>
                <a:cs typeface="Arial"/>
              </a:rPr>
              <a:t>Development</a:t>
            </a:r>
            <a:endParaRPr sz="2700" dirty="0">
              <a:latin typeface="Arial"/>
              <a:cs typeface="Arial"/>
            </a:endParaRPr>
          </a:p>
        </p:txBody>
      </p:sp>
      <p:sp>
        <p:nvSpPr>
          <p:cNvPr id="39" name="object 15"/>
          <p:cNvSpPr txBox="1"/>
          <p:nvPr/>
        </p:nvSpPr>
        <p:spPr>
          <a:xfrm>
            <a:off x="12130387" y="6916508"/>
            <a:ext cx="9344998"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Figure 2. Asymmetric Centrosome Recruitment and Recovery Revealed by a Precise Quantification</a:t>
            </a:r>
            <a:endParaRPr lang="en-US" sz="2700" dirty="0">
              <a:latin typeface="Arial"/>
              <a:cs typeface="Arial"/>
            </a:endParaRPr>
          </a:p>
        </p:txBody>
      </p:sp>
      <p:pic>
        <p:nvPicPr>
          <p:cNvPr id="43" name="Picture 42" descr="TheOhioStateUniversity-2C-HorizK-PANTONE.eps">
            <a:extLst>
              <a:ext uri="{FF2B5EF4-FFF2-40B4-BE49-F238E27FC236}">
                <a16:creationId xmlns:a16="http://schemas.microsoft.com/office/drawing/2014/main" id="{E5479897-C521-6447-9D54-1D09E483E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336" y="30556200"/>
            <a:ext cx="7492178" cy="1085335"/>
          </a:xfrm>
          <a:prstGeom prst="rect">
            <a:avLst/>
          </a:prstGeom>
        </p:spPr>
      </p:pic>
      <p:sp>
        <p:nvSpPr>
          <p:cNvPr id="47" name="object 13">
            <a:extLst>
              <a:ext uri="{FF2B5EF4-FFF2-40B4-BE49-F238E27FC236}">
                <a16:creationId xmlns:a16="http://schemas.microsoft.com/office/drawing/2014/main" id="{2FFA8DAC-1839-FB43-9541-787FDA285B93}"/>
              </a:ext>
            </a:extLst>
          </p:cNvPr>
          <p:cNvSpPr txBox="1"/>
          <p:nvPr/>
        </p:nvSpPr>
        <p:spPr>
          <a:xfrm>
            <a:off x="22636351" y="12364861"/>
            <a:ext cx="9019615" cy="2515240"/>
          </a:xfrm>
          <a:prstGeom prst="rect">
            <a:avLst/>
          </a:prstGeom>
        </p:spPr>
        <p:txBody>
          <a:bodyPr vert="horz" wrap="square" lIns="0" tIns="0" rIns="0" bIns="0" rtlCol="0">
            <a:spAutoFit/>
          </a:bodyPr>
          <a:lstStyle/>
          <a:p>
            <a:pPr marL="27719" marR="13860">
              <a:lnSpc>
                <a:spcPct val="103099"/>
              </a:lnSpc>
            </a:pPr>
            <a:r>
              <a:rPr lang="en-US" sz="2000" spc="22" dirty="0">
                <a:latin typeface="Arial"/>
                <a:cs typeface="Arial"/>
              </a:rPr>
              <a:t>3 compartment mathematical model of a maturation factor that can localize to the simulated cytoplasm (C</a:t>
            </a:r>
            <a:r>
              <a:rPr lang="en-US" sz="2000" spc="22" baseline="-25000" dirty="0">
                <a:latin typeface="Arial"/>
                <a:cs typeface="Arial"/>
              </a:rPr>
              <a:t>y</a:t>
            </a:r>
            <a:r>
              <a:rPr lang="en-US" sz="2000" spc="22" dirty="0">
                <a:latin typeface="Arial"/>
                <a:cs typeface="Arial"/>
              </a:rPr>
              <a:t>), or the two centrosome compartments (C</a:t>
            </a:r>
            <a:r>
              <a:rPr lang="en-US" sz="2000" spc="22" baseline="-25000" dirty="0">
                <a:latin typeface="Arial"/>
                <a:cs typeface="Arial"/>
              </a:rPr>
              <a:t>1</a:t>
            </a:r>
            <a:r>
              <a:rPr lang="en-US" sz="2000" spc="22" dirty="0">
                <a:latin typeface="Arial"/>
                <a:cs typeface="Arial"/>
              </a:rPr>
              <a:t>, C</a:t>
            </a:r>
            <a:r>
              <a:rPr lang="en-US" sz="2000" spc="22" baseline="-25000" dirty="0">
                <a:latin typeface="Arial"/>
                <a:cs typeface="Arial"/>
              </a:rPr>
              <a:t>2</a:t>
            </a:r>
            <a:r>
              <a:rPr lang="en-US" sz="2000" spc="22" dirty="0">
                <a:latin typeface="Arial"/>
                <a:cs typeface="Arial"/>
              </a:rPr>
              <a:t>).  To incorporate the ability to photobleach the model factor we track both a fluorescent version (f) and a bleached version (b) of the maturation factor. Dynamics for the system accounted for both version of the factor to be as biologically relevant as possible. b) Model equations with a dynamic cytoplasm and centrosome compartment that have a carrying capacity, cooperativity, and basal gain and loss terms. </a:t>
            </a:r>
            <a:endParaRPr lang="en-US" sz="2000" dirty="0">
              <a:latin typeface="Arial"/>
              <a:cs typeface="Arial"/>
            </a:endParaRPr>
          </a:p>
        </p:txBody>
      </p:sp>
      <p:sp>
        <p:nvSpPr>
          <p:cNvPr id="48" name="object 13">
            <a:extLst>
              <a:ext uri="{FF2B5EF4-FFF2-40B4-BE49-F238E27FC236}">
                <a16:creationId xmlns:a16="http://schemas.microsoft.com/office/drawing/2014/main" id="{95241138-8A2B-0A49-B0CA-22F8235DE483}"/>
              </a:ext>
            </a:extLst>
          </p:cNvPr>
          <p:cNvSpPr txBox="1"/>
          <p:nvPr/>
        </p:nvSpPr>
        <p:spPr>
          <a:xfrm>
            <a:off x="33113470" y="13975771"/>
            <a:ext cx="9435679" cy="2515240"/>
          </a:xfrm>
          <a:prstGeom prst="rect">
            <a:avLst/>
          </a:prstGeom>
        </p:spPr>
        <p:txBody>
          <a:bodyPr vert="horz" wrap="square" lIns="0" tIns="0" rIns="0" bIns="0" rtlCol="0">
            <a:spAutoFit/>
          </a:bodyPr>
          <a:lstStyle/>
          <a:p>
            <a:pPr marL="27719" marR="13860">
              <a:lnSpc>
                <a:spcPct val="103099"/>
              </a:lnSpc>
            </a:pPr>
            <a:r>
              <a:rPr lang="en-US" sz="2000" spc="22" dirty="0">
                <a:latin typeface="Arial"/>
                <a:cs typeface="Arial"/>
              </a:rPr>
              <a:t>The centrosome compartment parameters represent the overall structural composition of the centrosomes. To visualize the possibilities revealed by our parameter search we plotted all parameter sets on 3D plot with axis for cooperativity, carrying capacity, and the ratio of the on rate to the off rate. We saw that the parameters were confined to a well-defined region of this parameter space. This region is defined by two arms reaching out to high levels of carrying capacity and also to high cooperativity and on rate to off rate ratio. There is a region connecting these two arms where all 3 parameter values are relatively low.</a:t>
            </a:r>
            <a:endParaRPr lang="en-US" sz="2000" dirty="0">
              <a:latin typeface="Arial"/>
              <a:cs typeface="Arial"/>
            </a:endParaRPr>
          </a:p>
        </p:txBody>
      </p:sp>
      <p:sp>
        <p:nvSpPr>
          <p:cNvPr id="32" name="object 32"/>
          <p:cNvSpPr/>
          <p:nvPr/>
        </p:nvSpPr>
        <p:spPr>
          <a:xfrm>
            <a:off x="812800" y="812286"/>
            <a:ext cx="42265601" cy="31272480"/>
          </a:xfrm>
          <a:custGeom>
            <a:avLst/>
            <a:gdLst/>
            <a:ahLst/>
            <a:cxnLst/>
            <a:rect l="l" t="t" r="r" b="b"/>
            <a:pathLst>
              <a:path w="19359504" h="14333479">
                <a:moveTo>
                  <a:pt x="0" y="14333479"/>
                </a:moveTo>
                <a:lnTo>
                  <a:pt x="19359504" y="14333479"/>
                </a:lnTo>
                <a:lnTo>
                  <a:pt x="19359504" y="0"/>
                </a:lnTo>
                <a:lnTo>
                  <a:pt x="0" y="0"/>
                </a:lnTo>
                <a:lnTo>
                  <a:pt x="0" y="14333479"/>
                </a:lnTo>
                <a:close/>
              </a:path>
            </a:pathLst>
          </a:custGeom>
          <a:ln w="9525">
            <a:solidFill>
              <a:srgbClr val="000000"/>
            </a:solidFill>
            <a:miter lim="800000"/>
          </a:ln>
        </p:spPr>
        <p:txBody>
          <a:bodyPr wrap="square" lIns="0" tIns="0" rIns="0" bIns="0" rtlCol="0">
            <a:spAutoFit/>
          </a:bodyPr>
          <a:lstStyle/>
          <a:p>
            <a:endParaRPr/>
          </a:p>
        </p:txBody>
      </p:sp>
      <p:sp>
        <p:nvSpPr>
          <p:cNvPr id="33" name="Rectangle 1">
            <a:extLst>
              <a:ext uri="{FF2B5EF4-FFF2-40B4-BE49-F238E27FC236}">
                <a16:creationId xmlns:a16="http://schemas.microsoft.com/office/drawing/2014/main" id="{CFE875BD-6692-D653-F089-17F96781025D}"/>
              </a:ext>
            </a:extLst>
          </p:cNvPr>
          <p:cNvSpPr>
            <a:spLocks noChangeArrowheads="1"/>
          </p:cNvSpPr>
          <p:nvPr/>
        </p:nvSpPr>
        <p:spPr bwMode="auto">
          <a:xfrm>
            <a:off x="37946288" y="4300396"/>
            <a:ext cx="459772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My personal website:</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shayne-falco.github.io</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A3ECBDF0-4170-42BC-42EF-C0B49E09B2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24477" y="1374595"/>
            <a:ext cx="2828306" cy="282830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black background with a black square&#10;&#10;Description automatically generated with medium confidence">
            <a:extLst>
              <a:ext uri="{FF2B5EF4-FFF2-40B4-BE49-F238E27FC236}">
                <a16:creationId xmlns:a16="http://schemas.microsoft.com/office/drawing/2014/main" id="{BFDEF3A7-0616-6EB8-8A25-0EB6AD0E5D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03370" y="7392773"/>
            <a:ext cx="9297776" cy="4562903"/>
          </a:xfrm>
          <a:prstGeom prst="rect">
            <a:avLst/>
          </a:prstGeom>
        </p:spPr>
      </p:pic>
      <p:pic>
        <p:nvPicPr>
          <p:cNvPr id="30" name="Picture 29" descr="A graph of different colored lines">
            <a:extLst>
              <a:ext uri="{FF2B5EF4-FFF2-40B4-BE49-F238E27FC236}">
                <a16:creationId xmlns:a16="http://schemas.microsoft.com/office/drawing/2014/main" id="{C867C69C-52D7-687D-4FBE-39373EE624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28902" y="17387703"/>
            <a:ext cx="8127909" cy="5913419"/>
          </a:xfrm>
          <a:prstGeom prst="rect">
            <a:avLst/>
          </a:prstGeom>
        </p:spPr>
      </p:pic>
      <p:sp>
        <p:nvSpPr>
          <p:cNvPr id="35" name="object 15">
            <a:extLst>
              <a:ext uri="{FF2B5EF4-FFF2-40B4-BE49-F238E27FC236}">
                <a16:creationId xmlns:a16="http://schemas.microsoft.com/office/drawing/2014/main" id="{4A65351C-B380-6068-A0C3-50FB906168BA}"/>
              </a:ext>
            </a:extLst>
          </p:cNvPr>
          <p:cNvSpPr txBox="1"/>
          <p:nvPr/>
        </p:nvSpPr>
        <p:spPr>
          <a:xfrm>
            <a:off x="22603370" y="16258201"/>
            <a:ext cx="7555684"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Figure 4. Parameter Sets that Recapitulate </a:t>
            </a:r>
            <a:r>
              <a:rPr lang="en-US" sz="2700" b="1" i="1" spc="33" dirty="0">
                <a:solidFill>
                  <a:srgbClr val="CD1445"/>
                </a:solidFill>
                <a:latin typeface="Arial"/>
                <a:cs typeface="Arial"/>
              </a:rPr>
              <a:t>in vivo</a:t>
            </a:r>
            <a:r>
              <a:rPr lang="en-US" sz="2700" b="1" spc="33" dirty="0">
                <a:solidFill>
                  <a:srgbClr val="CD1445"/>
                </a:solidFill>
                <a:latin typeface="Arial"/>
                <a:cs typeface="Arial"/>
              </a:rPr>
              <a:t> Recruitment &amp; Recovery Data</a:t>
            </a:r>
            <a:endParaRPr lang="en-US" sz="2700" dirty="0">
              <a:latin typeface="Arial"/>
              <a:cs typeface="Arial"/>
            </a:endParaRPr>
          </a:p>
        </p:txBody>
      </p:sp>
      <p:pic>
        <p:nvPicPr>
          <p:cNvPr id="5" name="Picture 4" descr="A screenshot of a computer&#10;&#10;Description automatically generated">
            <a:extLst>
              <a:ext uri="{FF2B5EF4-FFF2-40B4-BE49-F238E27FC236}">
                <a16:creationId xmlns:a16="http://schemas.microsoft.com/office/drawing/2014/main" id="{813C1916-0B23-6AB2-7F14-ADCC28DC5C6C}"/>
              </a:ext>
            </a:extLst>
          </p:cNvPr>
          <p:cNvPicPr>
            <a:picLocks noChangeAspect="1"/>
          </p:cNvPicPr>
          <p:nvPr/>
        </p:nvPicPr>
        <p:blipFill rotWithShape="1">
          <a:blip r:embed="rId6">
            <a:extLst>
              <a:ext uri="{28A0092B-C50C-407E-A947-70E740481C1C}">
                <a14:useLocalDpi xmlns:a14="http://schemas.microsoft.com/office/drawing/2010/main" val="0"/>
              </a:ext>
            </a:extLst>
          </a:blip>
          <a:srcRect t="4042"/>
          <a:stretch/>
        </p:blipFill>
        <p:spPr>
          <a:xfrm>
            <a:off x="34261365" y="7462740"/>
            <a:ext cx="6711709" cy="6308813"/>
          </a:xfrm>
          <a:prstGeom prst="rect">
            <a:avLst/>
          </a:prstGeom>
        </p:spPr>
      </p:pic>
      <p:pic>
        <p:nvPicPr>
          <p:cNvPr id="46" name="Picture 45" descr="A group of colorful lines&#10;&#10;Description automatically generated">
            <a:extLst>
              <a:ext uri="{FF2B5EF4-FFF2-40B4-BE49-F238E27FC236}">
                <a16:creationId xmlns:a16="http://schemas.microsoft.com/office/drawing/2014/main" id="{99202188-9FA6-D22B-6845-B587979F90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856753" y="8101537"/>
            <a:ext cx="7046990" cy="7644400"/>
          </a:xfrm>
          <a:prstGeom prst="rect">
            <a:avLst/>
          </a:prstGeom>
        </p:spPr>
      </p:pic>
      <p:sp>
        <p:nvSpPr>
          <p:cNvPr id="37" name="object 25">
            <a:extLst>
              <a:ext uri="{FF2B5EF4-FFF2-40B4-BE49-F238E27FC236}">
                <a16:creationId xmlns:a16="http://schemas.microsoft.com/office/drawing/2014/main" id="{19A13F4F-3D92-39A8-4C16-46EB770A2346}"/>
              </a:ext>
            </a:extLst>
          </p:cNvPr>
          <p:cNvSpPr txBox="1"/>
          <p:nvPr/>
        </p:nvSpPr>
        <p:spPr>
          <a:xfrm>
            <a:off x="22636352" y="23484833"/>
            <a:ext cx="9264794" cy="1231106"/>
          </a:xfrm>
          <a:prstGeom prst="rect">
            <a:avLst/>
          </a:prstGeom>
        </p:spPr>
        <p:txBody>
          <a:bodyPr vert="horz" wrap="square" lIns="0" tIns="0" rIns="0" bIns="0" rtlCol="0">
            <a:spAutoFit/>
          </a:bodyPr>
          <a:lstStyle/>
          <a:p>
            <a:pPr>
              <a:spcBef>
                <a:spcPts val="889"/>
              </a:spcBef>
            </a:pPr>
            <a:r>
              <a:rPr lang="en-US" sz="2000" dirty="0">
                <a:latin typeface="Arial" panose="020B0604020202020204" pitchFamily="34" charset="0"/>
                <a:cs typeface="Arial" panose="020B0604020202020204" pitchFamily="34" charset="0"/>
              </a:rPr>
              <a:t>Using a parameter search based on our MCMC </a:t>
            </a:r>
            <a:r>
              <a:rPr lang="en-US" sz="2000" dirty="0">
                <a:solidFill>
                  <a:srgbClr val="FF0000"/>
                </a:solidFill>
                <a:latin typeface="Arial" panose="020B0604020202020204" pitchFamily="34" charset="0"/>
                <a:cs typeface="Arial" panose="020B0604020202020204" pitchFamily="34" charset="0"/>
              </a:rPr>
              <a:t>method</a:t>
            </a:r>
            <a:r>
              <a:rPr lang="en-US" sz="2000" dirty="0">
                <a:latin typeface="Arial" panose="020B0604020202020204" pitchFamily="34" charset="0"/>
                <a:cs typeface="Arial" panose="020B0604020202020204" pitchFamily="34" charset="0"/>
              </a:rPr>
              <a:t> we were found 112 parameter sets that fit the model’s maturation factor to the observed AIR-1::GFP data. These parameter sets all independently fit to the 6 data curves with a low error as calculated by the sum of absolute differences.</a:t>
            </a:r>
          </a:p>
        </p:txBody>
      </p:sp>
      <p:sp>
        <p:nvSpPr>
          <p:cNvPr id="41" name="object 25">
            <a:extLst>
              <a:ext uri="{FF2B5EF4-FFF2-40B4-BE49-F238E27FC236}">
                <a16:creationId xmlns:a16="http://schemas.microsoft.com/office/drawing/2014/main" id="{DCB1E5B5-3BC2-B500-B357-3C1E151F09E0}"/>
              </a:ext>
            </a:extLst>
          </p:cNvPr>
          <p:cNvSpPr txBox="1"/>
          <p:nvPr/>
        </p:nvSpPr>
        <p:spPr>
          <a:xfrm>
            <a:off x="22610977" y="25605541"/>
            <a:ext cx="9662486" cy="3854901"/>
          </a:xfrm>
          <a:prstGeom prst="rect">
            <a:avLst/>
          </a:prstGeom>
        </p:spPr>
        <p:txBody>
          <a:bodyPr vert="horz" wrap="square" lIns="0" tIns="0" rIns="0" bIns="0" rtlCol="0">
            <a:spAutoFit/>
          </a:bodyPr>
          <a:lstStyle/>
          <a:p>
            <a:pPr marL="27719"/>
            <a:r>
              <a:rPr lang="en-US" sz="2700" b="1" spc="-33" dirty="0">
                <a:latin typeface="Arial" panose="020B0604020202020204" pitchFamily="34" charset="0"/>
                <a:cs typeface="Arial" panose="020B0604020202020204" pitchFamily="34" charset="0"/>
              </a:rPr>
              <a:t>Parameter Space of the Model Reveals Structural Features of the Centrosomes</a:t>
            </a:r>
            <a:endParaRPr lang="en-US" sz="2700" dirty="0">
              <a:latin typeface="Arial" panose="020B0604020202020204" pitchFamily="34" charset="0"/>
              <a:cs typeface="Arial" panose="020B0604020202020204" pitchFamily="34" charset="0"/>
            </a:endParaRPr>
          </a:p>
          <a:p>
            <a:pPr>
              <a:spcBef>
                <a:spcPts val="889"/>
              </a:spcBef>
            </a:pPr>
            <a:r>
              <a:rPr lang="en-US" sz="2700" dirty="0">
                <a:latin typeface="Arial" panose="020B0604020202020204" pitchFamily="34" charset="0"/>
                <a:cs typeface="Arial" panose="020B0604020202020204" pitchFamily="34" charset="0"/>
              </a:rPr>
              <a:t>There are three features that define the structural dynamics of the centrosome compartments in the model. The cooperativity, carrying capacity, and the ratio of the on rate to the off rate. Plotting all 112 parameter sets on a 3D plot with these features as the axis and differentiating the leading from the lagging centrosome revealed a high level of restriction to the location of possible parameters (Fig. 5).</a:t>
            </a:r>
          </a:p>
        </p:txBody>
      </p:sp>
      <p:pic>
        <p:nvPicPr>
          <p:cNvPr id="8" name="Picture 7" descr="A screenshot of a computer&#10;&#10;Description automatically generated">
            <a:extLst>
              <a:ext uri="{FF2B5EF4-FFF2-40B4-BE49-F238E27FC236}">
                <a16:creationId xmlns:a16="http://schemas.microsoft.com/office/drawing/2014/main" id="{55A8A7AB-5906-9902-6C94-941CC4E21C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67336" y="18735192"/>
            <a:ext cx="8860554" cy="729692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2618</TotalTime>
  <Words>1329</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Asymmetric Centrosome Maturation in the Early C. elegans Embryo Revealed by Multi-scale Microscopy and Mathematical Modeling Shayne M. Plourde1, Natalia Kravtsova2, Adriana Dawes1,2 1 The Ohio State University, Department of Molecular Genetics, Columbus, Ohio  2 The Ohio State University, Department of Mathematics, Columbus, Ohio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Shayne Plourde</dc:creator>
  <cp:lastModifiedBy>Plourde, Shayne</cp:lastModifiedBy>
  <cp:revision>71</cp:revision>
  <dcterms:created xsi:type="dcterms:W3CDTF">2013-07-30T11:46:00Z</dcterms:created>
  <dcterms:modified xsi:type="dcterms:W3CDTF">2023-12-13T19:13:26Z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