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20104100" cy="15087600"/>
  <p:defaultTextStyle>
    <a:defPPr>
      <a:defRPr lang="en-US"/>
    </a:defPPr>
    <a:lvl1pPr marL="0" algn="l" defTabSz="99788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885" algn="l" defTabSz="99788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769" algn="l" defTabSz="99788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654" algn="l" defTabSz="99788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1539" algn="l" defTabSz="99788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9424" algn="l" defTabSz="99788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7308" algn="l" defTabSz="99788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5193" algn="l" defTabSz="99788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3078" algn="l" defTabSz="99788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41A8924-1C67-4246-9609-A5630B873A69}">
          <p14:sldIdLst/>
        </p14:section>
        <p14:section name="Untitled Section" id="{C6A98627-713A-4EA1-8486-50427925BD24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734">
          <p15:clr>
            <a:srgbClr val="A4A3A4"/>
          </p15:clr>
        </p15:guide>
        <p15:guide id="2" pos="276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03A"/>
    <a:srgbClr val="CC3B68"/>
    <a:srgbClr val="666766"/>
    <a:srgbClr val="5D6771"/>
    <a:srgbClr val="000000"/>
    <a:srgbClr val="BB003E"/>
    <a:srgbClr val="4C566C"/>
    <a:srgbClr val="414042"/>
    <a:srgbClr val="B8001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60" autoAdjust="0"/>
    <p:restoredTop sz="99492" autoAdjust="0"/>
  </p:normalViewPr>
  <p:slideViewPr>
    <p:cSldViewPr>
      <p:cViewPr>
        <p:scale>
          <a:sx n="25" d="100"/>
          <a:sy n="25" d="100"/>
        </p:scale>
        <p:origin x="1890" y="-102"/>
      </p:cViewPr>
      <p:guideLst>
        <p:guide orient="horz" pos="20734"/>
        <p:guide pos="276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1839" y="10204704"/>
            <a:ext cx="37307522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83680" y="18434304"/>
            <a:ext cx="30723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2471" y="2467087"/>
            <a:ext cx="40746253" cy="2231380"/>
          </a:xfrm>
        </p:spPr>
        <p:txBody>
          <a:bodyPr lIns="0" tIns="0" rIns="0" bIns="0"/>
          <a:lstStyle>
            <a:lvl1pPr>
              <a:defRPr sz="14500" b="1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2471" y="2467087"/>
            <a:ext cx="40746253" cy="2231380"/>
          </a:xfrm>
        </p:spPr>
        <p:txBody>
          <a:bodyPr lIns="0" tIns="0" rIns="0" bIns="0"/>
          <a:lstStyle>
            <a:lvl1pPr>
              <a:defRPr sz="14500" b="1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94560" y="7571232"/>
            <a:ext cx="190926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2603967" y="7571232"/>
            <a:ext cx="190926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2471" y="2467087"/>
            <a:ext cx="40746253" cy="2231380"/>
          </a:xfrm>
        </p:spPr>
        <p:txBody>
          <a:bodyPr lIns="0" tIns="0" rIns="0" bIns="0"/>
          <a:lstStyle>
            <a:lvl1pPr>
              <a:defRPr sz="14500" b="1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2471" y="2467087"/>
            <a:ext cx="40746253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4560" y="7571232"/>
            <a:ext cx="39502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923008" y="30614112"/>
            <a:ext cx="14045184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194561" y="30614112"/>
            <a:ext cx="10094976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601667" y="30614112"/>
            <a:ext cx="10094976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97885">
        <a:defRPr>
          <a:latin typeface="+mn-lt"/>
          <a:ea typeface="+mn-ea"/>
          <a:cs typeface="+mn-cs"/>
        </a:defRPr>
      </a:lvl2pPr>
      <a:lvl3pPr marL="1995769">
        <a:defRPr>
          <a:latin typeface="+mn-lt"/>
          <a:ea typeface="+mn-ea"/>
          <a:cs typeface="+mn-cs"/>
        </a:defRPr>
      </a:lvl3pPr>
      <a:lvl4pPr marL="2993654">
        <a:defRPr>
          <a:latin typeface="+mn-lt"/>
          <a:ea typeface="+mn-ea"/>
          <a:cs typeface="+mn-cs"/>
        </a:defRPr>
      </a:lvl4pPr>
      <a:lvl5pPr marL="3991539">
        <a:defRPr>
          <a:latin typeface="+mn-lt"/>
          <a:ea typeface="+mn-ea"/>
          <a:cs typeface="+mn-cs"/>
        </a:defRPr>
      </a:lvl5pPr>
      <a:lvl6pPr marL="4989424">
        <a:defRPr>
          <a:latin typeface="+mn-lt"/>
          <a:ea typeface="+mn-ea"/>
          <a:cs typeface="+mn-cs"/>
        </a:defRPr>
      </a:lvl6pPr>
      <a:lvl7pPr marL="5987308">
        <a:defRPr>
          <a:latin typeface="+mn-lt"/>
          <a:ea typeface="+mn-ea"/>
          <a:cs typeface="+mn-cs"/>
        </a:defRPr>
      </a:lvl7pPr>
      <a:lvl8pPr marL="6985193">
        <a:defRPr>
          <a:latin typeface="+mn-lt"/>
          <a:ea typeface="+mn-ea"/>
          <a:cs typeface="+mn-cs"/>
        </a:defRPr>
      </a:lvl8pPr>
      <a:lvl9pPr marL="79830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97885">
        <a:defRPr>
          <a:latin typeface="+mn-lt"/>
          <a:ea typeface="+mn-ea"/>
          <a:cs typeface="+mn-cs"/>
        </a:defRPr>
      </a:lvl2pPr>
      <a:lvl3pPr marL="1995769">
        <a:defRPr>
          <a:latin typeface="+mn-lt"/>
          <a:ea typeface="+mn-ea"/>
          <a:cs typeface="+mn-cs"/>
        </a:defRPr>
      </a:lvl3pPr>
      <a:lvl4pPr marL="2993654">
        <a:defRPr>
          <a:latin typeface="+mn-lt"/>
          <a:ea typeface="+mn-ea"/>
          <a:cs typeface="+mn-cs"/>
        </a:defRPr>
      </a:lvl4pPr>
      <a:lvl5pPr marL="3991539">
        <a:defRPr>
          <a:latin typeface="+mn-lt"/>
          <a:ea typeface="+mn-ea"/>
          <a:cs typeface="+mn-cs"/>
        </a:defRPr>
      </a:lvl5pPr>
      <a:lvl6pPr marL="4989424">
        <a:defRPr>
          <a:latin typeface="+mn-lt"/>
          <a:ea typeface="+mn-ea"/>
          <a:cs typeface="+mn-cs"/>
        </a:defRPr>
      </a:lvl6pPr>
      <a:lvl7pPr marL="5987308">
        <a:defRPr>
          <a:latin typeface="+mn-lt"/>
          <a:ea typeface="+mn-ea"/>
          <a:cs typeface="+mn-cs"/>
        </a:defRPr>
      </a:lvl7pPr>
      <a:lvl8pPr marL="6985193">
        <a:defRPr>
          <a:latin typeface="+mn-lt"/>
          <a:ea typeface="+mn-ea"/>
          <a:cs typeface="+mn-cs"/>
        </a:defRPr>
      </a:lvl8pPr>
      <a:lvl9pPr marL="79830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BC1A522-E7CF-A04B-8575-CD18934A19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9577" tIns="99788" rIns="199577" bIns="99788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7935" y="831273"/>
            <a:ext cx="42255331" cy="31255855"/>
          </a:xfrm>
          <a:prstGeom prst="rect">
            <a:avLst/>
          </a:prstGeom>
          <a:solidFill>
            <a:schemeClr val="bg1"/>
          </a:solidFill>
          <a:ln w="25400">
            <a:solidFill>
              <a:srgbClr val="6667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9577" tIns="99788" rIns="199577" bIns="99788" rtlCol="0" anchor="ctr"/>
          <a:lstStyle/>
          <a:p>
            <a:pPr algn="ctr"/>
            <a:r>
              <a:rPr lang="en-US"/>
              <a:t>`</a:t>
            </a:r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471" y="1551594"/>
            <a:ext cx="35232129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19">
              <a:spcAft>
                <a:spcPts val="1310"/>
              </a:spcAft>
            </a:pPr>
            <a:r>
              <a:rPr lang="en-US" sz="8800" b="0" spc="-513" dirty="0">
                <a:solidFill>
                  <a:srgbClr val="C00000"/>
                </a:solidFill>
              </a:rPr>
              <a:t>Asymmetric Centrosome Maturation in the Early </a:t>
            </a:r>
            <a:r>
              <a:rPr lang="en-US" sz="8800" b="0" i="1" spc="-513" dirty="0">
                <a:solidFill>
                  <a:srgbClr val="C00000"/>
                </a:solidFill>
              </a:rPr>
              <a:t>C. elegans </a:t>
            </a:r>
            <a:r>
              <a:rPr lang="en-US" sz="8800" b="0" spc="-513" dirty="0">
                <a:solidFill>
                  <a:srgbClr val="C00000"/>
                </a:solidFill>
              </a:rPr>
              <a:t>Embryo Revealed by Multi-scale Microscopy and Mathematical Modeling</a:t>
            </a:r>
            <a:br>
              <a:rPr lang="en-US" sz="8800" b="0" spc="-513" dirty="0">
                <a:solidFill>
                  <a:srgbClr val="C00000"/>
                </a:solidFill>
              </a:rPr>
            </a:br>
            <a:r>
              <a:rPr lang="en-US" sz="3600" b="0" spc="-175" dirty="0"/>
              <a:t>Shayne M. Plourde</a:t>
            </a:r>
            <a:r>
              <a:rPr lang="en-US" sz="3600" b="0" spc="-175" baseline="30000" dirty="0"/>
              <a:t>1</a:t>
            </a:r>
            <a:r>
              <a:rPr lang="en-US" sz="3600" b="0" spc="-22" dirty="0"/>
              <a:t>,</a:t>
            </a:r>
            <a:r>
              <a:rPr lang="en-US" sz="3600" b="0" spc="-11" dirty="0"/>
              <a:t> Natalia Kravtsova</a:t>
            </a:r>
            <a:r>
              <a:rPr lang="en-US" sz="3600" b="0" spc="-11" baseline="30000" dirty="0"/>
              <a:t>2</a:t>
            </a:r>
            <a:r>
              <a:rPr lang="en-US" sz="3600" b="0" spc="-11" dirty="0"/>
              <a:t>, Adriana Dawes</a:t>
            </a:r>
            <a:r>
              <a:rPr lang="en-US" sz="3600" b="0" spc="-11" baseline="30000" dirty="0"/>
              <a:t>1,2</a:t>
            </a:r>
            <a:br>
              <a:rPr lang="en-US" sz="3600" b="0" spc="-11" dirty="0"/>
            </a:br>
            <a:r>
              <a:rPr lang="en-US" sz="3600" b="0" spc="-11" baseline="30000" dirty="0"/>
              <a:t>1 </a:t>
            </a:r>
            <a:r>
              <a:rPr lang="en-US" sz="3600" b="0" spc="-11" dirty="0"/>
              <a:t>The Ohio State University, Department of Molecular Genetics, </a:t>
            </a:r>
            <a:r>
              <a:rPr lang="en-US" sz="3600" b="0" spc="-98" dirty="0"/>
              <a:t>Columbus, Ohio  </a:t>
            </a:r>
            <a:r>
              <a:rPr lang="en-US" sz="3600" b="0" spc="-98" baseline="30000" dirty="0"/>
              <a:t>2 </a:t>
            </a:r>
            <a:r>
              <a:rPr lang="en-US" sz="3600" b="0" spc="-11" dirty="0"/>
              <a:t>The Ohio State University, Department of Mathematics, </a:t>
            </a:r>
            <a:r>
              <a:rPr lang="en-US" sz="3600" b="0" spc="-98" dirty="0"/>
              <a:t>Columbus, Ohio </a:t>
            </a:r>
            <a:endParaRPr lang="en-US"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501461" y="6082314"/>
            <a:ext cx="9545045" cy="9615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19" algn="just">
              <a:spcBef>
                <a:spcPts val="893"/>
              </a:spcBef>
              <a:spcAft>
                <a:spcPts val="1310"/>
              </a:spcAft>
            </a:pPr>
            <a:r>
              <a:rPr lang="en-US" sz="3500" b="1" spc="-11" dirty="0">
                <a:solidFill>
                  <a:srgbClr val="BD003A"/>
                </a:solidFill>
                <a:latin typeface="Arial"/>
                <a:cs typeface="Arial"/>
              </a:rPr>
              <a:t>INTRODUCTION</a:t>
            </a:r>
            <a:endParaRPr sz="3500" dirty="0">
              <a:solidFill>
                <a:srgbClr val="BD003A"/>
              </a:solidFill>
              <a:latin typeface="Arial"/>
              <a:cs typeface="Arial"/>
            </a:endParaRPr>
          </a:p>
          <a:p>
            <a:pPr marL="27719" marR="13860" lvl="0" indent="0" algn="just" defTabSz="997885" rtl="0" eaLnBrk="1" fontAlgn="auto" latinLnBrk="0" hangingPunct="1">
              <a:lnSpc>
                <a:spcPct val="102600"/>
              </a:lnSpc>
              <a:spcBef>
                <a:spcPts val="89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11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process by which cells position their centrosomes is critically important for proper cell </a:t>
            </a:r>
            <a:r>
              <a:rPr kumimoji="0" lang="en-US" sz="2700" b="0" i="0" u="none" strike="noStrike" kern="1200" cap="none" spc="11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divisions</a:t>
            </a:r>
            <a:r>
              <a:rPr kumimoji="0" lang="en-US" sz="2700" b="0" i="0" u="none" strike="noStrike" kern="1200" cap="none" spc="11" normalizeH="0" baseline="3000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1,2</a:t>
            </a:r>
            <a:r>
              <a:rPr kumimoji="0" lang="en-US" sz="2700" b="0" i="0" u="none" strike="noStrike" kern="1200" cap="none" spc="11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  <a:r>
              <a:rPr lang="en-US" sz="2700" spc="11" dirty="0">
                <a:solidFill>
                  <a:srgbClr val="231F20"/>
                </a:solidFill>
                <a:latin typeface="Arial"/>
                <a:cs typeface="Arial"/>
              </a:rPr>
              <a:t>Centrosomes are the main microtubule organizing centers of the cell and abnormal positioning during cell division is one potential cause leading to cancer </a:t>
            </a:r>
            <a:r>
              <a:rPr lang="en-US" sz="2700" spc="11" dirty="0">
                <a:latin typeface="Arial"/>
                <a:cs typeface="Arial"/>
              </a:rPr>
              <a:t>metastasis</a:t>
            </a:r>
            <a:r>
              <a:rPr lang="en-US" sz="2700" spc="11" baseline="30000" dirty="0">
                <a:latin typeface="Arial"/>
                <a:cs typeface="Arial"/>
              </a:rPr>
              <a:t>3</a:t>
            </a:r>
            <a:r>
              <a:rPr lang="en-US" sz="2700" spc="11" dirty="0">
                <a:solidFill>
                  <a:srgbClr val="231F20"/>
                </a:solidFill>
                <a:latin typeface="Arial"/>
                <a:cs typeface="Arial"/>
              </a:rPr>
              <a:t>. </a:t>
            </a:r>
          </a:p>
          <a:p>
            <a:pPr marL="27719" marR="13860" lvl="0" indent="0" algn="just" defTabSz="997885" rtl="0" eaLnBrk="1" fontAlgn="auto" latinLnBrk="0" hangingPunct="1">
              <a:lnSpc>
                <a:spcPct val="102600"/>
              </a:lnSpc>
              <a:spcBef>
                <a:spcPts val="89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11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Microtubule (MT) Array Asymmetry in </a:t>
            </a:r>
            <a:r>
              <a:rPr lang="en-US" sz="2700" b="1" i="1" spc="11" dirty="0">
                <a:solidFill>
                  <a:srgbClr val="231F20"/>
                </a:solidFill>
                <a:latin typeface="Arial"/>
                <a:cs typeface="Arial"/>
              </a:rPr>
              <a:t>C. elegans</a:t>
            </a:r>
            <a:endParaRPr kumimoji="0" lang="en-US" sz="2700" b="1" i="0" u="none" strike="noStrike" kern="1200" cap="none" spc="11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719" marR="13860" algn="just">
              <a:lnSpc>
                <a:spcPct val="102600"/>
              </a:lnSpc>
              <a:spcBef>
                <a:spcPts val="893"/>
              </a:spcBef>
              <a:defRPr/>
            </a:pPr>
            <a:r>
              <a:rPr lang="en-US" sz="2700" spc="11" dirty="0">
                <a:solidFill>
                  <a:srgbClr val="231F20"/>
                </a:solidFill>
                <a:latin typeface="Arial"/>
                <a:cs typeface="Arial"/>
              </a:rPr>
              <a:t>We use </a:t>
            </a:r>
            <a:r>
              <a:rPr lang="en-US" sz="2700" i="1" spc="11" dirty="0">
                <a:solidFill>
                  <a:srgbClr val="231F20"/>
                </a:solidFill>
                <a:latin typeface="Arial"/>
                <a:cs typeface="Arial"/>
              </a:rPr>
              <a:t>C. elegans</a:t>
            </a:r>
            <a:r>
              <a:rPr lang="en-US" sz="2700" spc="11" dirty="0">
                <a:solidFill>
                  <a:srgbClr val="231F20"/>
                </a:solidFill>
                <a:latin typeface="Arial"/>
                <a:cs typeface="Arial"/>
              </a:rPr>
              <a:t> as a model for asymmetric cell division and centrosome placement because the steps leading up to the first asymmetric cell division are tightly </a:t>
            </a:r>
            <a:r>
              <a:rPr lang="en-US" sz="2700" spc="11" dirty="0">
                <a:latin typeface="Arial"/>
                <a:cs typeface="Arial"/>
              </a:rPr>
              <a:t>regulated</a:t>
            </a:r>
            <a:r>
              <a:rPr lang="en-US" sz="2700" spc="11" baseline="30000" dirty="0">
                <a:latin typeface="Arial"/>
                <a:cs typeface="Arial"/>
              </a:rPr>
              <a:t>4</a:t>
            </a:r>
            <a:r>
              <a:rPr lang="en-US" sz="2700" spc="1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spc="11" dirty="0">
                <a:solidFill>
                  <a:srgbClr val="231F20"/>
                </a:solidFill>
                <a:latin typeface="Arial"/>
                <a:cs typeface="Arial"/>
              </a:rPr>
              <a:t>(Fig. 1a). </a:t>
            </a:r>
          </a:p>
          <a:p>
            <a:pPr marL="27719" marR="13860" algn="just">
              <a:lnSpc>
                <a:spcPct val="102600"/>
              </a:lnSpc>
              <a:spcBef>
                <a:spcPts val="893"/>
              </a:spcBef>
              <a:defRPr/>
            </a:pPr>
            <a:r>
              <a:rPr kumimoji="0" lang="en-US" sz="2700" b="0" i="0" u="none" strike="noStrike" kern="1200" cap="none" spc="11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Our lab previously reported an asymmetry </a:t>
            </a:r>
            <a:r>
              <a:rPr lang="en-US" sz="2700" spc="11" dirty="0">
                <a:solidFill>
                  <a:srgbClr val="231F20"/>
                </a:solidFill>
                <a:latin typeface="Arial"/>
                <a:cs typeface="Arial"/>
              </a:rPr>
              <a:t>in the size and density of the MT arrays from the two centrosomes during the first cellular division of the </a:t>
            </a:r>
            <a:r>
              <a:rPr lang="en-US" sz="2700" i="1" spc="11" dirty="0">
                <a:solidFill>
                  <a:srgbClr val="231F20"/>
                </a:solidFill>
                <a:latin typeface="Arial"/>
                <a:cs typeface="Arial"/>
              </a:rPr>
              <a:t>C. elegans </a:t>
            </a:r>
            <a:r>
              <a:rPr lang="en-US" sz="2700" spc="11" dirty="0">
                <a:latin typeface="Arial"/>
                <a:cs typeface="Arial"/>
              </a:rPr>
              <a:t>embryo</a:t>
            </a:r>
            <a:r>
              <a:rPr lang="en-US" sz="2700" spc="11" baseline="30000" dirty="0">
                <a:latin typeface="Arial"/>
                <a:cs typeface="Arial"/>
              </a:rPr>
              <a:t>5</a:t>
            </a:r>
            <a:r>
              <a:rPr lang="en-US" sz="2700" spc="11" dirty="0">
                <a:solidFill>
                  <a:srgbClr val="231F20"/>
                </a:solidFill>
                <a:latin typeface="Arial"/>
                <a:cs typeface="Arial"/>
              </a:rPr>
              <a:t>. The source of this asymmetry is currently unknown. </a:t>
            </a:r>
          </a:p>
          <a:p>
            <a:pPr marL="27719" marR="13860" algn="just">
              <a:lnSpc>
                <a:spcPct val="102600"/>
              </a:lnSpc>
              <a:spcBef>
                <a:spcPts val="893"/>
              </a:spcBef>
              <a:defRPr/>
            </a:pPr>
            <a:r>
              <a:rPr lang="en-US" sz="2700" spc="11" dirty="0">
                <a:solidFill>
                  <a:srgbClr val="231F20"/>
                </a:solidFill>
                <a:latin typeface="Arial"/>
                <a:cs typeface="Arial"/>
              </a:rPr>
              <a:t>We analyze the fluorescence intensity of a GFP tagged AIR-1, a factor found in the centrosome that is required for microtubule </a:t>
            </a:r>
            <a:r>
              <a:rPr lang="en-US" sz="2700" spc="11" dirty="0">
                <a:latin typeface="Arial"/>
                <a:cs typeface="Arial"/>
              </a:rPr>
              <a:t>nucleation in both centrosomes</a:t>
            </a:r>
            <a:r>
              <a:rPr lang="en-US" sz="2700" spc="11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</a:p>
          <a:p>
            <a:pPr marL="484919" marR="13860" indent="-457200" algn="just">
              <a:lnSpc>
                <a:spcPct val="102600"/>
              </a:lnSpc>
              <a:spcBef>
                <a:spcPts val="893"/>
              </a:spcBef>
              <a:buFont typeface="Arial" panose="020B0604020202020204" pitchFamily="34" charset="0"/>
              <a:buChar char="•"/>
              <a:defRPr/>
            </a:pPr>
            <a:r>
              <a:rPr lang="en-US" sz="2700" b="1" spc="11" dirty="0">
                <a:solidFill>
                  <a:srgbClr val="231F20"/>
                </a:solidFill>
                <a:latin typeface="Arial"/>
                <a:cs typeface="Arial"/>
              </a:rPr>
              <a:t>Leading</a:t>
            </a:r>
            <a:r>
              <a:rPr lang="en-US" sz="2700" spc="11" dirty="0">
                <a:solidFill>
                  <a:srgbClr val="231F20"/>
                </a:solidFill>
                <a:latin typeface="Arial"/>
                <a:cs typeface="Arial"/>
              </a:rPr>
              <a:t> centrosome found in the anterior (larger) cell.</a:t>
            </a:r>
          </a:p>
          <a:p>
            <a:pPr marL="484919" marR="13860" indent="-457200" algn="just">
              <a:lnSpc>
                <a:spcPct val="102600"/>
              </a:lnSpc>
              <a:spcBef>
                <a:spcPts val="893"/>
              </a:spcBef>
              <a:buFont typeface="Arial" panose="020B0604020202020204" pitchFamily="34" charset="0"/>
              <a:buChar char="•"/>
              <a:defRPr/>
            </a:pPr>
            <a:r>
              <a:rPr lang="en-US" sz="2700" b="1" spc="11" dirty="0">
                <a:solidFill>
                  <a:srgbClr val="231F20"/>
                </a:solidFill>
                <a:latin typeface="Arial"/>
                <a:cs typeface="Arial"/>
              </a:rPr>
              <a:t>Lagging</a:t>
            </a:r>
            <a:r>
              <a:rPr lang="en-US" sz="2700" spc="11" dirty="0">
                <a:solidFill>
                  <a:srgbClr val="231F20"/>
                </a:solidFill>
                <a:latin typeface="Arial"/>
                <a:cs typeface="Arial"/>
              </a:rPr>
              <a:t> centrosome found in the posterior (smaller) cell.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533225" y="6217513"/>
            <a:ext cx="966248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19" algn="just"/>
            <a:r>
              <a:rPr lang="en-US" sz="3200" b="1" spc="33" dirty="0">
                <a:solidFill>
                  <a:srgbClr val="CD1445"/>
                </a:solidFill>
                <a:latin typeface="Arial"/>
                <a:cs typeface="Arial"/>
              </a:rPr>
              <a:t>Figure 3. 3-Compartment Model of Centrosome Recruitment &amp; Recovery After Photobleaching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92659" y="6259603"/>
            <a:ext cx="923479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19" algn="just"/>
            <a:r>
              <a:rPr lang="en-US" sz="3200" b="1" spc="33" dirty="0">
                <a:solidFill>
                  <a:srgbClr val="CD1445"/>
                </a:solidFill>
                <a:latin typeface="Arial"/>
                <a:cs typeface="Arial"/>
              </a:rPr>
              <a:t>Figure 5. Parameter Space Shows Asymmetry in Centrosome Structural Composition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29997" y="6032895"/>
            <a:ext cx="781087" cy="23619204"/>
          </a:xfrm>
          <a:custGeom>
            <a:avLst/>
            <a:gdLst/>
            <a:ahLst/>
            <a:cxnLst/>
            <a:rect l="l" t="t" r="r" b="b"/>
            <a:pathLst>
              <a:path h="9561227">
                <a:moveTo>
                  <a:pt x="0" y="0"/>
                </a:moveTo>
                <a:lnTo>
                  <a:pt x="0" y="9561227"/>
                </a:lnTo>
              </a:path>
            </a:pathLst>
          </a:custGeom>
          <a:ln w="19050" cmpd="sng">
            <a:solidFill>
              <a:srgbClr val="7F7F7F"/>
            </a:solidFill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02718" y="6032895"/>
            <a:ext cx="226792" cy="22851299"/>
          </a:xfrm>
          <a:custGeom>
            <a:avLst/>
            <a:gdLst/>
            <a:ahLst/>
            <a:cxnLst/>
            <a:rect l="l" t="t" r="r" b="b"/>
            <a:pathLst>
              <a:path h="9561227">
                <a:moveTo>
                  <a:pt x="0" y="0"/>
                </a:moveTo>
                <a:lnTo>
                  <a:pt x="0" y="956122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73900" y="6032895"/>
            <a:ext cx="518759" cy="23619204"/>
          </a:xfrm>
          <a:custGeom>
            <a:avLst/>
            <a:gdLst/>
            <a:ahLst/>
            <a:cxnLst/>
            <a:rect l="l" t="t" r="r" b="b"/>
            <a:pathLst>
              <a:path h="9561227">
                <a:moveTo>
                  <a:pt x="0" y="0"/>
                </a:moveTo>
                <a:lnTo>
                  <a:pt x="0" y="956122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811000" y="6002608"/>
            <a:ext cx="9658525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58">
              <a:lnSpc>
                <a:spcPct val="110000"/>
              </a:lnSpc>
              <a:spcBef>
                <a:spcPts val="893"/>
              </a:spcBef>
            </a:pPr>
            <a:r>
              <a:rPr lang="en-US" sz="3500" b="1" spc="-11" dirty="0">
                <a:solidFill>
                  <a:srgbClr val="BD003A"/>
                </a:solidFill>
                <a:latin typeface="Arial"/>
                <a:cs typeface="Arial"/>
              </a:rPr>
              <a:t>RESULTS</a:t>
            </a:r>
            <a:endParaRPr lang="en-US" sz="2700" spc="11" dirty="0">
              <a:latin typeface="Arial"/>
              <a:cs typeface="Arial"/>
            </a:endParaRPr>
          </a:p>
          <a:p>
            <a:pPr marL="27719">
              <a:spcBef>
                <a:spcPts val="893"/>
              </a:spcBef>
            </a:pPr>
            <a:r>
              <a:rPr lang="en-US" sz="2700" spc="11" dirty="0">
                <a:latin typeface="Arial"/>
                <a:cs typeface="Arial"/>
              </a:rPr>
              <a:t> </a:t>
            </a:r>
            <a:endParaRPr lang="en-US" sz="2700" spc="11" dirty="0">
              <a:solidFill>
                <a:srgbClr val="4C4D4F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10999" y="26373455"/>
            <a:ext cx="9843583" cy="1954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58" algn="just">
              <a:lnSpc>
                <a:spcPct val="110000"/>
              </a:lnSpc>
            </a:pPr>
            <a:r>
              <a:rPr lang="en-US" sz="3500" b="1" spc="-11" dirty="0">
                <a:solidFill>
                  <a:srgbClr val="BD003A"/>
                </a:solidFill>
                <a:latin typeface="Arial"/>
                <a:cs typeface="Arial"/>
              </a:rPr>
              <a:t>MATHEMATICAL MODELING</a:t>
            </a:r>
            <a:endParaRPr sz="3500" b="1" spc="-11" dirty="0">
              <a:solidFill>
                <a:srgbClr val="BD003A"/>
              </a:solidFill>
              <a:latin typeface="Arial"/>
              <a:cs typeface="Arial"/>
            </a:endParaRPr>
          </a:p>
          <a:p>
            <a:pPr marL="27719" algn="just">
              <a:spcBef>
                <a:spcPts val="893"/>
              </a:spcBef>
            </a:pPr>
            <a:r>
              <a:rPr lang="en-US" sz="2700" dirty="0">
                <a:solidFill>
                  <a:srgbClr val="231F20"/>
                </a:solidFill>
                <a:latin typeface="Arial"/>
                <a:cs typeface="Arial"/>
              </a:rPr>
              <a:t>A 3-compartment model representing the two centrosomes as well as the cytoplasm was constructed to simulate a maturation factor’s recruitment and recovery in a one-cell embryo (Fig. 3).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11000" y="20101053"/>
            <a:ext cx="9843584" cy="5332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19" algn="just">
              <a:spcBef>
                <a:spcPts val="893"/>
              </a:spcBef>
            </a:pPr>
            <a:r>
              <a:rPr lang="en-US" sz="2700" b="1" spc="-33" dirty="0">
                <a:latin typeface="Arial" panose="020B0604020202020204" pitchFamily="34" charset="0"/>
                <a:cs typeface="Arial" panose="020B0604020202020204" pitchFamily="34" charset="0"/>
              </a:rPr>
              <a:t>Statistical Analysis Shows Asymmetries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719" algn="just">
              <a:spcBef>
                <a:spcPts val="893"/>
              </a:spcBef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Our recently published Gromov-Wasserstein based distance metric was used to identify any potential differences between the shapes of the calculated recruitment and recovery curves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7719" algn="just">
              <a:spcBef>
                <a:spcPts val="893"/>
              </a:spcBef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The recruitment did not show a difference between leading and lagging centrosomes indicating that their dynamics were overall similar. However, t</a:t>
            </a:r>
            <a:r>
              <a:rPr lang="en-US" sz="2700" dirty="0">
                <a:latin typeface="Arial"/>
                <a:cs typeface="Arial"/>
              </a:rPr>
              <a:t>he recruitment in the lagging centrosomes is greater than the leading centrosome until ~-50s which would not be captured by this analysis (Fig. 2). </a:t>
            </a:r>
          </a:p>
          <a:p>
            <a:pPr marL="27719" algn="just">
              <a:spcBef>
                <a:spcPts val="893"/>
              </a:spcBef>
            </a:pPr>
            <a:r>
              <a:rPr lang="en-US" sz="2700" dirty="0">
                <a:latin typeface="Arial"/>
                <a:cs typeface="Arial"/>
              </a:rPr>
              <a:t>The FRAP curve analysis identified distinct recovery dynamics between the two centrosomes even though the curves recovered to the same final amount (Fig. 2).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992659" y="16699807"/>
            <a:ext cx="9552728" cy="1002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58" algn="just">
              <a:lnSpc>
                <a:spcPct val="110000"/>
              </a:lnSpc>
              <a:spcBef>
                <a:spcPts val="893"/>
              </a:spcBef>
              <a:spcAft>
                <a:spcPts val="1310"/>
              </a:spcAft>
            </a:pPr>
            <a:r>
              <a:rPr lang="en-US" sz="3500" b="1" spc="-11" dirty="0">
                <a:solidFill>
                  <a:srgbClr val="BD003A"/>
                </a:solidFill>
                <a:latin typeface="Arial"/>
                <a:cs typeface="Arial"/>
              </a:rPr>
              <a:t>DISCUSSION</a:t>
            </a:r>
            <a:endParaRPr sz="3500" b="1" spc="-11" dirty="0">
              <a:solidFill>
                <a:srgbClr val="BD003A"/>
              </a:solidFill>
              <a:latin typeface="Arial"/>
              <a:cs typeface="Arial"/>
            </a:endParaRPr>
          </a:p>
          <a:p>
            <a:pPr marL="27719" marR="246699" algn="just">
              <a:lnSpc>
                <a:spcPct val="102899"/>
              </a:lnSpc>
              <a:spcBef>
                <a:spcPts val="893"/>
              </a:spcBef>
            </a:pPr>
            <a:r>
              <a:rPr lang="en-US" sz="2700" b="1" spc="-33" dirty="0">
                <a:solidFill>
                  <a:srgbClr val="231F20"/>
                </a:solidFill>
                <a:latin typeface="Arial"/>
                <a:cs typeface="Arial"/>
              </a:rPr>
              <a:t>Early embryo </a:t>
            </a:r>
            <a:r>
              <a:rPr lang="en-US" sz="2700" b="1" i="1" spc="-33" dirty="0">
                <a:solidFill>
                  <a:srgbClr val="231F20"/>
                </a:solidFill>
                <a:latin typeface="Arial"/>
                <a:cs typeface="Arial"/>
              </a:rPr>
              <a:t>C. elegans </a:t>
            </a:r>
            <a:r>
              <a:rPr lang="en-US" sz="2700" b="1" spc="-33" dirty="0">
                <a:solidFill>
                  <a:srgbClr val="231F20"/>
                </a:solidFill>
                <a:latin typeface="Arial"/>
                <a:cs typeface="Arial"/>
              </a:rPr>
              <a:t>Centrosomes are asymmetric.</a:t>
            </a:r>
            <a:endParaRPr lang="en-US" sz="2700" b="1" spc="11" dirty="0">
              <a:solidFill>
                <a:srgbClr val="231F20"/>
              </a:solidFill>
              <a:latin typeface="Arial"/>
              <a:cs typeface="Arial"/>
            </a:endParaRPr>
          </a:p>
          <a:p>
            <a:pPr marL="27719" marR="246699" algn="just">
              <a:lnSpc>
                <a:spcPct val="102899"/>
              </a:lnSpc>
              <a:spcBef>
                <a:spcPts val="893"/>
              </a:spcBef>
            </a:pPr>
            <a:r>
              <a:rPr lang="en-US" sz="2700" spc="-33" dirty="0">
                <a:solidFill>
                  <a:srgbClr val="231F20"/>
                </a:solidFill>
                <a:latin typeface="Arial"/>
                <a:cs typeface="Arial"/>
              </a:rPr>
              <a:t>Combining a precise quantification of a factor required for MT nucleation and mathematical modeling we found that the leading and the lagging centrosomes have different dynamics. </a:t>
            </a:r>
          </a:p>
          <a:p>
            <a:pPr marL="27719" marR="246699" algn="just">
              <a:lnSpc>
                <a:spcPct val="102899"/>
              </a:lnSpc>
              <a:spcBef>
                <a:spcPts val="893"/>
              </a:spcBef>
            </a:pPr>
            <a:r>
              <a:rPr lang="en-US" sz="2700" b="1" spc="-33" dirty="0">
                <a:solidFill>
                  <a:srgbClr val="231F20"/>
                </a:solidFill>
                <a:latin typeface="Arial"/>
                <a:cs typeface="Arial"/>
              </a:rPr>
              <a:t>Emergent Centrosome Structural Asymmetry</a:t>
            </a:r>
          </a:p>
          <a:p>
            <a:pPr marL="27719" marR="246699" algn="just">
              <a:lnSpc>
                <a:spcPct val="102899"/>
              </a:lnSpc>
              <a:spcBef>
                <a:spcPts val="893"/>
              </a:spcBef>
            </a:pPr>
            <a:r>
              <a:rPr lang="en-US" sz="2700" spc="-33" dirty="0">
                <a:solidFill>
                  <a:srgbClr val="231F20"/>
                </a:solidFill>
                <a:latin typeface="Arial"/>
                <a:cs typeface="Arial"/>
              </a:rPr>
              <a:t>The two extremes of the parameter space coincide with previously published biological hypotheses of centrosome structure (Fig. 5b). Our model gives these three structures a common model and may explain the recently reported progression of centrosomes from a condensate to a lattice</a:t>
            </a:r>
            <a:r>
              <a:rPr lang="en-US" sz="2700" spc="-33" baseline="30000" dirty="0">
                <a:latin typeface="Arial"/>
                <a:cs typeface="Arial"/>
              </a:rPr>
              <a:t>9</a:t>
            </a:r>
            <a:r>
              <a:rPr lang="en-US" sz="2700" spc="-33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</a:p>
          <a:p>
            <a:pPr marL="27719" marR="246699" algn="just">
              <a:lnSpc>
                <a:spcPct val="102899"/>
              </a:lnSpc>
              <a:spcBef>
                <a:spcPts val="893"/>
              </a:spcBef>
            </a:pPr>
            <a:endParaRPr lang="en-US" sz="2700" spc="-33" dirty="0">
              <a:solidFill>
                <a:srgbClr val="231F20"/>
              </a:solidFill>
              <a:latin typeface="Arial"/>
              <a:cs typeface="Arial"/>
            </a:endParaRPr>
          </a:p>
          <a:p>
            <a:pPr marL="27719" marR="246699" algn="just">
              <a:lnSpc>
                <a:spcPct val="102899"/>
              </a:lnSpc>
              <a:spcBef>
                <a:spcPts val="893"/>
              </a:spcBef>
            </a:pPr>
            <a:r>
              <a:rPr lang="en-US" sz="3500" b="1" spc="-33" dirty="0">
                <a:solidFill>
                  <a:srgbClr val="BD003A"/>
                </a:solidFill>
                <a:latin typeface="Arial"/>
                <a:cs typeface="Arial"/>
              </a:rPr>
              <a:t>FUTURE DIRECTIONS</a:t>
            </a:r>
          </a:p>
          <a:p>
            <a:pPr marL="27719" marR="246699" algn="just">
              <a:lnSpc>
                <a:spcPct val="102899"/>
              </a:lnSpc>
              <a:spcBef>
                <a:spcPts val="893"/>
              </a:spcBef>
            </a:pPr>
            <a:r>
              <a:rPr lang="en-US" sz="2700" b="1" spc="-33" dirty="0">
                <a:solidFill>
                  <a:srgbClr val="231F20"/>
                </a:solidFill>
                <a:latin typeface="Arial"/>
                <a:cs typeface="Arial"/>
              </a:rPr>
              <a:t>Expanding </a:t>
            </a:r>
            <a:r>
              <a:rPr lang="en-US" sz="2700" b="1" i="1" spc="-33" dirty="0">
                <a:solidFill>
                  <a:srgbClr val="231F20"/>
                </a:solidFill>
                <a:latin typeface="Arial"/>
                <a:cs typeface="Arial"/>
              </a:rPr>
              <a:t>in vivo </a:t>
            </a:r>
            <a:r>
              <a:rPr lang="en-US" sz="2700" b="1" spc="-33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lang="en-US" sz="2700" b="1" i="1" spc="-33" dirty="0">
                <a:solidFill>
                  <a:srgbClr val="231F20"/>
                </a:solidFill>
                <a:latin typeface="Arial"/>
                <a:cs typeface="Arial"/>
              </a:rPr>
              <a:t>in silico</a:t>
            </a:r>
            <a:r>
              <a:rPr lang="en-US" sz="2700" b="1" spc="-33" dirty="0">
                <a:solidFill>
                  <a:srgbClr val="231F20"/>
                </a:solidFill>
                <a:latin typeface="Arial"/>
                <a:cs typeface="Arial"/>
              </a:rPr>
              <a:t> Work to New Factors</a:t>
            </a:r>
          </a:p>
          <a:p>
            <a:pPr marL="27719" marR="246699" algn="just">
              <a:lnSpc>
                <a:spcPct val="102899"/>
              </a:lnSpc>
              <a:spcBef>
                <a:spcPts val="893"/>
              </a:spcBef>
            </a:pPr>
            <a:r>
              <a:rPr lang="en-US" sz="2700" spc="-33" dirty="0">
                <a:solidFill>
                  <a:srgbClr val="231F20"/>
                </a:solidFill>
                <a:latin typeface="Arial"/>
                <a:cs typeface="Arial"/>
              </a:rPr>
              <a:t>We will  investigate the recruitment, recovery, and maturation of more centrosomal factors. Of particular interest will be factors granting the centrosome its strength. </a:t>
            </a:r>
          </a:p>
          <a:p>
            <a:pPr marL="27719" marR="246699" algn="just">
              <a:lnSpc>
                <a:spcPct val="102899"/>
              </a:lnSpc>
              <a:spcBef>
                <a:spcPts val="893"/>
              </a:spcBef>
            </a:pPr>
            <a:r>
              <a:rPr lang="en-US" sz="2700" spc="-33" dirty="0">
                <a:solidFill>
                  <a:srgbClr val="231F20"/>
                </a:solidFill>
                <a:latin typeface="Arial"/>
                <a:cs typeface="Arial"/>
              </a:rPr>
              <a:t>With a larger data set we will also be able to expand our mathematical model to include more terms and more dynamic interactions.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4183420" y="27842754"/>
            <a:ext cx="6859940" cy="546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58" algn="ctr">
              <a:lnSpc>
                <a:spcPct val="110000"/>
              </a:lnSpc>
            </a:pPr>
            <a:r>
              <a:rPr lang="en-US" sz="3500" b="1" spc="-11" dirty="0">
                <a:solidFill>
                  <a:srgbClr val="BD003A"/>
                </a:solidFill>
                <a:latin typeface="Arial"/>
                <a:cs typeface="Arial"/>
              </a:rPr>
              <a:t>REFERENCES</a:t>
            </a:r>
            <a:endParaRPr sz="3500" b="1" spc="-11" dirty="0">
              <a:solidFill>
                <a:srgbClr val="BD003A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183418" y="28590067"/>
            <a:ext cx="6859941" cy="280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049" marR="339558" indent="-343716">
              <a:lnSpc>
                <a:spcPct val="101800"/>
              </a:lnSpc>
              <a:buClr>
                <a:srgbClr val="231F20"/>
              </a:buClr>
              <a:buFont typeface="+mj-lt"/>
              <a:buAutoNum type="arabicPeriod"/>
              <a:tabLst>
                <a:tab pos="370049" algn="l"/>
              </a:tabLst>
            </a:pPr>
            <a:r>
              <a:rPr lang="en-US" sz="1800" spc="-33" dirty="0" err="1">
                <a:solidFill>
                  <a:srgbClr val="231F20"/>
                </a:solidFill>
                <a:latin typeface="Arial"/>
                <a:cs typeface="Arial"/>
              </a:rPr>
              <a:t>Meraldi</a:t>
            </a: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 et al., 2016, Chromosome Res. 24:19-34</a:t>
            </a:r>
          </a:p>
          <a:p>
            <a:pPr marL="370049" marR="339558" indent="-343716">
              <a:lnSpc>
                <a:spcPct val="101800"/>
              </a:lnSpc>
              <a:buClr>
                <a:srgbClr val="231F20"/>
              </a:buClr>
              <a:buFont typeface="+mj-lt"/>
              <a:buAutoNum type="arabicPeriod"/>
              <a:tabLst>
                <a:tab pos="370049" algn="l"/>
              </a:tabLst>
            </a:pP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Yamashita et al., 2009, Frontiers in Bioscience, (14):3003</a:t>
            </a:r>
          </a:p>
          <a:p>
            <a:pPr marL="370049" marR="339558" indent="-343716">
              <a:lnSpc>
                <a:spcPct val="101800"/>
              </a:lnSpc>
              <a:buClr>
                <a:srgbClr val="231F20"/>
              </a:buClr>
              <a:buFont typeface="+mj-lt"/>
              <a:buAutoNum type="arabicPeriod"/>
              <a:tabLst>
                <a:tab pos="370049" algn="l"/>
              </a:tabLst>
            </a:pPr>
            <a:r>
              <a:rPr lang="en-US" sz="1800" spc="-33" dirty="0" err="1">
                <a:solidFill>
                  <a:srgbClr val="231F20"/>
                </a:solidFill>
                <a:latin typeface="Arial"/>
                <a:cs typeface="Arial"/>
              </a:rPr>
              <a:t>Pancione</a:t>
            </a: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 et al., 2021, Biomolecules, 11(5): 629</a:t>
            </a:r>
          </a:p>
          <a:p>
            <a:pPr marL="370049" marR="339558" indent="-343716">
              <a:lnSpc>
                <a:spcPct val="101800"/>
              </a:lnSpc>
              <a:buClr>
                <a:srgbClr val="231F20"/>
              </a:buClr>
              <a:buFont typeface="+mj-lt"/>
              <a:buAutoNum type="arabicPeriod"/>
              <a:tabLst>
                <a:tab pos="370049" algn="l"/>
              </a:tabLst>
            </a:pP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Rose et al., 2014, </a:t>
            </a:r>
            <a:r>
              <a:rPr lang="en-US" sz="1800" spc="-33" dirty="0" err="1">
                <a:solidFill>
                  <a:srgbClr val="231F20"/>
                </a:solidFill>
                <a:latin typeface="Arial"/>
                <a:cs typeface="Arial"/>
              </a:rPr>
              <a:t>WormBook</a:t>
            </a: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, Dec 30:1-43.</a:t>
            </a:r>
          </a:p>
          <a:p>
            <a:pPr marL="370049" marR="339558" indent="-343716">
              <a:lnSpc>
                <a:spcPct val="101800"/>
              </a:lnSpc>
              <a:buClr>
                <a:srgbClr val="231F20"/>
              </a:buClr>
              <a:buFont typeface="+mj-lt"/>
              <a:buAutoNum type="arabicPeriod"/>
              <a:tabLst>
                <a:tab pos="370049" algn="l"/>
              </a:tabLst>
            </a:pP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Coffman et al., 2016, MBOC, 27(22):3550–3562.</a:t>
            </a:r>
          </a:p>
          <a:p>
            <a:pPr marL="370049" marR="339558" indent="-343716">
              <a:lnSpc>
                <a:spcPct val="101800"/>
              </a:lnSpc>
              <a:buClr>
                <a:srgbClr val="231F20"/>
              </a:buClr>
              <a:buFont typeface="+mj-lt"/>
              <a:buAutoNum type="arabicPeriod"/>
              <a:tabLst>
                <a:tab pos="370049" algn="l"/>
              </a:tabLst>
            </a:pP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Kress et al., 2013, JCB, 201(4):559-575</a:t>
            </a:r>
          </a:p>
          <a:p>
            <a:pPr marL="370049" marR="339558" indent="-343716">
              <a:lnSpc>
                <a:spcPct val="101800"/>
              </a:lnSpc>
              <a:buClr>
                <a:srgbClr val="231F20"/>
              </a:buClr>
              <a:buFont typeface="+mj-lt"/>
              <a:buAutoNum type="arabicPeriod"/>
              <a:tabLst>
                <a:tab pos="370049" algn="l"/>
              </a:tabLst>
            </a:pPr>
            <a:r>
              <a:rPr lang="en-US" sz="1800" spc="-33" dirty="0" err="1">
                <a:solidFill>
                  <a:srgbClr val="231F20"/>
                </a:solidFill>
                <a:latin typeface="Arial"/>
                <a:cs typeface="Arial"/>
              </a:rPr>
              <a:t>Kravtsova</a:t>
            </a: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 et al. 2023, Bulletin of Mathematical Biology 85(8)</a:t>
            </a:r>
          </a:p>
          <a:p>
            <a:pPr marL="370049" marR="339558" indent="-343716">
              <a:lnSpc>
                <a:spcPct val="101800"/>
              </a:lnSpc>
              <a:buClr>
                <a:srgbClr val="231F20"/>
              </a:buClr>
              <a:buFont typeface="+mj-lt"/>
              <a:buAutoNum type="arabicPeriod"/>
              <a:tabLst>
                <a:tab pos="370049" algn="l"/>
              </a:tabLst>
            </a:pPr>
            <a:r>
              <a:rPr lang="en-US" sz="1800" spc="-33" dirty="0" err="1">
                <a:solidFill>
                  <a:srgbClr val="231F20"/>
                </a:solidFill>
                <a:latin typeface="Arial"/>
                <a:cs typeface="Arial"/>
              </a:rPr>
              <a:t>Kravtsova</a:t>
            </a: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 et al. 2023, Scientific reports 13(1), 16285.</a:t>
            </a:r>
          </a:p>
          <a:p>
            <a:pPr marL="370049" marR="339558" indent="-343716">
              <a:lnSpc>
                <a:spcPct val="101800"/>
              </a:lnSpc>
              <a:buClr>
                <a:srgbClr val="231F20"/>
              </a:buClr>
              <a:buFont typeface="+mj-lt"/>
              <a:buAutoNum type="arabicPeriod"/>
              <a:tabLst>
                <a:tab pos="370049" algn="l"/>
              </a:tabLst>
            </a:pP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Woodruff 2021, </a:t>
            </a:r>
            <a:r>
              <a:rPr lang="en-US" sz="1800" spc="-33" dirty="0" err="1">
                <a:solidFill>
                  <a:srgbClr val="231F20"/>
                </a:solidFill>
                <a:latin typeface="Arial"/>
                <a:cs typeface="Arial"/>
              </a:rPr>
              <a:t>Curr</a:t>
            </a: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-33" dirty="0" err="1">
                <a:solidFill>
                  <a:srgbClr val="231F20"/>
                </a:solidFill>
                <a:latin typeface="Arial"/>
                <a:cs typeface="Arial"/>
              </a:rPr>
              <a:t>Opin</a:t>
            </a: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800" spc="-33" dirty="0" err="1">
                <a:solidFill>
                  <a:srgbClr val="231F20"/>
                </a:solidFill>
                <a:latin typeface="Arial"/>
                <a:cs typeface="Arial"/>
              </a:rPr>
              <a:t>Strruct</a:t>
            </a:r>
            <a:r>
              <a:rPr lang="en-US" sz="1800" spc="-33" dirty="0">
                <a:solidFill>
                  <a:srgbClr val="231F20"/>
                </a:solidFill>
                <a:latin typeface="Arial"/>
                <a:cs typeface="Arial"/>
              </a:rPr>
              <a:t> Biol. 66:139-147</a:t>
            </a:r>
          </a:p>
          <a:p>
            <a:pPr marL="370049" marR="339558" indent="-343716">
              <a:lnSpc>
                <a:spcPct val="101800"/>
              </a:lnSpc>
              <a:buClr>
                <a:srgbClr val="231F20"/>
              </a:buClr>
              <a:buFont typeface="+mj-lt"/>
              <a:buAutoNum type="arabicPeriod"/>
              <a:tabLst>
                <a:tab pos="370049" algn="l"/>
              </a:tabLst>
            </a:pPr>
            <a:endParaRPr lang="en-US" sz="1800" spc="-33" dirty="0">
              <a:solidFill>
                <a:srgbClr val="231F2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67336" y="5702526"/>
            <a:ext cx="40641272" cy="600164"/>
          </a:xfrm>
          <a:custGeom>
            <a:avLst/>
            <a:gdLst/>
            <a:ahLst/>
            <a:cxnLst/>
            <a:rect l="l" t="t" r="r" b="b"/>
            <a:pathLst>
              <a:path w="18428758">
                <a:moveTo>
                  <a:pt x="0" y="0"/>
                </a:moveTo>
                <a:lnTo>
                  <a:pt x="18428758" y="0"/>
                </a:lnTo>
              </a:path>
            </a:pathLst>
          </a:custGeom>
          <a:ln w="11634">
            <a:solidFill>
              <a:srgbClr val="231F2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15"/>
          <p:cNvSpPr txBox="1"/>
          <p:nvPr/>
        </p:nvSpPr>
        <p:spPr>
          <a:xfrm>
            <a:off x="1460636" y="16693483"/>
            <a:ext cx="962669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19" algn="just"/>
            <a:r>
              <a:rPr lang="en-US" sz="3200" b="1" spc="33" dirty="0">
                <a:solidFill>
                  <a:srgbClr val="CD1445"/>
                </a:solidFill>
                <a:latin typeface="Arial"/>
                <a:cs typeface="Arial"/>
              </a:rPr>
              <a:t>Figure 1. Imaging Fluorescent Centrosomes Leading up to the First Division of </a:t>
            </a:r>
            <a:r>
              <a:rPr lang="en-US" sz="3200" b="1" i="1" spc="33" dirty="0">
                <a:solidFill>
                  <a:srgbClr val="CD1445"/>
                </a:solidFill>
                <a:latin typeface="Arial"/>
                <a:cs typeface="Arial"/>
              </a:rPr>
              <a:t>C. elegans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9" name="object 15"/>
          <p:cNvSpPr txBox="1"/>
          <p:nvPr/>
        </p:nvSpPr>
        <p:spPr>
          <a:xfrm>
            <a:off x="11811000" y="6819360"/>
            <a:ext cx="977344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19" algn="just"/>
            <a:r>
              <a:rPr lang="en-US" sz="3200" b="1" spc="33" dirty="0">
                <a:solidFill>
                  <a:srgbClr val="CD1445"/>
                </a:solidFill>
                <a:latin typeface="Arial"/>
                <a:cs typeface="Arial"/>
              </a:rPr>
              <a:t>Figure 2. Asymmetric Centrosome Recruitment &amp; Recovery Revealed by Precise Quantification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43" name="Picture 42" descr="TheOhioStateUniversity-2C-HorizK-PANTONE.eps">
            <a:extLst>
              <a:ext uri="{FF2B5EF4-FFF2-40B4-BE49-F238E27FC236}">
                <a16:creationId xmlns:a16="http://schemas.microsoft.com/office/drawing/2014/main" id="{E5479897-C521-6447-9D54-1D09E483E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23" y="30457945"/>
            <a:ext cx="7492178" cy="1085335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812800" y="812286"/>
            <a:ext cx="42265601" cy="31272480"/>
          </a:xfrm>
          <a:custGeom>
            <a:avLst/>
            <a:gdLst/>
            <a:ahLst/>
            <a:cxnLst/>
            <a:rect l="l" t="t" r="r" b="b"/>
            <a:pathLst>
              <a:path w="19359504" h="14333479">
                <a:moveTo>
                  <a:pt x="0" y="14333479"/>
                </a:moveTo>
                <a:lnTo>
                  <a:pt x="19359504" y="14333479"/>
                </a:lnTo>
                <a:lnTo>
                  <a:pt x="19359504" y="0"/>
                </a:lnTo>
                <a:lnTo>
                  <a:pt x="0" y="0"/>
                </a:lnTo>
                <a:lnTo>
                  <a:pt x="0" y="14333479"/>
                </a:lnTo>
                <a:close/>
              </a:path>
            </a:pathLst>
          </a:custGeom>
          <a:ln w="9525">
            <a:solidFill>
              <a:srgbClr val="000000"/>
            </a:solidFill>
            <a:miter lim="800000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CFE875BD-6692-D653-F089-17F967810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6288" y="4300396"/>
            <a:ext cx="4597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personal website: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shayne-falco.github.io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CBDF0-4170-42BC-42EF-C0B49E09B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4477" y="1374595"/>
            <a:ext cx="2828306" cy="282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bject 15">
            <a:extLst>
              <a:ext uri="{FF2B5EF4-FFF2-40B4-BE49-F238E27FC236}">
                <a16:creationId xmlns:a16="http://schemas.microsoft.com/office/drawing/2014/main" id="{4A65351C-B380-6068-A0C3-50FB906168BA}"/>
              </a:ext>
            </a:extLst>
          </p:cNvPr>
          <p:cNvSpPr txBox="1"/>
          <p:nvPr/>
        </p:nvSpPr>
        <p:spPr>
          <a:xfrm>
            <a:off x="22533224" y="16626795"/>
            <a:ext cx="966248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19" algn="just"/>
            <a:r>
              <a:rPr lang="en-US" sz="3200" b="1" spc="33" dirty="0">
                <a:solidFill>
                  <a:srgbClr val="CD1445"/>
                </a:solidFill>
                <a:latin typeface="Arial"/>
                <a:cs typeface="Arial"/>
              </a:rPr>
              <a:t>Figure 4. 112 Parameter Sets that Recapitulate </a:t>
            </a:r>
            <a:r>
              <a:rPr lang="en-US" sz="3200" b="1" i="1" spc="33" dirty="0">
                <a:solidFill>
                  <a:srgbClr val="CD1445"/>
                </a:solidFill>
                <a:latin typeface="Arial"/>
                <a:cs typeface="Arial"/>
              </a:rPr>
              <a:t>in vivo</a:t>
            </a:r>
            <a:r>
              <a:rPr lang="en-US" sz="3200" b="1" spc="33" dirty="0">
                <a:solidFill>
                  <a:srgbClr val="CD1445"/>
                </a:solidFill>
                <a:latin typeface="Arial"/>
                <a:cs typeface="Arial"/>
              </a:rPr>
              <a:t> Recruitment &amp; Recovery Data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19A13F4F-3D92-39A8-4C16-46EB770A2346}"/>
              </a:ext>
            </a:extLst>
          </p:cNvPr>
          <p:cNvSpPr txBox="1"/>
          <p:nvPr/>
        </p:nvSpPr>
        <p:spPr>
          <a:xfrm>
            <a:off x="22610919" y="23380869"/>
            <a:ext cx="941022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spcBef>
                <a:spcPts val="889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a parameter search based on our MCMC method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 were found 112 parameter sets that fit the model’s maturation factor to the observed AIR-1::GFP data. </a:t>
            </a:r>
          </a:p>
        </p:txBody>
      </p:sp>
      <p:sp>
        <p:nvSpPr>
          <p:cNvPr id="41" name="object 25">
            <a:extLst>
              <a:ext uri="{FF2B5EF4-FFF2-40B4-BE49-F238E27FC236}">
                <a16:creationId xmlns:a16="http://schemas.microsoft.com/office/drawing/2014/main" id="{DCB1E5B5-3BC2-B500-B357-3C1E151F09E0}"/>
              </a:ext>
            </a:extLst>
          </p:cNvPr>
          <p:cNvSpPr txBox="1"/>
          <p:nvPr/>
        </p:nvSpPr>
        <p:spPr>
          <a:xfrm>
            <a:off x="22533225" y="24664814"/>
            <a:ext cx="9662486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19" algn="just"/>
            <a:r>
              <a:rPr lang="en-US" sz="2700" b="1" spc="-33" dirty="0">
                <a:latin typeface="Arial" panose="020B0604020202020204" pitchFamily="34" charset="0"/>
                <a:cs typeface="Arial" panose="020B0604020202020204" pitchFamily="34" charset="0"/>
              </a:rPr>
              <a:t>Parameter Space of the Model Reveals Structural Features of the Centrosomes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889"/>
              </a:spcBef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Three features define the structural dynamics of the centrosome compartments in the model. The cooperativity, carrying capacity, and the ratio of the on rate to the off rate. </a:t>
            </a:r>
          </a:p>
          <a:p>
            <a:pPr algn="just">
              <a:spcBef>
                <a:spcPts val="889"/>
              </a:spcBef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Plotting all 112 parameter sets on a 3D plot with these features as the axis and differentiating the leading from the lagging centrosome revealed a high level of restriction to the location of possible parameters (Fig. 5).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592E89-73E9-EE66-662F-D7E00C2CE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1" b="47510"/>
          <a:stretch/>
        </p:blipFill>
        <p:spPr bwMode="auto">
          <a:xfrm>
            <a:off x="27734705" y="29453019"/>
            <a:ext cx="2037286" cy="20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39CF836-805B-BAF4-D4E2-42D0DC75E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1" t="56947"/>
          <a:stretch/>
        </p:blipFill>
        <p:spPr bwMode="auto">
          <a:xfrm>
            <a:off x="29883438" y="29652099"/>
            <a:ext cx="2291286" cy="164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09ADED6-2FF1-936B-6E53-CC1A719F0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587" y="17758521"/>
            <a:ext cx="7153758" cy="5204680"/>
          </a:xfrm>
          <a:prstGeom prst="rect">
            <a:avLst/>
          </a:prstGeom>
        </p:spPr>
      </p:pic>
      <p:sp>
        <p:nvSpPr>
          <p:cNvPr id="22" name="object 23">
            <a:extLst>
              <a:ext uri="{FF2B5EF4-FFF2-40B4-BE49-F238E27FC236}">
                <a16:creationId xmlns:a16="http://schemas.microsoft.com/office/drawing/2014/main" id="{327F3D0E-37D9-75BF-3326-4E05F311F0C5}"/>
              </a:ext>
            </a:extLst>
          </p:cNvPr>
          <p:cNvSpPr txBox="1"/>
          <p:nvPr/>
        </p:nvSpPr>
        <p:spPr>
          <a:xfrm>
            <a:off x="16821118" y="29665025"/>
            <a:ext cx="103632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58" algn="ctr">
              <a:lnSpc>
                <a:spcPct val="110000"/>
              </a:lnSpc>
            </a:pPr>
            <a:r>
              <a:rPr lang="en-US" sz="3500" b="1" spc="-11" dirty="0">
                <a:solidFill>
                  <a:srgbClr val="BD003A"/>
                </a:solidFill>
                <a:latin typeface="Arial"/>
                <a:cs typeface="Arial"/>
              </a:rPr>
              <a:t>AKNOWLEDGMENTS</a:t>
            </a:r>
            <a:endParaRPr sz="3500" b="1" spc="-11" dirty="0">
              <a:solidFill>
                <a:srgbClr val="BD003A"/>
              </a:solidFill>
              <a:latin typeface="Arial"/>
              <a:cs typeface="Arial"/>
            </a:endParaRPr>
          </a:p>
          <a:p>
            <a:pPr marL="27719" algn="ctr">
              <a:spcBef>
                <a:spcPts val="893"/>
              </a:spcBef>
            </a:pPr>
            <a:r>
              <a:rPr lang="en-US" sz="2700" dirty="0">
                <a:solidFill>
                  <a:srgbClr val="231F20"/>
                </a:solidFill>
                <a:latin typeface="Arial"/>
                <a:cs typeface="Arial"/>
              </a:rPr>
              <a:t>We would like to thank our funding agencies, NSF &amp; NIH, as well as The Ohio State University and the MCDB graduate program</a:t>
            </a:r>
            <a:endParaRPr sz="2700" dirty="0">
              <a:latin typeface="Arial"/>
              <a:cs typeface="Arial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99D1BE-A1DA-A2E7-7172-22271CEDB738}"/>
              </a:ext>
            </a:extLst>
          </p:cNvPr>
          <p:cNvGrpSpPr/>
          <p:nvPr/>
        </p:nvGrpSpPr>
        <p:grpSpPr>
          <a:xfrm>
            <a:off x="10225414" y="30224287"/>
            <a:ext cx="3971339" cy="1565632"/>
            <a:chOff x="9067800" y="30224287"/>
            <a:chExt cx="3971339" cy="156563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C3D1AC3-09B7-0C48-6F01-4BD39C8867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" b="8230"/>
            <a:stretch/>
          </p:blipFill>
          <p:spPr bwMode="auto">
            <a:xfrm>
              <a:off x="9067800" y="30224287"/>
              <a:ext cx="3971339" cy="1455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9ED330-9F0C-C366-2CE6-9502DF443048}"/>
                </a:ext>
              </a:extLst>
            </p:cNvPr>
            <p:cNvSpPr/>
            <p:nvPr/>
          </p:nvSpPr>
          <p:spPr>
            <a:xfrm>
              <a:off x="9829800" y="31623000"/>
              <a:ext cx="2438400" cy="16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Picture 55" descr="A screenshot of a computer&#10;&#10;Description automatically generated">
            <a:extLst>
              <a:ext uri="{FF2B5EF4-FFF2-40B4-BE49-F238E27FC236}">
                <a16:creationId xmlns:a16="http://schemas.microsoft.com/office/drawing/2014/main" id="{E179A4C5-6FDF-D4A6-0393-C05AFAA37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38" y="18585866"/>
            <a:ext cx="10058420" cy="9464059"/>
          </a:xfrm>
          <a:prstGeom prst="rect">
            <a:avLst/>
          </a:prstGeom>
        </p:spPr>
      </p:pic>
      <p:pic>
        <p:nvPicPr>
          <p:cNvPr id="59" name="Picture 5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A1D9FAE-AE96-6418-6766-9AE1554F7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306" y="8211407"/>
            <a:ext cx="9572432" cy="5332229"/>
          </a:xfrm>
          <a:prstGeom prst="rect">
            <a:avLst/>
          </a:prstGeom>
        </p:spPr>
      </p:pic>
      <p:pic>
        <p:nvPicPr>
          <p:cNvPr id="61" name="Picture 60" descr="A graph with green and orange lines&#10;&#10;Description automatically generated">
            <a:extLst>
              <a:ext uri="{FF2B5EF4-FFF2-40B4-BE49-F238E27FC236}">
                <a16:creationId xmlns:a16="http://schemas.microsoft.com/office/drawing/2014/main" id="{738EFD01-924B-523B-2300-6106968326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222" y="14211811"/>
            <a:ext cx="7014995" cy="5396150"/>
          </a:xfrm>
          <a:prstGeom prst="rect">
            <a:avLst/>
          </a:prstGeom>
        </p:spPr>
      </p:pic>
      <p:pic>
        <p:nvPicPr>
          <p:cNvPr id="1027" name="Picture 1026" descr="A diagram of a cell&#10;&#10;Description automatically generated">
            <a:extLst>
              <a:ext uri="{FF2B5EF4-FFF2-40B4-BE49-F238E27FC236}">
                <a16:creationId xmlns:a16="http://schemas.microsoft.com/office/drawing/2014/main" id="{63523AC6-CF49-7B93-F80A-8775BFE81B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498" y="7428058"/>
            <a:ext cx="8385065" cy="8275336"/>
          </a:xfrm>
          <a:prstGeom prst="rect">
            <a:avLst/>
          </a:prstGeom>
        </p:spPr>
      </p:pic>
      <p:pic>
        <p:nvPicPr>
          <p:cNvPr id="1031" name="Picture 1030" descr="A screenshot of a graph&#10;&#10;Description automatically generated">
            <a:extLst>
              <a:ext uri="{FF2B5EF4-FFF2-40B4-BE49-F238E27FC236}">
                <a16:creationId xmlns:a16="http://schemas.microsoft.com/office/drawing/2014/main" id="{4FD6B326-FA25-7B49-2ACC-314F5DB996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830" y="7874401"/>
            <a:ext cx="8092456" cy="7882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838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Asymmetric Centrosome Maturation in the Early C. elegans Embryo Revealed by Multi-scale Microscopy and Mathematical Modeling Shayne M. Plourde1, Natalia Kravtsova2, Adriana Dawes1,2 1 The Ohio State University, Department of Molecular Genetics, Columbus, Ohio  2 The Ohio State University, Department of Mathematics, Columbus, Ohio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Research Study Presenter name, Associates and Collaborators</dc:title>
  <dc:creator>Shayne Plourde</dc:creator>
  <cp:lastModifiedBy>Plourde, Shayne</cp:lastModifiedBy>
  <cp:revision>80</cp:revision>
  <dcterms:created xsi:type="dcterms:W3CDTF">2013-07-30T11:46:00Z</dcterms:created>
  <dcterms:modified xsi:type="dcterms:W3CDTF">2023-12-15T18:17:50Z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2013-07-30T00:00:00Z</vt:filetime>
  </property>
  <property fmtid="{D5CDD505-2E9C-101B-9397-08002B2CF9AE}" pid="3" name="LastSaved">
    <vt:filetime>2013-07-30T00:00:00Z</vt:filetime>
  </property>
</Properties>
</file>