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ection>
        <p14:section name="Untitled Section" id="{C6A98627-713A-4EA1-8486-50427925BD24}">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60" autoAdjust="0"/>
    <p:restoredTop sz="99492" autoAdjust="0"/>
  </p:normalViewPr>
  <p:slideViewPr>
    <p:cSldViewPr>
      <p:cViewPr varScale="1">
        <p:scale>
          <a:sx n="34" d="100"/>
          <a:sy n="34" d="100"/>
        </p:scale>
        <p:origin x="2896" y="10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Kravtsova</a:t>
            </a:r>
            <a:r>
              <a:rPr lang="en-US" sz="3600" b="0" spc="-11" baseline="30000" dirty="0"/>
              <a:t>1</a:t>
            </a:r>
            <a:r>
              <a:rPr lang="en-US" sz="3600" b="0" spc="-11" dirty="0"/>
              <a:t>,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082314"/>
            <a:ext cx="9063269" cy="10125529"/>
          </a:xfrm>
          <a:prstGeom prst="rect">
            <a:avLst/>
          </a:prstGeom>
        </p:spPr>
        <p:txBody>
          <a:bodyPr vert="horz" wrap="square" lIns="0" tIns="0" rIns="0" bIns="0" rtlCol="0">
            <a:spAutoFit/>
          </a:bodyPr>
          <a:lstStyle/>
          <a:p>
            <a:pPr marL="27719">
              <a:spcBef>
                <a:spcPts val="893"/>
              </a:spcBef>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lang="en-US" sz="2700" spc="11" dirty="0">
                <a:solidFill>
                  <a:srgbClr val="231F20"/>
                </a:solidFill>
                <a:latin typeface="Arial"/>
                <a:cs typeface="Arial"/>
              </a:rPr>
              <a:t>Using </a:t>
            </a:r>
            <a:r>
              <a:rPr lang="en-US" sz="2700" i="1" spc="11" dirty="0">
                <a:solidFill>
                  <a:srgbClr val="231F20"/>
                </a:solidFill>
                <a:latin typeface="Arial"/>
                <a:cs typeface="Arial"/>
              </a:rPr>
              <a:t>c. elegans</a:t>
            </a:r>
            <a:r>
              <a:rPr lang="en-US" sz="2700" spc="11" dirty="0">
                <a:solidFill>
                  <a:srgbClr val="231F20"/>
                </a:solidFill>
                <a:latin typeface="Arial"/>
                <a:cs typeface="Arial"/>
              </a:rPr>
              <a:t> as a model for asymmetric cell division and centrosome placement</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lang="en-US" sz="2700" spc="11" dirty="0">
                <a:solidFill>
                  <a:srgbClr val="231F20"/>
                </a:solidFill>
                <a:latin typeface="Arial"/>
                <a:cs typeface="Arial"/>
              </a:rPr>
              <a:t>in the size and density of the microtubule arrays that emanate from the two centrosomes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We analyze AIR-1, a factor found in the centrosome that is required for microtubule nucleation. We precisely quantify the long time-scale of recruitment and the short time-scale of recovery after photobleaching. Then we build and fit a mathematical model to this data.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lang="en-US" sz="2700" spc="11" dirty="0">
                <a:solidFill>
                  <a:srgbClr val="231F20"/>
                </a:solidFill>
                <a:latin typeface="Arial"/>
                <a:cs typeface="Arial"/>
              </a:rPr>
              <a:t>Taken together our results reveals the kinetics and dynamics required for proper centrosome maturation and further the uncover a novel understanding of the structure of the two asymmetric centrosomes during the first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a:t>
            </a:r>
            <a:endParaRPr sz="2700" dirty="0">
              <a:latin typeface="Arial"/>
              <a:cs typeface="Arial"/>
            </a:endParaRPr>
          </a:p>
        </p:txBody>
      </p:sp>
      <p:sp>
        <p:nvSpPr>
          <p:cNvPr id="12" name="object 12"/>
          <p:cNvSpPr txBox="1"/>
          <p:nvPr/>
        </p:nvSpPr>
        <p:spPr>
          <a:xfrm>
            <a:off x="1572332" y="28029255"/>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2116314"/>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6041249"/>
            <a:ext cx="8638630"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 3 Compartment Model of Centrosome Recruitment and Recovery After Photobleaching</a:t>
            </a:r>
            <a:endParaRPr lang="en-US" sz="2700" dirty="0">
              <a:latin typeface="Arial"/>
              <a:cs typeface="Arial"/>
            </a:endParaRPr>
          </a:p>
        </p:txBody>
      </p:sp>
      <p:sp>
        <p:nvSpPr>
          <p:cNvPr id="16" name="object 16"/>
          <p:cNvSpPr txBox="1"/>
          <p:nvPr/>
        </p:nvSpPr>
        <p:spPr>
          <a:xfrm>
            <a:off x="33118816" y="6006114"/>
            <a:ext cx="75719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Space Shows Asymmetry in Centrosome Structural Composition</a:t>
            </a:r>
            <a:endParaRPr lang="en-US" sz="2700" dirty="0">
              <a:latin typeface="Arial"/>
              <a:cs typeface="Arial"/>
            </a:endParaRPr>
          </a:p>
        </p:txBody>
      </p:sp>
      <p:sp>
        <p:nvSpPr>
          <p:cNvPr id="17" name="object 17"/>
          <p:cNvSpPr/>
          <p:nvPr/>
        </p:nvSpPr>
        <p:spPr>
          <a:xfrm>
            <a:off x="11429997" y="6032895"/>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6032895"/>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6032895"/>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082314"/>
            <a:ext cx="9062438" cy="6755696"/>
          </a:xfrm>
          <a:prstGeom prst="rect">
            <a:avLst/>
          </a:prstGeom>
        </p:spPr>
        <p:txBody>
          <a:bodyPr vert="horz" wrap="square" lIns="0" tIns="0" rIns="0" bIns="0" rtlCol="0">
            <a:spAutoFit/>
          </a:bodyPr>
          <a:lstStyle/>
          <a:p>
            <a:pPr marL="19958">
              <a:lnSpc>
                <a:spcPct val="110000"/>
              </a:lnSpc>
              <a:spcBef>
                <a:spcPts val="893"/>
              </a:spcBef>
            </a:pPr>
            <a:r>
              <a:rPr lang="en-US" sz="3500" b="1" spc="-11" dirty="0">
                <a:solidFill>
                  <a:srgbClr val="BD003A"/>
                </a:solidFill>
                <a:latin typeface="Arial"/>
                <a:cs typeface="Arial"/>
              </a:rPr>
              <a:t>RESULTS</a:t>
            </a:r>
            <a:endParaRPr lang="en-US" sz="2700" spc="11" dirty="0">
              <a:latin typeface="Arial"/>
              <a:cs typeface="Arial"/>
            </a:endParaRPr>
          </a:p>
          <a:p>
            <a:pPr marL="27719">
              <a:spcBef>
                <a:spcPts val="893"/>
              </a:spcBef>
            </a:pPr>
            <a:r>
              <a:rPr lang="en-US" sz="2700" spc="11" dirty="0">
                <a:latin typeface="Arial"/>
                <a:cs typeface="Arial"/>
              </a:rPr>
              <a:t>Nuclear envelope breakdown (NEBD) is used to mark a time of 0 as it coincides with when the centrosomes have been properly placed for cell division. Recruitment was quantified every 10 seconds from 330 seconds before NEBD to 0 seconds (Fig. 1b). Recovery was quantified immediately after pronuclear meeting (PNM) every second for 50 seconds (Fig. 1c). </a:t>
            </a:r>
            <a:endParaRPr lang="en-US" sz="2700" spc="11" dirty="0">
              <a:solidFill>
                <a:srgbClr val="4C4D4F"/>
              </a:solidFill>
              <a:latin typeface="Arial"/>
              <a:cs typeface="Arial"/>
            </a:endParaRPr>
          </a:p>
          <a:p>
            <a:pPr marL="27719">
              <a:spcBef>
                <a:spcPts val="893"/>
              </a:spcBef>
            </a:pPr>
            <a:r>
              <a:rPr lang="en-US" sz="2700" dirty="0">
                <a:latin typeface="Arial"/>
                <a:cs typeface="Arial"/>
              </a:rPr>
              <a:t>The recruitment on the long time-scale shows that the average fluorescence in the lagging centrosomes is greater than the leading centrosome (Fig. 2a). </a:t>
            </a:r>
          </a:p>
          <a:p>
            <a:pPr marL="27719">
              <a:spcBef>
                <a:spcPts val="893"/>
              </a:spcBef>
            </a:pPr>
            <a:r>
              <a:rPr lang="en-US" sz="2700" dirty="0">
                <a:latin typeface="Arial"/>
                <a:cs typeface="Arial"/>
              </a:rPr>
              <a:t>The recovery after photobleaching shows similar final recovery amounts, however analysis of the recovery curves shows distinct recovery dynamics between the two centrosomes (Fig. 2b)</a:t>
            </a:r>
            <a:endParaRPr sz="2700" dirty="0">
              <a:latin typeface="Arial"/>
              <a:cs typeface="Arial"/>
            </a:endParaRPr>
          </a:p>
        </p:txBody>
      </p:sp>
      <p:sp>
        <p:nvSpPr>
          <p:cNvPr id="23" name="object 23"/>
          <p:cNvSpPr txBox="1"/>
          <p:nvPr/>
        </p:nvSpPr>
        <p:spPr>
          <a:xfrm>
            <a:off x="12045097" y="27977036"/>
            <a:ext cx="9199684" cy="320087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marL="27719">
              <a:spcBef>
                <a:spcPts val="893"/>
              </a:spcBef>
            </a:pPr>
            <a:r>
              <a:rPr lang="en-US" sz="2700" dirty="0">
                <a:solidFill>
                  <a:srgbClr val="231F20"/>
                </a:solidFill>
                <a:latin typeface="Arial"/>
                <a:cs typeface="Arial"/>
              </a:rPr>
              <a:t>To help uncover potential mechanisms responsible for the reported centrosomal dynamics, we turned to mathematical modeling. A 3-compartment model representing the two centrosomes as well as the cytoplasm was constructed to simulate a maturation factor’s recruitment and recovery in a one-cell embryo (Fig. 3).</a:t>
            </a:r>
            <a:endParaRPr sz="2700" dirty="0">
              <a:latin typeface="Arial"/>
              <a:cs typeface="Arial"/>
            </a:endParaRPr>
          </a:p>
        </p:txBody>
      </p:sp>
      <p:sp>
        <p:nvSpPr>
          <p:cNvPr id="25" name="object 25"/>
          <p:cNvSpPr txBox="1"/>
          <p:nvPr/>
        </p:nvSpPr>
        <p:spPr>
          <a:xfrm>
            <a:off x="12088073" y="23789746"/>
            <a:ext cx="9323502" cy="3439403"/>
          </a:xfrm>
          <a:prstGeom prst="rect">
            <a:avLst/>
          </a:prstGeom>
        </p:spPr>
        <p:txBody>
          <a:bodyPr vert="horz" wrap="square" lIns="0" tIns="0" rIns="0" bIns="0" rtlCol="0">
            <a:spAutoFit/>
          </a:bodyPr>
          <a:lstStyle/>
          <a:p>
            <a:pPr marL="27719">
              <a:spcBef>
                <a:spcPts val="893"/>
              </a:spcBef>
            </a:pPr>
            <a:r>
              <a:rPr lang="en-US" sz="2700" b="1" spc="-33" dirty="0">
                <a:solidFill>
                  <a:srgbClr val="4C4D4F"/>
                </a:solidFill>
                <a:latin typeface="Arial" panose="020B0604020202020204" pitchFamily="34" charset="0"/>
                <a:cs typeface="Arial" panose="020B0604020202020204" pitchFamily="34" charset="0"/>
              </a:rPr>
              <a:t>Statistical Analysis Shows Asymmetries</a:t>
            </a:r>
            <a:endParaRPr lang="en-US" sz="2700" dirty="0">
              <a:latin typeface="Arial" panose="020B0604020202020204" pitchFamily="34" charset="0"/>
              <a:cs typeface="Arial" panose="020B0604020202020204" pitchFamily="34" charset="0"/>
            </a:endParaRPr>
          </a:p>
          <a:p>
            <a:pPr>
              <a:spcBef>
                <a:spcPts val="893"/>
              </a:spcBef>
            </a:pPr>
            <a:r>
              <a:rPr lang="en-US" sz="2700" dirty="0">
                <a:latin typeface="Arial" panose="020B0604020202020204" pitchFamily="34" charset="0"/>
                <a:cs typeface="Arial" panose="020B0604020202020204" pitchFamily="34" charset="0"/>
              </a:rPr>
              <a:t>Our newly publish Gromov-Wasserstein based distance metric was used to identify any potential differences between the shapes of the calculated recruitment and recovery curves. The recruitment did not show a difference between leading and lagging centrosomes. However, the leading and lagging centrosomes did have different shaped recovery curves indicating that their recovery dynamics were different.</a:t>
            </a:r>
          </a:p>
        </p:txBody>
      </p:sp>
      <p:sp>
        <p:nvSpPr>
          <p:cNvPr id="26" name="object 26"/>
          <p:cNvSpPr txBox="1"/>
          <p:nvPr/>
        </p:nvSpPr>
        <p:spPr>
          <a:xfrm>
            <a:off x="33119273" y="15551891"/>
            <a:ext cx="8995894" cy="1274388"/>
          </a:xfrm>
          <a:prstGeom prst="rect">
            <a:avLst/>
          </a:prstGeom>
        </p:spPr>
        <p:txBody>
          <a:bodyPr vert="horz" wrap="square" lIns="0" tIns="0" rIns="0" bIns="0" rtlCol="0">
            <a:spAutoFit/>
          </a:bodyPr>
          <a:lstStyle/>
          <a:p>
            <a:pPr marL="19958">
              <a:lnSpc>
                <a:spcPct val="110000"/>
              </a:lnSpc>
              <a:spcBef>
                <a:spcPts val="893"/>
              </a:spcBef>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893"/>
              </a:spcBef>
            </a:pPr>
            <a:r>
              <a:rPr lang="en-US" sz="2700" spc="-33" dirty="0">
                <a:solidFill>
                  <a:srgbClr val="231F20"/>
                </a:solidFill>
                <a:latin typeface="Arial"/>
                <a:cs typeface="Arial"/>
              </a:rPr>
              <a:t>By combining a precise </a:t>
            </a:r>
            <a:r>
              <a:rPr lang="en-US" sz="2700" spc="-33" dirty="0" err="1">
                <a:solidFill>
                  <a:srgbClr val="231F20"/>
                </a:solidFill>
                <a:latin typeface="Arial"/>
                <a:cs typeface="Arial"/>
              </a:rPr>
              <a:t>quianti</a:t>
            </a:r>
            <a:endParaRPr lang="en-US" sz="2700" spc="11" dirty="0">
              <a:solidFill>
                <a:srgbClr val="231F20"/>
              </a:solidFill>
              <a:latin typeface="Arial"/>
              <a:cs typeface="Arial"/>
            </a:endParaRPr>
          </a:p>
        </p:txBody>
      </p:sp>
      <p:sp>
        <p:nvSpPr>
          <p:cNvPr id="27" name="object 27"/>
          <p:cNvSpPr txBox="1"/>
          <p:nvPr/>
        </p:nvSpPr>
        <p:spPr>
          <a:xfrm>
            <a:off x="33119271" y="25558147"/>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6460586"/>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3023091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5702526"/>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8" name="object 15"/>
          <p:cNvSpPr txBox="1"/>
          <p:nvPr/>
        </p:nvSpPr>
        <p:spPr>
          <a:xfrm>
            <a:off x="1572332" y="19431000"/>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2932853"/>
            <a:ext cx="849972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Centrosome Recruitment and Recovery Revealed by a Precise Quantification</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336"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218859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377985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3370" y="7216509"/>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8902" y="16903633"/>
            <a:ext cx="8127909" cy="5913419"/>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3084082"/>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4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15774131"/>
            <a:ext cx="75556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Sets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Recruitment &amp; Recovery Data</a:t>
            </a:r>
            <a:endParaRPr lang="en-US" sz="27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6">
            <a:extLst>
              <a:ext uri="{28A0092B-C50C-407E-A947-70E740481C1C}">
                <a14:useLocalDpi xmlns:a14="http://schemas.microsoft.com/office/drawing/2010/main" val="0"/>
              </a:ext>
            </a:extLst>
          </a:blip>
          <a:srcRect t="4042"/>
          <a:stretch/>
        </p:blipFill>
        <p:spPr>
          <a:xfrm>
            <a:off x="34261365" y="7266826"/>
            <a:ext cx="6711709" cy="6308813"/>
          </a:xfrm>
          <a:prstGeom prst="rect">
            <a:avLst/>
          </a:prstGeom>
        </p:spPr>
      </p:pic>
      <p:pic>
        <p:nvPicPr>
          <p:cNvPr id="46" name="Picture 45" descr="A group of colorful lines&#10;&#10;Description automatically generated">
            <a:extLst>
              <a:ext uri="{FF2B5EF4-FFF2-40B4-BE49-F238E27FC236}">
                <a16:creationId xmlns:a16="http://schemas.microsoft.com/office/drawing/2014/main" id="{99202188-9FA6-D22B-6845-B587979F90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56753" y="14065771"/>
            <a:ext cx="7046990" cy="7644400"/>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71A8E3D7-216D-1F13-D443-DE67C607E8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7336" y="20453756"/>
            <a:ext cx="8860554" cy="7296926"/>
          </a:xfrm>
          <a:prstGeom prst="rect">
            <a:avLst/>
          </a:prstGeom>
        </p:spPr>
      </p:pic>
      <p:sp>
        <p:nvSpPr>
          <p:cNvPr id="37" name="object 25">
            <a:extLst>
              <a:ext uri="{FF2B5EF4-FFF2-40B4-BE49-F238E27FC236}">
                <a16:creationId xmlns:a16="http://schemas.microsoft.com/office/drawing/2014/main" id="{19A13F4F-3D92-39A8-4C16-46EB770A2346}"/>
              </a:ext>
            </a:extLst>
          </p:cNvPr>
          <p:cNvSpPr txBox="1"/>
          <p:nvPr/>
        </p:nvSpPr>
        <p:spPr>
          <a:xfrm>
            <a:off x="22636352" y="13798907"/>
            <a:ext cx="9323502" cy="1777410"/>
          </a:xfrm>
          <a:prstGeom prst="rect">
            <a:avLst/>
          </a:prstGeom>
        </p:spPr>
        <p:txBody>
          <a:bodyPr vert="horz" wrap="square" lIns="0" tIns="0" rIns="0" bIns="0" rtlCol="0">
            <a:spAutoFit/>
          </a:bodyPr>
          <a:lstStyle/>
          <a:p>
            <a:pPr marL="27719"/>
            <a:r>
              <a:rPr lang="en-US" sz="2700" b="1" spc="-33" dirty="0">
                <a:solidFill>
                  <a:srgbClr val="4C4D4F"/>
                </a:solidFill>
                <a:latin typeface="Arial" panose="020B0604020202020204" pitchFamily="34" charset="0"/>
                <a:cs typeface="Arial" panose="020B0604020202020204" pitchFamily="34" charset="0"/>
              </a:rPr>
              <a:t>112 Parameter Sets That Recapitulate </a:t>
            </a:r>
            <a:r>
              <a:rPr lang="en-US" sz="2700" b="1" i="1" spc="-33" dirty="0">
                <a:solidFill>
                  <a:srgbClr val="4C4D4F"/>
                </a:solidFill>
                <a:latin typeface="Arial" panose="020B0604020202020204" pitchFamily="34" charset="0"/>
                <a:cs typeface="Arial" panose="020B0604020202020204" pitchFamily="34" charset="0"/>
              </a:rPr>
              <a:t>in vivo</a:t>
            </a:r>
            <a:r>
              <a:rPr lang="en-US" sz="2700" b="1" spc="-33" dirty="0">
                <a:solidFill>
                  <a:srgbClr val="4C4D4F"/>
                </a:solidFill>
                <a:latin typeface="Arial" panose="020B0604020202020204" pitchFamily="34" charset="0"/>
                <a:cs typeface="Arial" panose="020B0604020202020204" pitchFamily="34" charset="0"/>
              </a:rPr>
              <a:t> Dynamics</a:t>
            </a:r>
            <a:endParaRPr lang="en-US" sz="2700" dirty="0">
              <a:latin typeface="Arial" panose="020B0604020202020204" pitchFamily="34" charset="0"/>
              <a:cs typeface="Arial" panose="020B0604020202020204" pitchFamily="34" charset="0"/>
            </a:endParaRPr>
          </a:p>
          <a:p>
            <a:pPr>
              <a:spcBef>
                <a:spcPts val="889"/>
              </a:spcBef>
            </a:pPr>
            <a:r>
              <a:rPr lang="en-US" sz="2700" dirty="0">
                <a:latin typeface="Arial" panose="020B0604020202020204" pitchFamily="34" charset="0"/>
                <a:cs typeface="Arial" panose="020B0604020202020204" pitchFamily="34" charset="0"/>
              </a:rPr>
              <a:t>Using a parameter search based on our MCMC method we were able to find 112 parameter sets that fit the model’s maturation factor to the observed AIR-1::GFP data (Fig. 4). </a:t>
            </a:r>
          </a:p>
        </p:txBody>
      </p:sp>
      <p:sp>
        <p:nvSpPr>
          <p:cNvPr id="41" name="object 25">
            <a:extLst>
              <a:ext uri="{FF2B5EF4-FFF2-40B4-BE49-F238E27FC236}">
                <a16:creationId xmlns:a16="http://schemas.microsoft.com/office/drawing/2014/main" id="{DCB1E5B5-3BC2-B500-B357-3C1E151F09E0}"/>
              </a:ext>
            </a:extLst>
          </p:cNvPr>
          <p:cNvSpPr txBox="1"/>
          <p:nvPr/>
        </p:nvSpPr>
        <p:spPr>
          <a:xfrm>
            <a:off x="22603370" y="25042727"/>
            <a:ext cx="9323502" cy="3854901"/>
          </a:xfrm>
          <a:prstGeom prst="rect">
            <a:avLst/>
          </a:prstGeom>
        </p:spPr>
        <p:txBody>
          <a:bodyPr vert="horz" wrap="square" lIns="0" tIns="0" rIns="0" bIns="0" rtlCol="0">
            <a:spAutoFit/>
          </a:bodyPr>
          <a:lstStyle/>
          <a:p>
            <a:pPr marL="27719"/>
            <a:r>
              <a:rPr lang="en-US" sz="2700" b="1" spc="-33" dirty="0">
                <a:solidFill>
                  <a:srgbClr val="4C4D4F"/>
                </a:solidFill>
                <a:latin typeface="Arial" panose="020B0604020202020204" pitchFamily="34" charset="0"/>
                <a:cs typeface="Arial" panose="020B0604020202020204" pitchFamily="34" charset="0"/>
              </a:rPr>
              <a:t>Parameter Space of the Model Reveals Structural Features of the Centrosomes</a:t>
            </a:r>
            <a:endParaRPr lang="en-US" sz="2700" dirty="0">
              <a:latin typeface="Arial" panose="020B0604020202020204" pitchFamily="34" charset="0"/>
              <a:cs typeface="Arial" panose="020B0604020202020204" pitchFamily="34" charset="0"/>
            </a:endParaRPr>
          </a:p>
          <a:p>
            <a:pPr>
              <a:spcBef>
                <a:spcPts val="889"/>
              </a:spcBef>
            </a:pPr>
            <a:r>
              <a:rPr lang="en-US" sz="2700" dirty="0">
                <a:latin typeface="Arial" panose="020B0604020202020204" pitchFamily="34" charset="0"/>
                <a:cs typeface="Arial" panose="020B0604020202020204" pitchFamily="34" charset="0"/>
              </a:rPr>
              <a:t>There are three features that define the structural dynamics of the centrosome compartments in the model. The cooperativity, carrying capacity, and the ratio of the on rate to the off rate. Plotting all 112 parameter sets on a 3D plot with these features as the axis and differentiating the leading from the lagging centrosome revealed a high level of restriction to the location of possible parameters (Fig. 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2213</TotalTime>
  <Words>1309</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Kravtsova1,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69</cp:revision>
  <dcterms:created xsi:type="dcterms:W3CDTF">2013-07-30T11:46:00Z</dcterms:created>
  <dcterms:modified xsi:type="dcterms:W3CDTF">2023-12-12T01:20:57Z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