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varScale="1">
        <p:scale>
          <a:sx n="34" d="100"/>
          <a:sy n="34" d="100"/>
        </p:scale>
        <p:origin x="2668" y="10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______,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553200"/>
            <a:ext cx="9063269" cy="6471195"/>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of them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kumimoji="0" lang="en-US" sz="2700" b="0" i="0" u="none" strike="noStrike" kern="1200" cap="none" spc="11" normalizeH="0" baseline="0" noProof="0" dirty="0" err="1">
                <a:ln>
                  <a:noFill/>
                </a:ln>
                <a:solidFill>
                  <a:srgbClr val="231F20"/>
                </a:solidFill>
                <a:effectLst/>
                <a:uLnTx/>
                <a:uFillTx/>
                <a:latin typeface="Arial"/>
                <a:ea typeface="+mn-ea"/>
                <a:cs typeface="Arial"/>
              </a:rPr>
              <a:t>i</a:t>
            </a:r>
            <a:r>
              <a:rPr lang="en-US" sz="2700" spc="11" dirty="0">
                <a:solidFill>
                  <a:srgbClr val="231F20"/>
                </a:solidFill>
                <a:latin typeface="Arial"/>
                <a:cs typeface="Arial"/>
              </a:rPr>
              <a:t>n the size and density of the microtubule arrays that emanate from the two MTOCs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Here we verify those results with EBP-2 which marks the ends of growing </a:t>
            </a:r>
            <a:r>
              <a:rPr lang="en-US" sz="2700" spc="11" dirty="0" err="1">
                <a:solidFill>
                  <a:srgbClr val="231F20"/>
                </a:solidFill>
                <a:latin typeface="Arial"/>
                <a:cs typeface="Arial"/>
              </a:rPr>
              <a:t>MTs.</a:t>
            </a:r>
            <a:r>
              <a:rPr lang="en-US" sz="2700" spc="11" dirty="0">
                <a:solidFill>
                  <a:srgbClr val="231F20"/>
                </a:solidFill>
                <a:latin typeface="Arial"/>
                <a:cs typeface="Arial"/>
              </a:rPr>
              <a:t> We also extend the analysis to Air-1, a factor found in the PCM that is required for spindle assembly and recruitment of other MT-nucleating factors</a:t>
            </a:r>
            <a:endParaRPr sz="2700" dirty="0">
              <a:latin typeface="Arial"/>
              <a:cs typeface="Arial"/>
            </a:endParaRPr>
          </a:p>
        </p:txBody>
      </p:sp>
      <p:sp>
        <p:nvSpPr>
          <p:cNvPr id="12" name="object 12"/>
          <p:cNvSpPr txBox="1"/>
          <p:nvPr/>
        </p:nvSpPr>
        <p:spPr>
          <a:xfrm>
            <a:off x="1572332" y="2278566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136378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10611622"/>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Modeling Centrosome Recruitment &amp; Recovery</a:t>
            </a:r>
            <a:endParaRPr lang="en-US" sz="2700" dirty="0">
              <a:latin typeface="Arial"/>
              <a:cs typeface="Arial"/>
            </a:endParaRPr>
          </a:p>
        </p:txBody>
      </p:sp>
      <p:sp>
        <p:nvSpPr>
          <p:cNvPr id="16" name="object 16"/>
          <p:cNvSpPr txBox="1"/>
          <p:nvPr/>
        </p:nvSpPr>
        <p:spPr>
          <a:xfrm>
            <a:off x="33118816" y="6477000"/>
            <a:ext cx="75719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 Space Shows Asymmetry in Centrosome Structural Composition</a:t>
            </a:r>
            <a:endParaRPr lang="en-US" sz="2700" dirty="0">
              <a:latin typeface="Arial"/>
              <a:cs typeface="Arial"/>
            </a:endParaRPr>
          </a:p>
        </p:txBody>
      </p:sp>
      <p:sp>
        <p:nvSpPr>
          <p:cNvPr id="17" name="object 17"/>
          <p:cNvSpPr/>
          <p:nvPr/>
        </p:nvSpPr>
        <p:spPr>
          <a:xfrm>
            <a:off x="11429997" y="7096400"/>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553200"/>
            <a:ext cx="9062438" cy="6092297"/>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RESULTS</a:t>
            </a:r>
            <a:endParaRPr sz="3500" b="1" spc="-11" dirty="0">
              <a:solidFill>
                <a:srgbClr val="BD003A"/>
              </a:solidFill>
              <a:latin typeface="Arial"/>
              <a:cs typeface="Arial"/>
            </a:endParaRP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29037742"/>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6477000"/>
            <a:ext cx="9199684" cy="3478581"/>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12088073" y="25113524"/>
            <a:ext cx="9323502" cy="2908489"/>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dirty="0"/>
              <a:t>There is a handful of cost-effective places with poster printing capabilities at the university. Plan ahead as one poster can take 30 minutes or longer to print.</a:t>
            </a:r>
          </a:p>
          <a:p>
            <a:endParaRPr lang="en-US" sz="2700" u="sng" dirty="0"/>
          </a:p>
          <a:p>
            <a:r>
              <a:rPr lang="en-US" sz="2700" dirty="0"/>
              <a:t>A list of places at Ohio State where you can print posters can be found here: </a:t>
            </a:r>
            <a:r>
              <a:rPr lang="en-US" sz="2700" dirty="0">
                <a:hlinkClick r:id="rId2"/>
              </a:rPr>
              <a:t>go.osu.edu/</a:t>
            </a:r>
            <a:r>
              <a:rPr lang="en-US" sz="2700" b="1" dirty="0">
                <a:hlinkClick r:id="rId2"/>
              </a:rPr>
              <a:t>osuposter</a:t>
            </a:r>
            <a:endParaRPr lang="en-US" sz="2700" dirty="0">
              <a:latin typeface="Arial"/>
              <a:cs typeface="Arial"/>
            </a:endParaRPr>
          </a:p>
        </p:txBody>
      </p:sp>
      <p:sp>
        <p:nvSpPr>
          <p:cNvPr id="26" name="object 26"/>
          <p:cNvSpPr txBox="1"/>
          <p:nvPr/>
        </p:nvSpPr>
        <p:spPr>
          <a:xfrm>
            <a:off x="33119273" y="16413270"/>
            <a:ext cx="8995894" cy="7560468"/>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need 4-6 figures (or tables) in your poster.  Figures can be illustrations, images, diagrams, maps, graphs, photographs, and charts.</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should have at least 1 graph and/or 1 table on your poster.</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Figures should be high quality (at least 300 dpi).  Zoom in to view poster at 100%, if figure looks blurry then it will be blurry when you print it and you should use a new figure.</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The audience will focus on figures and tables and so it is important to provide high-quality and informative figures and tables.    </a:t>
            </a:r>
            <a:endParaRPr lang="en-US" sz="2700" spc="11" dirty="0">
              <a:solidFill>
                <a:srgbClr val="231F20"/>
              </a:solidFill>
              <a:latin typeface="Arial"/>
              <a:cs typeface="Arial"/>
            </a:endParaRPr>
          </a:p>
          <a:p>
            <a:pPr marL="27719" marR="246699">
              <a:lnSpc>
                <a:spcPct val="102899"/>
              </a:lnSpc>
              <a:spcBef>
                <a:spcPts val="437"/>
              </a:spcBef>
            </a:pPr>
            <a:endParaRPr lang="en-US" sz="2700" dirty="0">
              <a:latin typeface="Arial"/>
              <a:cs typeface="Arial"/>
            </a:endParaRPr>
          </a:p>
        </p:txBody>
      </p:sp>
      <p:sp>
        <p:nvSpPr>
          <p:cNvPr id="27" name="object 27"/>
          <p:cNvSpPr txBox="1"/>
          <p:nvPr/>
        </p:nvSpPr>
        <p:spPr>
          <a:xfrm>
            <a:off x="33119271" y="23616478"/>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4518917"/>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28498800"/>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6174155"/>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7" name="TextBox 36"/>
          <p:cNvSpPr txBox="1"/>
          <p:nvPr/>
        </p:nvSpPr>
        <p:spPr>
          <a:xfrm>
            <a:off x="1549078" y="25024771"/>
            <a:ext cx="9149776" cy="4521238"/>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AIM</a:t>
            </a:r>
          </a:p>
          <a:p>
            <a:pPr>
              <a:lnSpc>
                <a:spcPct val="103000"/>
              </a:lnSpc>
              <a:spcBef>
                <a:spcPts val="655"/>
              </a:spcBef>
            </a:pPr>
            <a:r>
              <a:rPr lang="en-US" sz="2700" dirty="0">
                <a:latin typeface="Arial"/>
                <a:cs typeface="Arial"/>
              </a:rPr>
              <a:t>Using a combination of time-lapse microscopy and novel mathematical modeling we will investigate the origins of the asymmetry observed in the MT arrays. We will be able to quantify the spatial and temporal localization of tagged proteins and this data will serve as the basis of an interaction based mathematical model which can further uncover any mechanisms that could lead to the observed localization patterns.</a:t>
            </a:r>
          </a:p>
          <a:p>
            <a:endParaRPr lang="en-US" sz="2700" dirty="0">
              <a:latin typeface="Arial"/>
              <a:cs typeface="Arial"/>
            </a:endParaRPr>
          </a:p>
        </p:txBody>
      </p:sp>
      <p:sp>
        <p:nvSpPr>
          <p:cNvPr id="38" name="object 15"/>
          <p:cNvSpPr txBox="1"/>
          <p:nvPr/>
        </p:nvSpPr>
        <p:spPr>
          <a:xfrm>
            <a:off x="1572332" y="15924526"/>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3376798"/>
            <a:ext cx="8499723"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Recruitment and Recovery</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5280"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651565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377985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7946288" y="4300396"/>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24477" y="1374595"/>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D9654E5A-1951-F11B-27AA-09E3B635A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336" y="16864826"/>
            <a:ext cx="9052578" cy="5760731"/>
          </a:xfrm>
          <a:prstGeom prst="rect">
            <a:avLst/>
          </a:prstGeom>
        </p:spPr>
      </p:pic>
      <p:pic>
        <p:nvPicPr>
          <p:cNvPr id="9" name="Picture 8" descr="A collage of graphs and diagrams&#10;&#10;Description automatically generated">
            <a:extLst>
              <a:ext uri="{FF2B5EF4-FFF2-40B4-BE49-F238E27FC236}">
                <a16:creationId xmlns:a16="http://schemas.microsoft.com/office/drawing/2014/main" id="{88A52210-210C-4DFF-03B0-656CD3118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6173" y="14392527"/>
            <a:ext cx="8503937" cy="6775717"/>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03370" y="1136162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28902" y="22077790"/>
            <a:ext cx="8127909" cy="5913419"/>
          </a:xfrm>
          <a:prstGeom prst="rect">
            <a:avLst/>
          </a:prstGeom>
        </p:spPr>
      </p:pic>
      <p:sp>
        <p:nvSpPr>
          <p:cNvPr id="34" name="object 13">
            <a:extLst>
              <a:ext uri="{FF2B5EF4-FFF2-40B4-BE49-F238E27FC236}">
                <a16:creationId xmlns:a16="http://schemas.microsoft.com/office/drawing/2014/main" id="{8A52A7CF-E617-4412-7158-35365FB59556}"/>
              </a:ext>
            </a:extLst>
          </p:cNvPr>
          <p:cNvSpPr txBox="1"/>
          <p:nvPr/>
        </p:nvSpPr>
        <p:spPr>
          <a:xfrm>
            <a:off x="22603370" y="2916200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4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35" name="object 15">
            <a:extLst>
              <a:ext uri="{FF2B5EF4-FFF2-40B4-BE49-F238E27FC236}">
                <a16:creationId xmlns:a16="http://schemas.microsoft.com/office/drawing/2014/main" id="{4A65351C-B380-6068-A0C3-50FB906168BA}"/>
              </a:ext>
            </a:extLst>
          </p:cNvPr>
          <p:cNvSpPr txBox="1"/>
          <p:nvPr/>
        </p:nvSpPr>
        <p:spPr>
          <a:xfrm>
            <a:off x="22603370" y="20948288"/>
            <a:ext cx="75556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 Sets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Recruitment &amp; Recovery Data</a:t>
            </a:r>
            <a:endParaRPr lang="en-US" sz="27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813C1916-0B23-6AB2-7F14-ADCC28DC5C6C}"/>
              </a:ext>
            </a:extLst>
          </p:cNvPr>
          <p:cNvPicPr>
            <a:picLocks noChangeAspect="1"/>
          </p:cNvPicPr>
          <p:nvPr/>
        </p:nvPicPr>
        <p:blipFill rotWithShape="1">
          <a:blip r:embed="rId9">
            <a:extLst>
              <a:ext uri="{28A0092B-C50C-407E-A947-70E740481C1C}">
                <a14:useLocalDpi xmlns:a14="http://schemas.microsoft.com/office/drawing/2010/main" val="0"/>
              </a:ext>
            </a:extLst>
          </a:blip>
          <a:srcRect t="4042"/>
          <a:stretch/>
        </p:blipFill>
        <p:spPr>
          <a:xfrm>
            <a:off x="34261365" y="7266826"/>
            <a:ext cx="6711709" cy="63088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1748</TotalTime>
  <Words>1275</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______,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66</cp:revision>
  <dcterms:created xsi:type="dcterms:W3CDTF">2013-07-30T11:46:00Z</dcterms:created>
  <dcterms:modified xsi:type="dcterms:W3CDTF">2023-12-07T21:55:20Z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