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2" autoAdjust="0"/>
  </p:normalViewPr>
  <p:slideViewPr>
    <p:cSldViewPr>
      <p:cViewPr>
        <p:scale>
          <a:sx n="25" d="100"/>
          <a:sy n="25" d="100"/>
        </p:scale>
        <p:origin x="1038" y="-252"/>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hyperlink" Target="http://digitalunion.osu.edu/2013/03/11/poster-printing-at-osu/"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dirty="0"/>
          </a:p>
        </p:txBody>
      </p:sp>
      <p:sp>
        <p:nvSpPr>
          <p:cNvPr id="2" name="object 2"/>
          <p:cNvSpPr txBox="1">
            <a:spLocks noGrp="1"/>
          </p:cNvSpPr>
          <p:nvPr>
            <p:ph type="title"/>
          </p:nvPr>
        </p:nvSpPr>
        <p:spPr>
          <a:xfrm>
            <a:off x="1572471" y="1551594"/>
            <a:ext cx="334795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Multi-scale Microscopy and Mathematical Modeling Reveal Asymmetric Centrosome Maturation in the Early C. elegans Embryo</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Kravstova</a:t>
            </a:r>
            <a:r>
              <a:rPr lang="en-US" sz="3600" b="0" spc="-11" baseline="30000" dirty="0"/>
              <a:t>2</a:t>
            </a:r>
            <a:r>
              <a:rPr lang="en-US" sz="3600" b="0" spc="-11" dirty="0"/>
              <a:t>, Adriana Dawes</a:t>
            </a:r>
            <a:r>
              <a:rPr lang="en-US" sz="3600" b="0" spc="-11" baseline="30000" dirty="0"/>
              <a:t>1,2</a:t>
            </a:r>
            <a:br>
              <a:rPr lang="en-US" sz="3600" b="0" spc="-11" dirty="0"/>
            </a:br>
            <a:r>
              <a:rPr lang="en-US" sz="3600" b="0" spc="-11" baseline="30000" dirty="0"/>
              <a:t>1</a:t>
            </a:r>
            <a:r>
              <a:rPr lang="en-US" sz="3600" b="0" spc="-11" dirty="0"/>
              <a:t>The Ohio State University, Department of Molecular Genetics, </a:t>
            </a:r>
            <a:r>
              <a:rPr lang="en-US" sz="3600" b="0" spc="-98" dirty="0"/>
              <a:t>Columbus, Ohio </a:t>
            </a:r>
            <a:r>
              <a:rPr lang="en-US" sz="3600" b="0" spc="-98" baseline="30000" dirty="0"/>
              <a:t>2</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553200"/>
            <a:ext cx="9063269" cy="6471195"/>
          </a:xfrm>
          <a:prstGeom prst="rect">
            <a:avLst/>
          </a:prstGeom>
        </p:spPr>
        <p:txBody>
          <a:bodyPr vert="horz" wrap="square" lIns="0" tIns="0" rIns="0" bIns="0" rtlCol="0">
            <a:spAutoFit/>
          </a:bodyPr>
          <a:lstStyle/>
          <a:p>
            <a:pPr marL="27719">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divisions. </a:t>
            </a:r>
            <a:r>
              <a:rPr lang="en-US" sz="2700" spc="11" dirty="0">
                <a:solidFill>
                  <a:srgbClr val="231F20"/>
                </a:solidFill>
                <a:latin typeface="Arial"/>
                <a:cs typeface="Arial"/>
              </a:rPr>
              <a:t>Centrosomes are the main microtubule organizing centers of the cell and abnormal positioning of them during cell division is one potential cause leading to cancer metastasis.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has previously discovered an asymmetry </a:t>
            </a:r>
            <a:r>
              <a:rPr kumimoji="0" lang="en-US" sz="2700" b="0" i="0" u="none" strike="noStrike" kern="1200" cap="none" spc="11" normalizeH="0" baseline="0" noProof="0" dirty="0" err="1">
                <a:ln>
                  <a:noFill/>
                </a:ln>
                <a:solidFill>
                  <a:srgbClr val="231F20"/>
                </a:solidFill>
                <a:effectLst/>
                <a:uLnTx/>
                <a:uFillTx/>
                <a:latin typeface="Arial"/>
                <a:ea typeface="+mn-ea"/>
                <a:cs typeface="Arial"/>
              </a:rPr>
              <a:t>i</a:t>
            </a:r>
            <a:r>
              <a:rPr lang="en-US" sz="2700" spc="11" dirty="0">
                <a:solidFill>
                  <a:srgbClr val="231F20"/>
                </a:solidFill>
                <a:latin typeface="Arial"/>
                <a:cs typeface="Arial"/>
              </a:rPr>
              <a:t>n the size and density of the microtubule arrays that emanate from the two MTOCs during the first cellular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 Here we verify those results with EBP-2 which marks the ends of growing </a:t>
            </a:r>
            <a:r>
              <a:rPr lang="en-US" sz="2700" spc="11" dirty="0" err="1">
                <a:solidFill>
                  <a:srgbClr val="231F20"/>
                </a:solidFill>
                <a:latin typeface="Arial"/>
                <a:cs typeface="Arial"/>
              </a:rPr>
              <a:t>MTs.</a:t>
            </a:r>
            <a:r>
              <a:rPr lang="en-US" sz="2700" spc="11" dirty="0">
                <a:solidFill>
                  <a:srgbClr val="231F20"/>
                </a:solidFill>
                <a:latin typeface="Arial"/>
                <a:cs typeface="Arial"/>
              </a:rPr>
              <a:t> We also extend the analysis to Air-1, a factor found in the PCM that is required for spindle assembly and recruitment of other MT-nucleating factors</a:t>
            </a:r>
            <a:endParaRPr sz="2700" dirty="0">
              <a:latin typeface="Arial"/>
              <a:cs typeface="Arial"/>
            </a:endParaRPr>
          </a:p>
        </p:txBody>
      </p:sp>
      <p:sp>
        <p:nvSpPr>
          <p:cNvPr id="8" name="object 8"/>
          <p:cNvSpPr/>
          <p:nvPr/>
        </p:nvSpPr>
        <p:spPr>
          <a:xfrm>
            <a:off x="33091691" y="7130372"/>
            <a:ext cx="9199309" cy="7388352"/>
          </a:xfrm>
          <a:custGeom>
            <a:avLst/>
            <a:gdLst/>
            <a:ahLst/>
            <a:cxnLst/>
            <a:rect l="l" t="t" r="r" b="b"/>
            <a:pathLst>
              <a:path w="4188354" h="3484187">
                <a:moveTo>
                  <a:pt x="0" y="3484187"/>
                </a:moveTo>
                <a:lnTo>
                  <a:pt x="4188354" y="3484187"/>
                </a:lnTo>
                <a:lnTo>
                  <a:pt x="4188354" y="0"/>
                </a:lnTo>
                <a:lnTo>
                  <a:pt x="0" y="0"/>
                </a:lnTo>
                <a:lnTo>
                  <a:pt x="0" y="3484187"/>
                </a:lnTo>
                <a:close/>
              </a:path>
            </a:pathLst>
          </a:custGeom>
          <a:solidFill>
            <a:srgbClr val="231F20"/>
          </a:solidFill>
        </p:spPr>
        <p:txBody>
          <a:bodyPr wrap="square" lIns="0" tIns="0" rIns="0" bIns="0" rtlCol="0">
            <a:spAutoFit/>
          </a:bodyPr>
          <a:lstStyle/>
          <a:p>
            <a:endParaRPr/>
          </a:p>
        </p:txBody>
      </p:sp>
      <p:sp>
        <p:nvSpPr>
          <p:cNvPr id="12" name="object 12"/>
          <p:cNvSpPr txBox="1"/>
          <p:nvPr/>
        </p:nvSpPr>
        <p:spPr>
          <a:xfrm>
            <a:off x="1572332" y="23407824"/>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1 or Table 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1,2</a:t>
            </a:r>
            <a:r>
              <a:rPr lang="en-US" sz="1700" spc="22" dirty="0">
                <a:solidFill>
                  <a:srgbClr val="717272"/>
                </a:solidFill>
                <a:latin typeface="Arial"/>
                <a:cs typeface="Arial"/>
              </a:rPr>
              <a:t> </a:t>
            </a:r>
            <a:endParaRPr sz="1700" dirty="0">
              <a:latin typeface="Arial"/>
              <a:cs typeface="Arial"/>
            </a:endParaRPr>
          </a:p>
        </p:txBody>
      </p:sp>
      <p:sp>
        <p:nvSpPr>
          <p:cNvPr id="13" name="object 13"/>
          <p:cNvSpPr txBox="1"/>
          <p:nvPr/>
        </p:nvSpPr>
        <p:spPr>
          <a:xfrm>
            <a:off x="12088073" y="2136378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2 or Table II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4</a:t>
            </a:r>
            <a:endParaRPr lang="en-US" sz="1700" dirty="0">
              <a:latin typeface="Arial"/>
              <a:cs typeface="Arial"/>
            </a:endParaRPr>
          </a:p>
        </p:txBody>
      </p:sp>
      <p:sp>
        <p:nvSpPr>
          <p:cNvPr id="15" name="object 15"/>
          <p:cNvSpPr txBox="1"/>
          <p:nvPr/>
        </p:nvSpPr>
        <p:spPr>
          <a:xfrm>
            <a:off x="22603370" y="13977029"/>
            <a:ext cx="66701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H</a:t>
            </a:r>
            <a:r>
              <a:rPr lang="en-US" sz="2700" b="1" dirty="0">
                <a:solidFill>
                  <a:srgbClr val="CD1445"/>
                </a:solidFill>
                <a:latin typeface="Arial"/>
                <a:cs typeface="Arial"/>
              </a:rPr>
              <a:t>ea</a:t>
            </a:r>
            <a:r>
              <a:rPr lang="en-US" sz="2700" b="1" spc="33" dirty="0">
                <a:solidFill>
                  <a:srgbClr val="CD1445"/>
                </a:solidFill>
                <a:latin typeface="Arial"/>
                <a:cs typeface="Arial"/>
              </a:rPr>
              <a:t>der</a:t>
            </a:r>
            <a:r>
              <a:rPr lang="en-US" sz="2700" b="1" spc="22" dirty="0">
                <a:solidFill>
                  <a:srgbClr val="CD1445"/>
                </a:solidFill>
                <a:latin typeface="Arial"/>
                <a:cs typeface="Arial"/>
              </a:rPr>
              <a:t> for Figure or Table below.</a:t>
            </a:r>
            <a:endParaRPr lang="en-US" sz="2700" dirty="0">
              <a:latin typeface="Arial"/>
              <a:cs typeface="Arial"/>
            </a:endParaRPr>
          </a:p>
        </p:txBody>
      </p:sp>
      <p:sp>
        <p:nvSpPr>
          <p:cNvPr id="16" name="object 16"/>
          <p:cNvSpPr txBox="1"/>
          <p:nvPr/>
        </p:nvSpPr>
        <p:spPr>
          <a:xfrm>
            <a:off x="33118816" y="6477000"/>
            <a:ext cx="7571984"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H</a:t>
            </a:r>
            <a:r>
              <a:rPr lang="en-US" sz="2700" b="1" dirty="0">
                <a:solidFill>
                  <a:srgbClr val="CD1445"/>
                </a:solidFill>
                <a:latin typeface="Arial"/>
                <a:cs typeface="Arial"/>
              </a:rPr>
              <a:t>ea</a:t>
            </a:r>
            <a:r>
              <a:rPr lang="en-US" sz="2700" b="1" spc="33" dirty="0">
                <a:solidFill>
                  <a:srgbClr val="CD1445"/>
                </a:solidFill>
                <a:latin typeface="Arial"/>
                <a:cs typeface="Arial"/>
              </a:rPr>
              <a:t>der</a:t>
            </a:r>
            <a:r>
              <a:rPr lang="en-US" sz="2700" b="1" spc="22" dirty="0">
                <a:solidFill>
                  <a:srgbClr val="CD1445"/>
                </a:solidFill>
                <a:latin typeface="Arial"/>
                <a:cs typeface="Arial"/>
              </a:rPr>
              <a:t> for Figure or Table below.</a:t>
            </a:r>
            <a:endParaRPr lang="en-US" sz="2700" dirty="0">
              <a:latin typeface="Arial"/>
              <a:cs typeface="Arial"/>
            </a:endParaRPr>
          </a:p>
        </p:txBody>
      </p:sp>
      <p:sp>
        <p:nvSpPr>
          <p:cNvPr id="17" name="object 17"/>
          <p:cNvSpPr/>
          <p:nvPr/>
        </p:nvSpPr>
        <p:spPr>
          <a:xfrm>
            <a:off x="11429997" y="7096400"/>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6553200"/>
            <a:ext cx="9062438" cy="6092297"/>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RESULTS</a:t>
            </a:r>
            <a:endParaRPr sz="3500" b="1" spc="-11" dirty="0">
              <a:solidFill>
                <a:srgbClr val="BD003A"/>
              </a:solidFill>
              <a:latin typeface="Arial"/>
              <a:cs typeface="Arial"/>
            </a:endParaRPr>
          </a:p>
          <a:p>
            <a:pPr>
              <a:lnSpc>
                <a:spcPts val="2837"/>
              </a:lnSpc>
              <a:spcBef>
                <a:spcPts val="46"/>
              </a:spcBef>
            </a:pPr>
            <a:endParaRPr sz="2800" dirty="0"/>
          </a:p>
          <a:p>
            <a:pPr marL="27719"/>
            <a:r>
              <a:rPr sz="2700" b="1" spc="-218" dirty="0">
                <a:solidFill>
                  <a:srgbClr val="4C4D4F"/>
                </a:solidFill>
                <a:latin typeface="Arial"/>
                <a:cs typeface="Arial"/>
              </a:rPr>
              <a:t>T</a:t>
            </a:r>
            <a:r>
              <a:rPr sz="2700" b="1" spc="-44" dirty="0">
                <a:solidFill>
                  <a:srgbClr val="4C4D4F"/>
                </a:solidFill>
                <a:latin typeface="Arial"/>
                <a:cs typeface="Arial"/>
              </a:rPr>
              <a:t>e</a:t>
            </a:r>
            <a:r>
              <a:rPr sz="2700" b="1" spc="55" dirty="0">
                <a:solidFill>
                  <a:srgbClr val="4C4D4F"/>
                </a:solidFill>
                <a:latin typeface="Arial"/>
                <a:cs typeface="Arial"/>
              </a:rPr>
              <a:t>x</a:t>
            </a:r>
            <a:r>
              <a:rPr sz="2700" b="1" spc="11" dirty="0">
                <a:solidFill>
                  <a:srgbClr val="4C4D4F"/>
                </a:solidFill>
                <a:latin typeface="Arial"/>
                <a:cs typeface="Arial"/>
              </a:rPr>
              <a:t>t</a:t>
            </a:r>
            <a:endParaRPr sz="2700" dirty="0">
              <a:latin typeface="Arial"/>
              <a:cs typeface="Arial"/>
            </a:endParaRPr>
          </a:p>
          <a:p>
            <a:pPr marL="27719" marR="13860">
              <a:lnSpc>
                <a:spcPct val="102600"/>
              </a:lnSpc>
              <a:spcBef>
                <a:spcPts val="893"/>
              </a:spcBef>
            </a:pPr>
            <a:r>
              <a:rPr sz="2700" spc="11" dirty="0">
                <a:solidFill>
                  <a:srgbClr val="231F20"/>
                </a:solidFill>
                <a:latin typeface="Arial"/>
                <a:cs typeface="Arial"/>
              </a:rPr>
              <a:t>B</a:t>
            </a:r>
            <a:r>
              <a:rPr sz="2700" spc="22" dirty="0">
                <a:solidFill>
                  <a:srgbClr val="231F20"/>
                </a:solidFill>
                <a:latin typeface="Arial"/>
                <a:cs typeface="Arial"/>
              </a:rPr>
              <a:t>e </a:t>
            </a:r>
            <a:r>
              <a:rPr sz="2700" spc="-22" dirty="0">
                <a:solidFill>
                  <a:srgbClr val="231F20"/>
                </a:solidFill>
                <a:latin typeface="Arial"/>
                <a:cs typeface="Arial"/>
              </a:rPr>
              <a:t>sur</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22" dirty="0">
                <a:solidFill>
                  <a:srgbClr val="231F20"/>
                </a:solidFill>
                <a:latin typeface="Arial"/>
                <a:cs typeface="Arial"/>
              </a:rPr>
              <a:t>a</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22" dirty="0">
                <a:solidFill>
                  <a:srgbClr val="231F20"/>
                </a:solidFill>
                <a:latin typeface="Arial"/>
                <a:cs typeface="Arial"/>
              </a:rPr>
              <a:t>h</a:t>
            </a:r>
            <a:r>
              <a:rPr sz="2700" spc="-65" dirty="0">
                <a:solidFill>
                  <a:srgbClr val="231F20"/>
                </a:solidFill>
                <a:latin typeface="Arial"/>
                <a:cs typeface="Arial"/>
              </a:rPr>
              <a:t>a</a:t>
            </a:r>
            <a:r>
              <a:rPr sz="2700" spc="-55" dirty="0">
                <a:solidFill>
                  <a:srgbClr val="231F20"/>
                </a:solidFill>
                <a:latin typeface="Arial"/>
                <a:cs typeface="Arial"/>
              </a:rPr>
              <a:t>v</a:t>
            </a:r>
            <a:r>
              <a:rPr sz="2700" spc="22" dirty="0">
                <a:solidFill>
                  <a:srgbClr val="231F20"/>
                </a:solidFill>
                <a:latin typeface="Arial"/>
                <a:cs typeface="Arial"/>
              </a:rPr>
              <a:t>e </a:t>
            </a:r>
            <a:r>
              <a:rPr sz="2700" spc="-11" dirty="0">
                <a:solidFill>
                  <a:srgbClr val="231F20"/>
                </a:solidFill>
                <a:latin typeface="Arial"/>
                <a:cs typeface="Arial"/>
              </a:rPr>
              <a:t>t</a:t>
            </a:r>
            <a:r>
              <a:rPr sz="2700" spc="22" dirty="0">
                <a:solidFill>
                  <a:srgbClr val="231F20"/>
                </a:solidFill>
                <a:latin typeface="Arial"/>
                <a:cs typeface="Arial"/>
              </a:rPr>
              <a:t>r</a:t>
            </a:r>
            <a:r>
              <a:rPr sz="2700" spc="-22" dirty="0">
                <a:solidFill>
                  <a:srgbClr val="231F20"/>
                </a:solidFill>
                <a:latin typeface="Arial"/>
                <a:cs typeface="Arial"/>
              </a:rPr>
              <a:t>us</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22" dirty="0">
                <a:solidFill>
                  <a:srgbClr val="231F20"/>
                </a:solidFill>
                <a:latin typeface="Arial"/>
                <a:cs typeface="Arial"/>
              </a:rPr>
              <a:t>a</a:t>
            </a:r>
            <a:r>
              <a:rPr sz="2700" spc="-11" dirty="0">
                <a:solidFill>
                  <a:srgbClr val="231F20"/>
                </a:solidFill>
                <a:latin typeface="Arial"/>
                <a:cs typeface="Arial"/>
              </a:rPr>
              <a:t>gu</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o</a:t>
            </a:r>
            <a:r>
              <a:rPr sz="2700" spc="-33" dirty="0">
                <a:solidFill>
                  <a:srgbClr val="231F20"/>
                </a:solidFill>
                <a:latin typeface="Arial"/>
                <a:cs typeface="Arial"/>
              </a:rPr>
              <a:t>o</a:t>
            </a:r>
            <a:r>
              <a:rPr sz="2700" dirty="0">
                <a:solidFill>
                  <a:srgbClr val="231F20"/>
                </a:solidFill>
                <a:latin typeface="Arial"/>
                <a:cs typeface="Arial"/>
              </a:rPr>
              <a:t>f</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a</a:t>
            </a:r>
            <a:r>
              <a:rPr sz="2700" spc="22" dirty="0">
                <a:solidFill>
                  <a:srgbClr val="231F20"/>
                </a:solidFill>
                <a:latin typeface="Arial"/>
                <a:cs typeface="Arial"/>
              </a:rPr>
              <a:t>d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07"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gener</a:t>
            </a:r>
            <a:r>
              <a:rPr sz="2700" spc="-22" dirty="0">
                <a:solidFill>
                  <a:srgbClr val="231F20"/>
                </a:solidFill>
                <a:latin typeface="Arial"/>
                <a:cs typeface="Arial"/>
              </a:rPr>
              <a:t>a</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a</a:t>
            </a:r>
            <a:r>
              <a:rPr sz="2700" spc="-22" dirty="0">
                <a:solidFill>
                  <a:srgbClr val="231F20"/>
                </a:solidFill>
                <a:latin typeface="Arial"/>
                <a:cs typeface="Arial"/>
              </a:rPr>
              <a:t>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87" dirty="0">
                <a:solidFill>
                  <a:srgbClr val="231F20"/>
                </a:solidFill>
                <a:latin typeface="Arial"/>
                <a:cs typeface="Arial"/>
              </a:rPr>
              <a:t>d</a:t>
            </a:r>
            <a:r>
              <a:rPr sz="2700" spc="11" dirty="0">
                <a:solidFill>
                  <a:srgbClr val="231F20"/>
                </a:solidFill>
                <a:latin typeface="Arial"/>
                <a:cs typeface="Arial"/>
              </a:rPr>
              <a:t>:</a:t>
            </a:r>
            <a:endParaRPr sz="2700" dirty="0">
              <a:latin typeface="Arial"/>
              <a:cs typeface="Arial"/>
            </a:endParaRPr>
          </a:p>
          <a:p>
            <a:pPr>
              <a:lnSpc>
                <a:spcPts val="1855"/>
              </a:lnSpc>
              <a:spcBef>
                <a:spcPts val="28"/>
              </a:spcBef>
            </a:pPr>
            <a:endParaRPr sz="1900" dirty="0"/>
          </a:p>
          <a:p>
            <a:pPr marL="255013" indent="-228682">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a</a:t>
            </a:r>
            <a:r>
              <a:rPr sz="2700" spc="11" dirty="0">
                <a:solidFill>
                  <a:srgbClr val="231F20"/>
                </a:solidFill>
                <a:latin typeface="Arial"/>
                <a:cs typeface="Arial"/>
              </a:rPr>
              <a:t>c</a:t>
            </a:r>
            <a:r>
              <a:rPr sz="2700" spc="-11" dirty="0">
                <a:solidFill>
                  <a:srgbClr val="231F20"/>
                </a:solidFill>
                <a:latin typeface="Arial"/>
                <a:cs typeface="Arial"/>
              </a:rPr>
              <a:t>t</a:t>
            </a:r>
            <a:r>
              <a:rPr sz="2700" spc="-22" dirty="0">
                <a:solidFill>
                  <a:srgbClr val="231F20"/>
                </a:solidFill>
                <a:latin typeface="Arial"/>
                <a:cs typeface="Arial"/>
              </a:rPr>
              <a:t>i</a:t>
            </a:r>
            <a:r>
              <a:rPr sz="2700" spc="-55" dirty="0">
                <a:solidFill>
                  <a:srgbClr val="231F20"/>
                </a:solidFill>
                <a:latin typeface="Arial"/>
                <a:cs typeface="Arial"/>
              </a:rPr>
              <a:t>v</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a:t>
            </a:r>
            <a:r>
              <a:rPr sz="2700" spc="22" dirty="0">
                <a:solidFill>
                  <a:srgbClr val="231F20"/>
                </a:solidFill>
                <a:latin typeface="Arial"/>
                <a:cs typeface="Arial"/>
              </a:rPr>
              <a:t>e</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t>
            </a:r>
            <a:r>
              <a:rPr sz="2700" spc="-22" dirty="0">
                <a:solidFill>
                  <a:srgbClr val="231F20"/>
                </a:solidFill>
                <a:latin typeface="Arial"/>
                <a:cs typeface="Arial"/>
              </a:rPr>
              <a:t>i</a:t>
            </a:r>
            <a:r>
              <a:rPr sz="2700" spc="65" dirty="0">
                <a:solidFill>
                  <a:srgbClr val="231F20"/>
                </a:solidFill>
                <a:latin typeface="Arial"/>
                <a:cs typeface="Arial"/>
              </a:rPr>
              <a:t>f</a:t>
            </a:r>
            <a:r>
              <a:rPr sz="2700" spc="22" dirty="0">
                <a:solidFill>
                  <a:srgbClr val="231F20"/>
                </a:solidFill>
                <a:latin typeface="Arial"/>
                <a:cs typeface="Arial"/>
              </a:rPr>
              <a:t>y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65" dirty="0">
                <a:solidFill>
                  <a:srgbClr val="231F20"/>
                </a:solidFill>
                <a:latin typeface="Arial"/>
                <a:cs typeface="Arial"/>
              </a:rPr>
              <a:t>b</a:t>
            </a:r>
            <a:r>
              <a:rPr sz="2700" spc="22" dirty="0">
                <a:solidFill>
                  <a:srgbClr val="231F20"/>
                </a:solidFill>
                <a:latin typeface="Arial"/>
                <a:cs typeface="Arial"/>
              </a:rPr>
              <a:t>y </a:t>
            </a:r>
            <a:r>
              <a:rPr sz="2700" spc="-22" dirty="0">
                <a:solidFill>
                  <a:srgbClr val="231F20"/>
                </a:solidFill>
                <a:latin typeface="Arial"/>
                <a:cs typeface="Arial"/>
              </a:rPr>
              <a:t>u</a:t>
            </a:r>
            <a:r>
              <a:rPr sz="2700" spc="-11"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bu</a:t>
            </a:r>
            <a:r>
              <a:rPr sz="2700" spc="-33" dirty="0">
                <a:solidFill>
                  <a:srgbClr val="231F20"/>
                </a:solidFill>
                <a:latin typeface="Arial"/>
                <a:cs typeface="Arial"/>
              </a:rPr>
              <a:t>l</a:t>
            </a:r>
            <a:r>
              <a:rPr sz="2700" spc="-22" dirty="0">
                <a:solidFill>
                  <a:srgbClr val="231F20"/>
                </a:solidFill>
                <a:latin typeface="Arial"/>
                <a:cs typeface="Arial"/>
              </a:rPr>
              <a:t>l</a:t>
            </a:r>
            <a:r>
              <a:rPr sz="2700" spc="-44" dirty="0">
                <a:solidFill>
                  <a:srgbClr val="231F20"/>
                </a:solidFill>
                <a:latin typeface="Arial"/>
                <a:cs typeface="Arial"/>
              </a:rPr>
              <a:t>e</a:t>
            </a:r>
            <a:r>
              <a:rPr sz="2700" spc="11" dirty="0">
                <a:solidFill>
                  <a:srgbClr val="231F20"/>
                </a:solidFill>
                <a:latin typeface="Arial"/>
                <a:cs typeface="Arial"/>
              </a:rPr>
              <a:t>t</a:t>
            </a:r>
            <a:r>
              <a:rPr sz="2700" spc="22"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l</a:t>
            </a:r>
            <a:r>
              <a:rPr sz="2700" dirty="0">
                <a:solidFill>
                  <a:srgbClr val="231F20"/>
                </a:solidFill>
                <a:latin typeface="Arial"/>
                <a:cs typeface="Arial"/>
              </a:rPr>
              <a:t>o</a:t>
            </a:r>
            <a:r>
              <a:rPr sz="2700" spc="-22"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d </a:t>
            </a:r>
            <a:r>
              <a:rPr sz="2700" spc="-11" dirty="0">
                <a:solidFill>
                  <a:srgbClr val="231F20"/>
                </a:solidFill>
                <a:latin typeface="Arial"/>
                <a:cs typeface="Arial"/>
              </a:rPr>
              <a:t>gr</a:t>
            </a:r>
            <a:r>
              <a:rPr sz="2700" spc="-22" dirty="0">
                <a:solidFill>
                  <a:srgbClr val="231F20"/>
                </a:solidFill>
                <a:latin typeface="Arial"/>
                <a:cs typeface="Arial"/>
              </a:rPr>
              <a:t>a</a:t>
            </a:r>
            <a:r>
              <a:rPr sz="2700" spc="-11" dirty="0">
                <a:solidFill>
                  <a:srgbClr val="231F20"/>
                </a:solidFill>
                <a:latin typeface="Arial"/>
                <a:cs typeface="Arial"/>
              </a:rPr>
              <a:t>p</a:t>
            </a:r>
            <a:r>
              <a:rPr sz="2700" spc="-22" dirty="0">
                <a:solidFill>
                  <a:srgbClr val="231F20"/>
                </a:solidFill>
                <a:latin typeface="Arial"/>
                <a:cs typeface="Arial"/>
              </a:rPr>
              <a:t>h</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11" dirty="0">
                <a:solidFill>
                  <a:srgbClr val="231F20"/>
                </a:solidFill>
                <a:latin typeface="Arial"/>
                <a:cs typeface="Arial"/>
              </a:rPr>
              <a:t>c</a:t>
            </a:r>
            <a:r>
              <a:rPr sz="2700" spc="-22" dirty="0">
                <a:solidFill>
                  <a:srgbClr val="231F20"/>
                </a:solidFill>
                <a:latin typeface="Arial"/>
                <a:cs typeface="Arial"/>
              </a:rPr>
              <a:t>ha</a:t>
            </a:r>
            <a:r>
              <a:rPr sz="2700" spc="87" dirty="0">
                <a:solidFill>
                  <a:srgbClr val="231F20"/>
                </a:solidFill>
                <a:latin typeface="Arial"/>
                <a:cs typeface="Arial"/>
              </a:rPr>
              <a:t>r</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746"/>
              </a:lnSpc>
              <a:spcBef>
                <a:spcPts val="52"/>
              </a:spcBef>
              <a:buClr>
                <a:srgbClr val="231F20"/>
              </a:buClr>
              <a:buFont typeface="Arial"/>
              <a:buChar char="•"/>
            </a:pPr>
            <a:endParaRPr sz="1700" dirty="0"/>
          </a:p>
          <a:p>
            <a:pPr marL="255013" marR="1204391" indent="-228682">
              <a:lnSpc>
                <a:spcPct val="102600"/>
              </a:lnSpc>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dirty="0">
                <a:solidFill>
                  <a:srgbClr val="231F20"/>
                </a:solidFill>
                <a:latin typeface="Arial"/>
                <a:cs typeface="Arial"/>
              </a:rPr>
              <a:t>bo</a:t>
            </a:r>
            <a:r>
              <a:rPr sz="2700" spc="-22" dirty="0">
                <a:solidFill>
                  <a:srgbClr val="231F20"/>
                </a:solidFill>
                <a:latin typeface="Arial"/>
                <a:cs typeface="Arial"/>
              </a:rPr>
              <a:t>l</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ha</a:t>
            </a:r>
            <a:r>
              <a:rPr sz="2700" spc="-11" dirty="0">
                <a:solidFill>
                  <a:srgbClr val="231F20"/>
                </a:solidFill>
                <a:latin typeface="Arial"/>
                <a:cs typeface="Arial"/>
              </a:rPr>
              <a:t>s</a:t>
            </a:r>
            <a:r>
              <a:rPr sz="2700" spc="-22" dirty="0">
                <a:solidFill>
                  <a:srgbClr val="231F20"/>
                </a:solidFill>
                <a:latin typeface="Arial"/>
                <a:cs typeface="Arial"/>
              </a:rPr>
              <a:t>i</a:t>
            </a:r>
            <a:r>
              <a:rPr sz="2700" spc="-65" dirty="0">
                <a:solidFill>
                  <a:srgbClr val="231F20"/>
                </a:solidFill>
                <a:latin typeface="Arial"/>
                <a:cs typeface="Arial"/>
              </a:rPr>
              <a:t>s</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p</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al</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a:t>
            </a:r>
            <a:r>
              <a:rPr sz="2700" spc="11"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nde</a:t>
            </a:r>
            <a:r>
              <a:rPr sz="2700" spc="22" dirty="0">
                <a:solidFill>
                  <a:srgbClr val="231F20"/>
                </a:solidFill>
                <a:latin typeface="Arial"/>
                <a:cs typeface="Arial"/>
              </a:rPr>
              <a:t>r</a:t>
            </a:r>
            <a:r>
              <a:rPr sz="2700" spc="-33" dirty="0">
                <a:solidFill>
                  <a:srgbClr val="231F20"/>
                </a:solidFill>
                <a:latin typeface="Arial"/>
                <a:cs typeface="Arial"/>
              </a:rPr>
              <a:t>lini</a:t>
            </a:r>
            <a:r>
              <a:rPr sz="2700" spc="-11" dirty="0">
                <a:solidFill>
                  <a:srgbClr val="231F20"/>
                </a:solidFill>
                <a:latin typeface="Arial"/>
                <a:cs typeface="Arial"/>
              </a:rPr>
              <a:t>n</a:t>
            </a:r>
            <a:r>
              <a:rPr sz="2700" spc="22" dirty="0">
                <a:solidFill>
                  <a:srgbClr val="231F20"/>
                </a:solidFill>
                <a:latin typeface="Arial"/>
                <a:cs typeface="Arial"/>
              </a:rPr>
              <a:t>g</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76"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11" dirty="0">
                <a:solidFill>
                  <a:srgbClr val="231F20"/>
                </a:solidFill>
                <a:latin typeface="Arial"/>
                <a:cs typeface="Arial"/>
              </a:rPr>
              <a:t>l</a:t>
            </a:r>
            <a:r>
              <a:rPr sz="2700" dirty="0">
                <a:solidFill>
                  <a:srgbClr val="231F20"/>
                </a:solidFill>
                <a:latin typeface="Arial"/>
                <a:cs typeface="Arial"/>
              </a:rPr>
              <a:t>o</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nu</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r</a:t>
            </a:r>
            <a:r>
              <a:rPr sz="2700" spc="-22" dirty="0">
                <a:solidFill>
                  <a:srgbClr val="231F20"/>
                </a:solidFill>
                <a:latin typeface="Arial"/>
                <a:cs typeface="Arial"/>
              </a:rPr>
              <a:t>i</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dirty="0">
                <a:solidFill>
                  <a:srgbClr val="231F20"/>
                </a:solidFill>
                <a:latin typeface="Arial"/>
                <a:cs typeface="Arial"/>
              </a:rPr>
              <a:t>e</a:t>
            </a:r>
            <a:r>
              <a:rPr sz="2700" spc="22" dirty="0">
                <a:solidFill>
                  <a:srgbClr val="231F20"/>
                </a:solidFill>
                <a:latin typeface="Arial"/>
                <a:cs typeface="Arial"/>
              </a:rPr>
              <a:t>s</a:t>
            </a:r>
            <a:endParaRPr sz="2700" dirty="0">
              <a:latin typeface="Arial"/>
              <a:cs typeface="Arial"/>
            </a:endParaRPr>
          </a:p>
        </p:txBody>
      </p:sp>
      <p:sp>
        <p:nvSpPr>
          <p:cNvPr id="22" name="object 22"/>
          <p:cNvSpPr txBox="1"/>
          <p:nvPr/>
        </p:nvSpPr>
        <p:spPr>
          <a:xfrm>
            <a:off x="12088073" y="29037742"/>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6477000"/>
            <a:ext cx="9199684" cy="7151468"/>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a:p>
            <a:pPr marL="27719" marR="13860">
              <a:lnSpc>
                <a:spcPct val="102600"/>
              </a:lnSpc>
              <a:spcBef>
                <a:spcPts val="893"/>
              </a:spcBef>
            </a:pPr>
            <a:br>
              <a:rPr lang="en-US" sz="2700" spc="-55" dirty="0">
                <a:solidFill>
                  <a:srgbClr val="231F20"/>
                </a:solidFill>
                <a:latin typeface="Arial"/>
                <a:cs typeface="Arial"/>
              </a:rPr>
            </a:b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dirty="0">
                <a:solidFill>
                  <a:srgbClr val="231F20"/>
                </a:solidFill>
                <a:latin typeface="Arial"/>
                <a:cs typeface="Arial"/>
              </a:rPr>
              <a:t>po</a:t>
            </a:r>
            <a:r>
              <a:rPr sz="2700" spc="87" dirty="0">
                <a:solidFill>
                  <a:srgbClr val="231F20"/>
                </a:solidFill>
                <a:latin typeface="Arial"/>
                <a:cs typeface="Arial"/>
              </a:rPr>
              <a:t>r</a:t>
            </a:r>
            <a:r>
              <a:rPr sz="2700" spc="11" dirty="0">
                <a:solidFill>
                  <a:srgbClr val="231F20"/>
                </a:solidFill>
                <a:latin typeface="Arial"/>
                <a:cs typeface="Arial"/>
              </a:rPr>
              <a:t>t </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 </a:t>
            </a:r>
            <a:r>
              <a:rPr sz="2700" dirty="0">
                <a:solidFill>
                  <a:srgbClr val="231F20"/>
                </a:solidFill>
                <a:latin typeface="Arial"/>
                <a:cs typeface="Arial"/>
              </a:rPr>
              <a:t>o</a:t>
            </a:r>
            <a:r>
              <a:rPr sz="2700" spc="11" dirty="0">
                <a:solidFill>
                  <a:srgbClr val="231F20"/>
                </a:solidFill>
                <a:latin typeface="Arial"/>
                <a:cs typeface="Arial"/>
              </a:rPr>
              <a:t>r </a:t>
            </a:r>
            <a:r>
              <a:rPr sz="2700" spc="-33" dirty="0">
                <a:solidFill>
                  <a:srgbClr val="231F20"/>
                </a:solidFill>
                <a:latin typeface="Arial"/>
                <a:cs typeface="Arial"/>
              </a:rPr>
              <a:t>j</a:t>
            </a:r>
            <a:r>
              <a:rPr sz="2700" dirty="0">
                <a:solidFill>
                  <a:srgbClr val="231F20"/>
                </a:solidFill>
                <a:latin typeface="Arial"/>
                <a:cs typeface="Arial"/>
              </a:rPr>
              <a:t>p</a:t>
            </a:r>
            <a:r>
              <a:rPr sz="2700" spc="22" dirty="0">
                <a:solidFill>
                  <a:srgbClr val="231F20"/>
                </a:solidFill>
                <a:latin typeface="Arial"/>
                <a:cs typeface="Arial"/>
              </a:rPr>
              <a:t>g</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33" dirty="0">
                <a:solidFill>
                  <a:srgbClr val="231F20"/>
                </a:solidFill>
                <a:latin typeface="Arial"/>
                <a:cs typeface="Arial"/>
              </a:rPr>
              <a:t>i</a:t>
            </a:r>
            <a:r>
              <a:rPr sz="2700" spc="-44" dirty="0">
                <a:solidFill>
                  <a:srgbClr val="231F20"/>
                </a:solidFill>
                <a:latin typeface="Arial"/>
                <a:cs typeface="Arial"/>
              </a:rPr>
              <a:t>nt</a:t>
            </a:r>
            <a:r>
              <a:rPr sz="2700" spc="22" dirty="0">
                <a:solidFill>
                  <a:srgbClr val="231F20"/>
                </a:solidFill>
                <a:latin typeface="Arial"/>
                <a:cs typeface="Arial"/>
              </a:rPr>
              <a:t>o</a:t>
            </a:r>
            <a:r>
              <a:rPr sz="2700" spc="11"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11" dirty="0">
                <a:solidFill>
                  <a:srgbClr val="231F20"/>
                </a:solidFill>
                <a:latin typeface="Arial"/>
                <a:cs typeface="Arial"/>
              </a:rPr>
              <a:t>. </a:t>
            </a:r>
            <a:r>
              <a:rPr sz="2700" spc="22" dirty="0">
                <a:solidFill>
                  <a:srgbClr val="231F20"/>
                </a:solidFill>
                <a:latin typeface="Arial"/>
                <a:cs typeface="Arial"/>
              </a:rPr>
              <a:t>G</a:t>
            </a:r>
            <a:r>
              <a:rPr sz="2700" spc="-11" dirty="0">
                <a:solidFill>
                  <a:srgbClr val="231F20"/>
                </a:solidFill>
                <a:latin typeface="Arial"/>
                <a:cs typeface="Arial"/>
              </a:rPr>
              <a:t>ener</a:t>
            </a:r>
            <a:r>
              <a:rPr sz="2700" spc="-22" dirty="0">
                <a:solidFill>
                  <a:srgbClr val="231F20"/>
                </a:solidFill>
                <a:latin typeface="Arial"/>
                <a:cs typeface="Arial"/>
              </a:rPr>
              <a:t>a</a:t>
            </a:r>
            <a:r>
              <a:rPr sz="2700" spc="-33" dirty="0">
                <a:solidFill>
                  <a:srgbClr val="231F20"/>
                </a:solidFill>
                <a:latin typeface="Arial"/>
                <a:cs typeface="Arial"/>
              </a:rPr>
              <a:t>ll</a:t>
            </a:r>
            <a:r>
              <a:rPr sz="2700" spc="-196" dirty="0">
                <a:solidFill>
                  <a:srgbClr val="231F20"/>
                </a:solidFill>
                <a:latin typeface="Arial"/>
                <a:cs typeface="Arial"/>
              </a:rPr>
              <a:t>y</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do</a:t>
            </a:r>
            <a:r>
              <a:rPr sz="2700" spc="-22" dirty="0">
                <a:solidFill>
                  <a:srgbClr val="231F20"/>
                </a:solidFill>
                <a:latin typeface="Arial"/>
                <a:cs typeface="Arial"/>
              </a:rPr>
              <a:t>u</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c</a:t>
            </a:r>
            <a:r>
              <a:rPr sz="2700" spc="-33" dirty="0">
                <a:solidFill>
                  <a:srgbClr val="231F20"/>
                </a:solidFill>
                <a:latin typeface="Arial"/>
                <a:cs typeface="Arial"/>
              </a:rPr>
              <a:t>l</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k </a:t>
            </a:r>
            <a:r>
              <a:rPr sz="2700" spc="-11" dirty="0">
                <a:solidFill>
                  <a:srgbClr val="231F20"/>
                </a:solidFill>
                <a:latin typeface="Arial"/>
                <a:cs typeface="Arial"/>
              </a:rPr>
              <a:t>o</a:t>
            </a:r>
            <a:r>
              <a:rPr sz="2700" spc="22" dirty="0">
                <a:solidFill>
                  <a:srgbClr val="231F20"/>
                </a:solidFill>
                <a:latin typeface="Arial"/>
                <a:cs typeface="Arial"/>
              </a:rPr>
              <a:t>n </a:t>
            </a:r>
            <a:r>
              <a:rPr sz="2700" spc="-22" dirty="0">
                <a:solidFill>
                  <a:srgbClr val="231F20"/>
                </a:solidFill>
                <a:latin typeface="Arial"/>
                <a:cs typeface="Arial"/>
              </a:rPr>
              <a:t>a</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o</a:t>
            </a:r>
            <a:r>
              <a:rPr sz="2700" dirty="0">
                <a:solidFill>
                  <a:srgbClr val="231F20"/>
                </a:solidFill>
                <a:latin typeface="Arial"/>
                <a:cs typeface="Arial"/>
              </a:rPr>
              <a:t>p</a:t>
            </a:r>
            <a:r>
              <a:rPr sz="2700" spc="-11" dirty="0">
                <a:solidFill>
                  <a:srgbClr val="231F20"/>
                </a:solidFill>
                <a:latin typeface="Arial"/>
                <a:cs typeface="Arial"/>
              </a:rPr>
              <a:t>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a:t>
            </a:r>
            <a:r>
              <a:rPr sz="2700" spc="11" dirty="0">
                <a:solidFill>
                  <a:srgbClr val="231F20"/>
                </a:solidFill>
                <a:latin typeface="Arial"/>
                <a:cs typeface="Arial"/>
              </a:rPr>
              <a:t> </a:t>
            </a:r>
            <a:r>
              <a:rPr sz="2700" spc="22" dirty="0">
                <a:solidFill>
                  <a:srgbClr val="231F20"/>
                </a:solidFill>
                <a:latin typeface="Arial"/>
                <a:cs typeface="Arial"/>
              </a:rPr>
              <a:t>M</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r</a:t>
            </a:r>
            <a:r>
              <a:rPr sz="2700" dirty="0">
                <a:solidFill>
                  <a:srgbClr val="231F20"/>
                </a:solidFill>
                <a:latin typeface="Arial"/>
                <a:cs typeface="Arial"/>
              </a:rPr>
              <a:t>o</a:t>
            </a:r>
            <a:r>
              <a:rPr sz="2700" spc="-11" dirty="0">
                <a:solidFill>
                  <a:srgbClr val="231F20"/>
                </a:solidFill>
                <a:latin typeface="Arial"/>
                <a:cs typeface="Arial"/>
              </a:rPr>
              <a:t>s</a:t>
            </a:r>
            <a:r>
              <a:rPr sz="2700" spc="-33" dirty="0">
                <a:solidFill>
                  <a:srgbClr val="231F20"/>
                </a:solidFill>
                <a:latin typeface="Arial"/>
                <a:cs typeface="Arial"/>
              </a:rPr>
              <a:t>o</a:t>
            </a:r>
            <a:r>
              <a:rPr sz="2700" spc="65" dirty="0">
                <a:solidFill>
                  <a:srgbClr val="231F20"/>
                </a:solidFill>
                <a:latin typeface="Arial"/>
                <a:cs typeface="Arial"/>
              </a:rPr>
              <a:t>f</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P</a:t>
            </a:r>
            <a:r>
              <a:rPr sz="2700" spc="-11" dirty="0">
                <a:solidFill>
                  <a:srgbClr val="231F20"/>
                </a:solidFill>
                <a:latin typeface="Arial"/>
                <a:cs typeface="Arial"/>
              </a:rPr>
              <a:t>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44" dirty="0">
                <a:solidFill>
                  <a:srgbClr val="231F20"/>
                </a:solidFill>
                <a:latin typeface="Arial"/>
                <a:cs typeface="Arial"/>
              </a:rPr>
              <a:t>E</a:t>
            </a:r>
            <a:r>
              <a:rPr sz="2700" spc="-22" dirty="0">
                <a:solidFill>
                  <a:srgbClr val="231F20"/>
                </a:solidFill>
                <a:latin typeface="Arial"/>
                <a:cs typeface="Arial"/>
              </a:rPr>
              <a:t>d</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o</a:t>
            </a:r>
            <a:r>
              <a:rPr sz="2700" spc="-218"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11" dirty="0">
                <a:solidFill>
                  <a:srgbClr val="231F20"/>
                </a:solidFill>
                <a:latin typeface="Arial"/>
                <a:cs typeface="Arial"/>
              </a:rPr>
              <a:t>e</a:t>
            </a:r>
            <a:r>
              <a:rPr sz="2700" spc="-33" dirty="0">
                <a:solidFill>
                  <a:srgbClr val="231F20"/>
                </a:solidFill>
                <a:latin typeface="Arial"/>
                <a:cs typeface="Arial"/>
              </a:rPr>
              <a:t>l</a:t>
            </a:r>
            <a:r>
              <a:rPr sz="2700" spc="-22" dirty="0">
                <a:solidFill>
                  <a:srgbClr val="231F20"/>
                </a:solidFill>
                <a:latin typeface="Arial"/>
                <a:cs typeface="Arial"/>
              </a:rPr>
              <a:t>l</a:t>
            </a:r>
            <a:r>
              <a:rPr sz="2700" spc="22" dirty="0">
                <a:solidFill>
                  <a:srgbClr val="231F20"/>
                </a:solidFill>
                <a:latin typeface="Arial"/>
                <a:cs typeface="Arial"/>
              </a:rPr>
              <a:t>s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th</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a:t>
            </a:r>
            <a:r>
              <a:rPr sz="2700" spc="11" dirty="0">
                <a:solidFill>
                  <a:srgbClr val="231F20"/>
                </a:solidFill>
                <a:latin typeface="Arial"/>
                <a:cs typeface="Arial"/>
              </a:rPr>
              <a:t>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the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ha</a:t>
            </a:r>
            <a:r>
              <a:rPr sz="2700" spc="-11" dirty="0">
                <a:solidFill>
                  <a:srgbClr val="231F20"/>
                </a:solidFill>
                <a:latin typeface="Arial"/>
                <a:cs typeface="Arial"/>
              </a:rPr>
              <a:t>n</a:t>
            </a:r>
            <a:r>
              <a:rPr sz="2700" spc="-22" dirty="0">
                <a:solidFill>
                  <a:srgbClr val="231F20"/>
                </a:solidFill>
                <a:latin typeface="Arial"/>
                <a:cs typeface="Arial"/>
              </a:rPr>
              <a:t>dl</a:t>
            </a:r>
            <a:r>
              <a:rPr sz="2700" spc="22" dirty="0">
                <a:solidFill>
                  <a:srgbClr val="231F20"/>
                </a:solidFill>
                <a:latin typeface="Arial"/>
                <a:cs typeface="Arial"/>
              </a:rPr>
              <a:t>e </a:t>
            </a:r>
            <a:r>
              <a:rPr sz="2700" spc="-44" dirty="0">
                <a:solidFill>
                  <a:srgbClr val="231F20"/>
                </a:solidFill>
                <a:latin typeface="Arial"/>
                <a:cs typeface="Arial"/>
              </a:rPr>
              <a:t>t</a:t>
            </a:r>
            <a:r>
              <a:rPr sz="2700" dirty="0">
                <a:solidFill>
                  <a:srgbClr val="231F20"/>
                </a:solidFill>
                <a:latin typeface="Arial"/>
                <a:cs typeface="Arial"/>
              </a:rPr>
              <a:t>o</a:t>
            </a:r>
            <a:r>
              <a:rPr sz="2700" spc="-65" dirty="0">
                <a:solidFill>
                  <a:srgbClr val="231F20"/>
                </a:solidFill>
                <a:latin typeface="Arial"/>
                <a:cs typeface="Arial"/>
              </a:rPr>
              <a:t>o</a:t>
            </a:r>
            <a:r>
              <a:rPr sz="2700" spc="11" dirty="0">
                <a:solidFill>
                  <a:srgbClr val="231F20"/>
                </a:solidFill>
                <a:latin typeface="Arial"/>
                <a:cs typeface="Arial"/>
              </a:rPr>
              <a:t>.</a:t>
            </a:r>
            <a:r>
              <a:rPr sz="2700" spc="22" dirty="0">
                <a:solidFill>
                  <a:srgbClr val="231F20"/>
                </a:solidFill>
                <a:latin typeface="Arial"/>
                <a:cs typeface="Arial"/>
              </a:rPr>
              <a:t> </a:t>
            </a: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f</a:t>
            </a:r>
            <a:r>
              <a:rPr sz="2700" spc="-11" dirty="0">
                <a:solidFill>
                  <a:srgbClr val="231F20"/>
                </a:solidFill>
                <a:latin typeface="Arial"/>
                <a:cs typeface="Arial"/>
              </a:rPr>
              <a:t>in</a:t>
            </a:r>
            <a:r>
              <a:rPr sz="2700" spc="22" dirty="0">
                <a:solidFill>
                  <a:srgbClr val="231F20"/>
                </a:solidFill>
                <a:latin typeface="Arial"/>
                <a:cs typeface="Arial"/>
              </a:rPr>
              <a:t>d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53" dirty="0">
                <a:solidFill>
                  <a:srgbClr val="231F20"/>
                </a:solidFill>
                <a:latin typeface="Arial"/>
                <a:cs typeface="Arial"/>
              </a:rPr>
              <a:t>1</a:t>
            </a:r>
            <a:r>
              <a:rPr sz="2700" spc="-11" dirty="0">
                <a:solidFill>
                  <a:srgbClr val="231F20"/>
                </a:solidFill>
                <a:latin typeface="Arial"/>
                <a:cs typeface="Arial"/>
              </a:rPr>
              <a:t>2</a:t>
            </a:r>
            <a:r>
              <a:rPr sz="2700" spc="55" dirty="0">
                <a:solidFill>
                  <a:srgbClr val="231F20"/>
                </a:solidFill>
                <a:latin typeface="Arial"/>
                <a:cs typeface="Arial"/>
              </a:rPr>
              <a:t>0</a:t>
            </a:r>
            <a:r>
              <a:rPr sz="2700" dirty="0">
                <a:solidFill>
                  <a:srgbClr val="231F20"/>
                </a:solidFill>
                <a:latin typeface="Arial"/>
                <a:cs typeface="Arial"/>
              </a:rPr>
              <a:t>0</a:t>
            </a:r>
            <a:r>
              <a:rPr sz="2700" spc="-65" dirty="0">
                <a:solidFill>
                  <a:srgbClr val="231F20"/>
                </a:solidFill>
                <a:latin typeface="Arial"/>
                <a:cs typeface="Arial"/>
              </a:rPr>
              <a:t>x</a:t>
            </a:r>
            <a:r>
              <a:rPr sz="2700" spc="-109" dirty="0">
                <a:solidFill>
                  <a:srgbClr val="231F20"/>
                </a:solidFill>
                <a:latin typeface="Arial"/>
                <a:cs typeface="Arial"/>
              </a:rPr>
              <a:t>1</a:t>
            </a:r>
            <a:r>
              <a:rPr sz="2700" spc="33" dirty="0">
                <a:solidFill>
                  <a:srgbClr val="231F20"/>
                </a:solidFill>
                <a:latin typeface="Arial"/>
                <a:cs typeface="Arial"/>
              </a:rPr>
              <a:t>6</a:t>
            </a:r>
            <a:r>
              <a:rPr sz="2700" spc="55" dirty="0">
                <a:solidFill>
                  <a:srgbClr val="231F20"/>
                </a:solidFill>
                <a:latin typeface="Arial"/>
                <a:cs typeface="Arial"/>
              </a:rPr>
              <a:t>0</a:t>
            </a:r>
            <a:r>
              <a:rPr sz="2700" spc="22" dirty="0">
                <a:solidFill>
                  <a:srgbClr val="231F20"/>
                </a:solidFill>
                <a:latin typeface="Arial"/>
                <a:cs typeface="Arial"/>
              </a:rPr>
              <a:t>0 </a:t>
            </a:r>
            <a:r>
              <a:rPr sz="2700" spc="-11" dirty="0">
                <a:solidFill>
                  <a:srgbClr val="231F20"/>
                </a:solidFill>
                <a:latin typeface="Arial"/>
                <a:cs typeface="Arial"/>
              </a:rPr>
              <a:t>pi</a:t>
            </a:r>
            <a:r>
              <a:rPr sz="2700" spc="-65" dirty="0">
                <a:solidFill>
                  <a:srgbClr val="231F20"/>
                </a:solidFill>
                <a:latin typeface="Arial"/>
                <a:cs typeface="Arial"/>
              </a:rPr>
              <a:t>x</a:t>
            </a:r>
            <a:r>
              <a:rPr sz="2700" spc="-11" dirty="0">
                <a:solidFill>
                  <a:srgbClr val="231F20"/>
                </a:solidFill>
                <a:latin typeface="Arial"/>
                <a:cs typeface="Arial"/>
              </a:rPr>
              <a:t>e</a:t>
            </a:r>
            <a:r>
              <a:rPr sz="2700" spc="-22" dirty="0">
                <a:solidFill>
                  <a:srgbClr val="231F20"/>
                </a:solidFill>
                <a:latin typeface="Arial"/>
                <a:cs typeface="Arial"/>
              </a:rPr>
              <a:t>l</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m</a:t>
            </a:r>
            <a:r>
              <a:rPr sz="2700" spc="-22" dirty="0">
                <a:solidFill>
                  <a:srgbClr val="231F20"/>
                </a:solidFill>
                <a:latin typeface="Arial"/>
                <a:cs typeface="Arial"/>
              </a:rPr>
              <a:t>a</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w</a:t>
            </a:r>
            <a:r>
              <a:rPr sz="2700" dirty="0">
                <a:solidFill>
                  <a:srgbClr val="231F20"/>
                </a:solidFill>
                <a:latin typeface="Arial"/>
                <a:cs typeface="Arial"/>
              </a:rPr>
              <a:t>o</a:t>
            </a:r>
            <a:r>
              <a:rPr sz="2700" spc="22" dirty="0">
                <a:solidFill>
                  <a:srgbClr val="231F20"/>
                </a:solidFill>
                <a:latin typeface="Arial"/>
                <a:cs typeface="Arial"/>
              </a:rPr>
              <a:t>rk </a:t>
            </a:r>
            <a:r>
              <a:rPr sz="2700" spc="-55"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a:t>
            </a:r>
            <a:r>
              <a:rPr sz="2700" spc="11" dirty="0">
                <a:solidFill>
                  <a:srgbClr val="231F20"/>
                </a:solidFill>
                <a:latin typeface="Arial"/>
                <a:cs typeface="Arial"/>
              </a:rPr>
              <a:t> </a:t>
            </a:r>
            <a:r>
              <a:rPr sz="2700" spc="-33" dirty="0">
                <a:solidFill>
                  <a:srgbClr val="231F20"/>
                </a:solidFill>
                <a:latin typeface="Arial"/>
                <a:cs typeface="Arial"/>
              </a:rPr>
              <a:t>w</a:t>
            </a:r>
            <a:r>
              <a:rPr sz="2700" spc="-11" dirty="0">
                <a:solidFill>
                  <a:srgbClr val="231F20"/>
                </a:solidFill>
                <a:latin typeface="Arial"/>
                <a:cs typeface="Arial"/>
              </a:rPr>
              <a:t>e</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142"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1" dirty="0">
                <a:solidFill>
                  <a:srgbClr val="231F20"/>
                </a:solidFill>
                <a:latin typeface="Arial"/>
                <a:cs typeface="Arial"/>
              </a:rPr>
              <a:t>m</a:t>
            </a:r>
            <a:r>
              <a:rPr sz="2700" spc="-65" dirty="0">
                <a:solidFill>
                  <a:srgbClr val="231F20"/>
                </a:solidFill>
                <a:latin typeface="Arial"/>
                <a:cs typeface="Arial"/>
              </a:rPr>
              <a:t>a</a:t>
            </a:r>
            <a:r>
              <a:rPr sz="2700" spc="22" dirty="0">
                <a:solidFill>
                  <a:srgbClr val="231F20"/>
                </a:solidFill>
                <a:latin typeface="Arial"/>
                <a:cs typeface="Arial"/>
              </a:rPr>
              <a:t>y </a:t>
            </a:r>
            <a:r>
              <a:rPr sz="2700" spc="-22" dirty="0">
                <a:solidFill>
                  <a:srgbClr val="231F20"/>
                </a:solidFill>
                <a:latin typeface="Arial"/>
                <a:cs typeface="Arial"/>
              </a:rPr>
              <a:t>s</a:t>
            </a:r>
            <a:r>
              <a:rPr sz="2700" spc="-11" dirty="0">
                <a:solidFill>
                  <a:srgbClr val="231F20"/>
                </a:solidFill>
                <a:latin typeface="Arial"/>
                <a:cs typeface="Arial"/>
              </a:rPr>
              <a:t>h</a:t>
            </a:r>
            <a:r>
              <a:rPr sz="2700" spc="-33" dirty="0">
                <a:solidFill>
                  <a:srgbClr val="231F20"/>
                </a:solidFill>
                <a:latin typeface="Arial"/>
                <a:cs typeface="Arial"/>
              </a:rPr>
              <a:t>o</a:t>
            </a:r>
            <a:r>
              <a:rPr sz="2700" spc="33" dirty="0">
                <a:solidFill>
                  <a:srgbClr val="231F20"/>
                </a:solidFill>
                <a:latin typeface="Arial"/>
                <a:cs typeface="Arial"/>
              </a:rPr>
              <a:t>w</a:t>
            </a:r>
            <a:r>
              <a:rPr sz="2700" spc="22" dirty="0">
                <a:solidFill>
                  <a:srgbClr val="231F20"/>
                </a:solidFill>
                <a:latin typeface="Arial"/>
                <a:cs typeface="Arial"/>
              </a:rPr>
              <a:t> </a:t>
            </a:r>
            <a:r>
              <a:rPr sz="2700" dirty="0">
                <a:solidFill>
                  <a:srgbClr val="231F20"/>
                </a:solidFill>
                <a:latin typeface="Arial"/>
                <a:cs typeface="Arial"/>
              </a:rPr>
              <a:t>o</a:t>
            </a:r>
            <a:r>
              <a:rPr sz="2700" spc="22" dirty="0">
                <a:solidFill>
                  <a:srgbClr val="231F20"/>
                </a:solidFill>
                <a:latin typeface="Arial"/>
                <a:cs typeface="Arial"/>
              </a:rPr>
              <a:t>n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11" dirty="0">
                <a:solidFill>
                  <a:srgbClr val="231F20"/>
                </a:solidFill>
                <a:latin typeface="Arial"/>
                <a:cs typeface="Arial"/>
              </a:rPr>
              <a:t>c</a:t>
            </a:r>
            <a:r>
              <a:rPr sz="2700" spc="-22" dirty="0">
                <a:solidFill>
                  <a:srgbClr val="231F20"/>
                </a:solidFill>
                <a:latin typeface="Arial"/>
                <a:cs typeface="Arial"/>
              </a:rPr>
              <a:t>r</a:t>
            </a:r>
            <a:r>
              <a:rPr sz="2700" spc="-11" dirty="0">
                <a:solidFill>
                  <a:srgbClr val="231F20"/>
                </a:solidFill>
                <a:latin typeface="Arial"/>
                <a:cs typeface="Arial"/>
              </a:rPr>
              <a:t>ee</a:t>
            </a:r>
            <a:r>
              <a:rPr sz="2700" spc="22" dirty="0">
                <a:solidFill>
                  <a:srgbClr val="231F20"/>
                </a:solidFill>
                <a:latin typeface="Arial"/>
                <a:cs typeface="Arial"/>
              </a:rPr>
              <a:t>n </a:t>
            </a:r>
            <a:r>
              <a:rPr sz="2700" spc="-22" dirty="0">
                <a:solidFill>
                  <a:srgbClr val="231F20"/>
                </a:solidFill>
                <a:latin typeface="Arial"/>
                <a:cs typeface="Arial"/>
              </a:rPr>
              <a:t>bu</a:t>
            </a:r>
            <a:r>
              <a:rPr sz="2700" spc="11" dirty="0">
                <a:solidFill>
                  <a:srgbClr val="231F20"/>
                </a:solidFill>
                <a:latin typeface="Arial"/>
                <a:cs typeface="Arial"/>
              </a:rPr>
              <a:t>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them</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12088073" y="25113524"/>
            <a:ext cx="9323502" cy="2908489"/>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dirty="0"/>
              <a:t>There is a handful of cost-effective places with poster printing capabilities at the university. Plan ahead as one poster can take 30 minutes or longer to print.</a:t>
            </a:r>
          </a:p>
          <a:p>
            <a:endParaRPr lang="en-US" sz="2700" u="sng" dirty="0"/>
          </a:p>
          <a:p>
            <a:r>
              <a:rPr lang="en-US" sz="2700" dirty="0"/>
              <a:t>A list of places at Ohio State where you can print posters can be found here: </a:t>
            </a:r>
            <a:r>
              <a:rPr lang="en-US" sz="2700" dirty="0">
                <a:hlinkClick r:id="rId2"/>
              </a:rPr>
              <a:t>go.osu.edu/</a:t>
            </a:r>
            <a:r>
              <a:rPr lang="en-US" sz="2700" b="1" dirty="0">
                <a:hlinkClick r:id="rId2"/>
              </a:rPr>
              <a:t>osuposter</a:t>
            </a:r>
            <a:endParaRPr lang="en-US" sz="2700" dirty="0">
              <a:latin typeface="Arial"/>
              <a:cs typeface="Arial"/>
            </a:endParaRPr>
          </a:p>
        </p:txBody>
      </p:sp>
      <p:sp>
        <p:nvSpPr>
          <p:cNvPr id="26" name="object 26"/>
          <p:cNvSpPr txBox="1"/>
          <p:nvPr/>
        </p:nvSpPr>
        <p:spPr>
          <a:xfrm>
            <a:off x="33119273" y="16413270"/>
            <a:ext cx="8995894" cy="7560468"/>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need 4-6 figures (or tables) in your poster.  Figures can be illustrations, images, diagrams, maps, graphs, photographs, and charts.</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should have at least 1 graph and/or 1 table on your poster.</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Figures should be high quality (at least 300 dpi).  Zoom in to view poster at 100%, if figure looks blurry then it will be blurry when you print it and you should use a new figure.</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The audience will focus on figures and tables and so it is important to provide high-quality and informative figures and tables.    </a:t>
            </a:r>
            <a:endParaRPr lang="en-US" sz="2700" spc="11" dirty="0">
              <a:solidFill>
                <a:srgbClr val="231F20"/>
              </a:solidFill>
              <a:latin typeface="Arial"/>
              <a:cs typeface="Arial"/>
            </a:endParaRPr>
          </a:p>
          <a:p>
            <a:pPr marL="27719" marR="246699">
              <a:lnSpc>
                <a:spcPct val="102899"/>
              </a:lnSpc>
              <a:spcBef>
                <a:spcPts val="437"/>
              </a:spcBef>
            </a:pPr>
            <a:endParaRPr lang="en-US" sz="2700" dirty="0">
              <a:latin typeface="Arial"/>
              <a:cs typeface="Arial"/>
            </a:endParaRPr>
          </a:p>
        </p:txBody>
      </p:sp>
      <p:sp>
        <p:nvSpPr>
          <p:cNvPr id="27" name="object 27"/>
          <p:cNvSpPr txBox="1"/>
          <p:nvPr/>
        </p:nvSpPr>
        <p:spPr>
          <a:xfrm>
            <a:off x="33119271" y="23616478"/>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4518917"/>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28498800"/>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6174155"/>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7" name="TextBox 36"/>
          <p:cNvSpPr txBox="1"/>
          <p:nvPr/>
        </p:nvSpPr>
        <p:spPr>
          <a:xfrm>
            <a:off x="1549078" y="26880759"/>
            <a:ext cx="9149776" cy="4521238"/>
          </a:xfrm>
          <a:prstGeom prst="rect">
            <a:avLst/>
          </a:prstGeom>
          <a:noFill/>
        </p:spPr>
        <p:txBody>
          <a:bodyPr wrap="square" lIns="0" tIns="0" rIns="0" bIns="0" rtlCol="0">
            <a:spAutoFit/>
          </a:bodyPr>
          <a:lstStyle/>
          <a:p>
            <a:pPr marL="19958">
              <a:lnSpc>
                <a:spcPct val="110000"/>
              </a:lnSpc>
            </a:pPr>
            <a:r>
              <a:rPr lang="en-US" sz="3500" b="1" spc="-11" dirty="0">
                <a:solidFill>
                  <a:srgbClr val="BD003A"/>
                </a:solidFill>
                <a:latin typeface="Arial"/>
                <a:cs typeface="Arial"/>
              </a:rPr>
              <a:t>AIM</a:t>
            </a:r>
          </a:p>
          <a:p>
            <a:pPr>
              <a:lnSpc>
                <a:spcPct val="103000"/>
              </a:lnSpc>
              <a:spcBef>
                <a:spcPts val="655"/>
              </a:spcBef>
            </a:pPr>
            <a:r>
              <a:rPr lang="en-US" sz="2700" dirty="0">
                <a:latin typeface="Arial"/>
                <a:cs typeface="Arial"/>
              </a:rPr>
              <a:t>Using a combination of time-lapse microscopy and novel mathematical modeling we will investigate the origins of the asymmetry observed in the MT arrays. We will be able to quantify the spatial and temporal localization of tagged proteins and this data will serve as the basis of an interaction based mathematical model which can further uncover any mechanisms that could lead to the observed localization patterns.</a:t>
            </a:r>
          </a:p>
          <a:p>
            <a:endParaRPr lang="en-US" sz="2700" dirty="0">
              <a:latin typeface="Arial"/>
              <a:cs typeface="Arial"/>
            </a:endParaRPr>
          </a:p>
        </p:txBody>
      </p:sp>
      <p:sp>
        <p:nvSpPr>
          <p:cNvPr id="38" name="object 15"/>
          <p:cNvSpPr txBox="1"/>
          <p:nvPr/>
        </p:nvSpPr>
        <p:spPr>
          <a:xfrm>
            <a:off x="1572332" y="16546690"/>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13182600"/>
            <a:ext cx="6627513"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Asymmetric Recruitment and Recovery of AIR:1::GFP</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5280"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2" y="25776666"/>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1" y="14782800"/>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5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7-9</a:t>
            </a:r>
            <a:endParaRPr lang="en-US" sz="17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8884505" y="3854569"/>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62694" y="928768"/>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10;&#10;Description automatically generated">
            <a:extLst>
              <a:ext uri="{FF2B5EF4-FFF2-40B4-BE49-F238E27FC236}">
                <a16:creationId xmlns:a16="http://schemas.microsoft.com/office/drawing/2014/main" id="{D9654E5A-1951-F11B-27AA-09E3B635A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7336" y="17486990"/>
            <a:ext cx="9052578" cy="5760731"/>
          </a:xfrm>
          <a:prstGeom prst="rect">
            <a:avLst/>
          </a:prstGeom>
        </p:spPr>
      </p:pic>
      <p:pic>
        <p:nvPicPr>
          <p:cNvPr id="9" name="Picture 8" descr="A collage of graphs and diagrams&#10;&#10;Description automatically generated">
            <a:extLst>
              <a:ext uri="{FF2B5EF4-FFF2-40B4-BE49-F238E27FC236}">
                <a16:creationId xmlns:a16="http://schemas.microsoft.com/office/drawing/2014/main" id="{88A52210-210C-4DFF-03B0-656CD3118E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6173" y="14392527"/>
            <a:ext cx="8503937" cy="6775717"/>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C33CFF64-B304-5925-C5D5-01E2B39E3B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98537" y="15163294"/>
            <a:ext cx="8812394" cy="97797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1003</TotalTime>
  <Words>1266</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Multi-scale Microscopy and Mathematical Modeling Reveal Asymmetric Centrosome Maturation in the Early C. elegans Embryo Shayne M. Plourde1, Natalia Kravstova2, Adriana Dawes1,2 1The Ohio State University, Department of Molecular Genetics, Columbus, Ohio 2The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Shayne Plourde</cp:lastModifiedBy>
  <cp:revision>61</cp:revision>
  <dcterms:created xsi:type="dcterms:W3CDTF">2013-07-30T11:46:00Z</dcterms:created>
  <dcterms:modified xsi:type="dcterms:W3CDTF">2023-11-30T18:21:48Z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