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p:scale>
          <a:sx n="33" d="100"/>
          <a:sy n="33" d="100"/>
        </p:scale>
        <p:origin x="2764" y="180"/>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______,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553200"/>
            <a:ext cx="9063269" cy="6471195"/>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of them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kumimoji="0" lang="en-US" sz="2700" b="0" i="0" u="none" strike="noStrike" kern="1200" cap="none" spc="11" normalizeH="0" baseline="0" noProof="0" dirty="0" err="1">
                <a:ln>
                  <a:noFill/>
                </a:ln>
                <a:solidFill>
                  <a:srgbClr val="231F20"/>
                </a:solidFill>
                <a:effectLst/>
                <a:uLnTx/>
                <a:uFillTx/>
                <a:latin typeface="Arial"/>
                <a:ea typeface="+mn-ea"/>
                <a:cs typeface="Arial"/>
              </a:rPr>
              <a:t>i</a:t>
            </a:r>
            <a:r>
              <a:rPr lang="en-US" sz="2700" spc="11" dirty="0">
                <a:solidFill>
                  <a:srgbClr val="231F20"/>
                </a:solidFill>
                <a:latin typeface="Arial"/>
                <a:cs typeface="Arial"/>
              </a:rPr>
              <a:t>n the size and density of the microtubule arrays that emanate from the two MTOCs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Here we verify those results with EBP-2 which marks the ends of growing </a:t>
            </a:r>
            <a:r>
              <a:rPr lang="en-US" sz="2700" spc="11" dirty="0" err="1">
                <a:solidFill>
                  <a:srgbClr val="231F20"/>
                </a:solidFill>
                <a:latin typeface="Arial"/>
                <a:cs typeface="Arial"/>
              </a:rPr>
              <a:t>MTs.</a:t>
            </a:r>
            <a:r>
              <a:rPr lang="en-US" sz="2700" spc="11" dirty="0">
                <a:solidFill>
                  <a:srgbClr val="231F20"/>
                </a:solidFill>
                <a:latin typeface="Arial"/>
                <a:cs typeface="Arial"/>
              </a:rPr>
              <a:t> We also extend the analysis to Air-1, a factor found in the PCM that is required for spindle assembly and recruitment of other MT-nucleating factors</a:t>
            </a:r>
            <a:endParaRPr sz="2700" dirty="0">
              <a:latin typeface="Arial"/>
              <a:cs typeface="Arial"/>
            </a:endParaRPr>
          </a:p>
        </p:txBody>
      </p:sp>
      <p:sp>
        <p:nvSpPr>
          <p:cNvPr id="12" name="object 12"/>
          <p:cNvSpPr txBox="1"/>
          <p:nvPr/>
        </p:nvSpPr>
        <p:spPr>
          <a:xfrm>
            <a:off x="1572332" y="2278566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136378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0611622"/>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Modeling Centrosome Recruitment &amp; Recovery</a:t>
            </a:r>
            <a:endParaRPr lang="en-US" sz="2700" dirty="0">
              <a:latin typeface="Arial"/>
              <a:cs typeface="Arial"/>
            </a:endParaRPr>
          </a:p>
        </p:txBody>
      </p:sp>
      <p:sp>
        <p:nvSpPr>
          <p:cNvPr id="16" name="object 16"/>
          <p:cNvSpPr txBox="1"/>
          <p:nvPr/>
        </p:nvSpPr>
        <p:spPr>
          <a:xfrm>
            <a:off x="33118816" y="6477000"/>
            <a:ext cx="7571984"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H</a:t>
            </a:r>
            <a:r>
              <a:rPr lang="en-US" sz="2700" b="1" dirty="0">
                <a:solidFill>
                  <a:srgbClr val="CD1445"/>
                </a:solidFill>
                <a:latin typeface="Arial"/>
                <a:cs typeface="Arial"/>
              </a:rPr>
              <a:t>ea</a:t>
            </a:r>
            <a:r>
              <a:rPr lang="en-US" sz="2700" b="1" spc="33" dirty="0">
                <a:solidFill>
                  <a:srgbClr val="CD1445"/>
                </a:solidFill>
                <a:latin typeface="Arial"/>
                <a:cs typeface="Arial"/>
              </a:rPr>
              <a:t>der</a:t>
            </a:r>
            <a:r>
              <a:rPr lang="en-US" sz="2700" b="1" spc="22" dirty="0">
                <a:solidFill>
                  <a:srgbClr val="CD1445"/>
                </a:solidFill>
                <a:latin typeface="Arial"/>
                <a:cs typeface="Arial"/>
              </a:rPr>
              <a:t> for Figure or Table below.</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553200"/>
            <a:ext cx="9062438" cy="6092297"/>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477000"/>
            <a:ext cx="9199684" cy="3478581"/>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6174155"/>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7" name="TextBox 36"/>
          <p:cNvSpPr txBox="1"/>
          <p:nvPr/>
        </p:nvSpPr>
        <p:spPr>
          <a:xfrm>
            <a:off x="1549078" y="25024771"/>
            <a:ext cx="9149776" cy="452123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a:lnSpc>
                <a:spcPct val="103000"/>
              </a:lnSpc>
              <a:spcBef>
                <a:spcPts val="655"/>
              </a:spcBef>
            </a:pPr>
            <a:r>
              <a:rPr lang="en-US" sz="2700" dirty="0">
                <a:latin typeface="Arial"/>
                <a:cs typeface="Arial"/>
              </a:rPr>
              <a:t>Using a combination of time-lapse microscopy and novel mathematical modeling we will investigate the origins of the asymmetry observed in the MT arrays. We will be able to quantify the spatial and temporal localization of tagged proteins and this data will serve as the basis of an interaction based mathematical model which can further uncover any mechanisms that could lead to the observed localization patterns.</a:t>
            </a:r>
          </a:p>
          <a:p>
            <a:endParaRPr lang="en-US" sz="2700" dirty="0">
              <a:latin typeface="Arial"/>
              <a:cs typeface="Arial"/>
            </a:endParaRPr>
          </a:p>
        </p:txBody>
      </p:sp>
      <p:sp>
        <p:nvSpPr>
          <p:cNvPr id="38" name="object 15"/>
          <p:cNvSpPr txBox="1"/>
          <p:nvPr/>
        </p:nvSpPr>
        <p:spPr>
          <a:xfrm>
            <a:off x="1572332" y="15924526"/>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3182600"/>
            <a:ext cx="662751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Recruitment and Recovery of AIR:1::GFP</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280"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651565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377985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7946288" y="4300396"/>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24477" y="1374595"/>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D9654E5A-1951-F11B-27AA-09E3B635A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336" y="16864826"/>
            <a:ext cx="9052578" cy="5760731"/>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88A52210-210C-4DFF-03B0-656CD3118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6173" y="14392527"/>
            <a:ext cx="8503937" cy="6775717"/>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03370" y="1136162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28902" y="22077790"/>
            <a:ext cx="8127909" cy="5913419"/>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916200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4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21384005"/>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Data</a:t>
            </a:r>
            <a:endParaRPr lang="en-US" sz="2700" dirty="0">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813C1916-0B23-6AB2-7F14-ADCC28DC5C6C}"/>
              </a:ext>
            </a:extLst>
          </p:cNvPr>
          <p:cNvPicPr>
            <a:picLocks noChangeAspect="1"/>
          </p:cNvPicPr>
          <p:nvPr/>
        </p:nvPicPr>
        <p:blipFill rotWithShape="1">
          <a:blip r:embed="rId9">
            <a:extLst>
              <a:ext uri="{28A0092B-C50C-407E-A947-70E740481C1C}">
                <a14:useLocalDpi xmlns:a14="http://schemas.microsoft.com/office/drawing/2010/main" val="0"/>
              </a:ext>
            </a:extLst>
          </a:blip>
          <a:srcRect t="4042"/>
          <a:stretch/>
        </p:blipFill>
        <p:spPr>
          <a:xfrm>
            <a:off x="34261365" y="7266826"/>
            <a:ext cx="6711709" cy="63088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1548</TotalTime>
  <Words>1276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______,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65</cp:revision>
  <dcterms:created xsi:type="dcterms:W3CDTF">2013-07-30T11:46:00Z</dcterms:created>
  <dcterms:modified xsi:type="dcterms:W3CDTF">2023-12-04T19:46:15Z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