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ection>
        <p14:section name="Untitled Section" id="{C6A98627-713A-4EA1-8486-50427925BD24}">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p:scale>
          <a:sx n="33" d="100"/>
          <a:sy n="33" d="100"/>
        </p:scale>
        <p:origin x="882" y="-127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12/11/2023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hyperlink" Target="http://digitalunion.osu.edu/2013/03/11/poster-printing-at-osu/"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dirty="0"/>
          </a:p>
        </p:txBody>
      </p:sp>
      <p:sp>
        <p:nvSpPr>
          <p:cNvPr id="2" name="object 2"/>
          <p:cNvSpPr txBox="1">
            <a:spLocks noGrp="1"/>
          </p:cNvSpPr>
          <p:nvPr>
            <p:ph type="title"/>
          </p:nvPr>
        </p:nvSpPr>
        <p:spPr>
          <a:xfrm>
            <a:off x="1572471" y="1551594"/>
            <a:ext cx="352321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Asymmetric Centrosome Maturation in the Early </a:t>
            </a:r>
            <a:r>
              <a:rPr lang="en-US" sz="8800" b="0" i="1" spc="-513" dirty="0">
                <a:solidFill>
                  <a:srgbClr val="C00000"/>
                </a:solidFill>
              </a:rPr>
              <a:t>C. elegans </a:t>
            </a:r>
            <a:r>
              <a:rPr lang="en-US" sz="8800" b="0" spc="-513" dirty="0">
                <a:solidFill>
                  <a:srgbClr val="C00000"/>
                </a:solidFill>
              </a:rPr>
              <a:t>Embryo Revealed by Multi-scale Microscopy and Mathematical Modeling</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Kractsova</a:t>
            </a:r>
            <a:r>
              <a:rPr lang="en-US" sz="3600" b="0" spc="-11" baseline="30000" dirty="0"/>
              <a:t>1</a:t>
            </a:r>
            <a:r>
              <a:rPr lang="en-US" sz="3600" b="0" spc="-11" dirty="0"/>
              <a:t>, Adriana Dawes</a:t>
            </a:r>
            <a:r>
              <a:rPr lang="en-US" sz="3600" b="0" spc="-11" baseline="30000" dirty="0"/>
              <a:t>1,2</a:t>
            </a:r>
            <a:br>
              <a:rPr lang="en-US" sz="3600" b="0" spc="-11" dirty="0"/>
            </a:br>
            <a:r>
              <a:rPr lang="en-US" sz="3600" b="0" spc="-11" baseline="30000" dirty="0"/>
              <a:t>1</a:t>
            </a:r>
            <a:r>
              <a:rPr lang="en-US" sz="3600" b="0" spc="-11" dirty="0"/>
              <a:t>The Ohio State University, Department of Molecular Genetics, </a:t>
            </a:r>
            <a:r>
              <a:rPr lang="en-US" sz="3600" b="0" spc="-98" dirty="0"/>
              <a:t>Columbus, Ohio </a:t>
            </a:r>
            <a:r>
              <a:rPr lang="en-US" sz="3600" b="0" spc="-98" baseline="30000" dirty="0"/>
              <a:t>2</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082314"/>
            <a:ext cx="9063269" cy="11755590"/>
          </a:xfrm>
          <a:prstGeom prst="rect">
            <a:avLst/>
          </a:prstGeom>
        </p:spPr>
        <p:txBody>
          <a:bodyPr vert="horz" wrap="square" lIns="0" tIns="0" rIns="0" bIns="0" rtlCol="0">
            <a:spAutoFit/>
          </a:bodyPr>
          <a:lstStyle/>
          <a:p>
            <a:pPr marL="27719">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divisions. </a:t>
            </a:r>
            <a:r>
              <a:rPr lang="en-US" sz="2700" spc="11" dirty="0">
                <a:solidFill>
                  <a:srgbClr val="231F20"/>
                </a:solidFill>
                <a:latin typeface="Arial"/>
                <a:cs typeface="Arial"/>
              </a:rPr>
              <a:t>Centrosomes are the main microtubule organizing centers of the cell and abnormal positioning during cell division is one potential cause leading to cancer metastasis. </a:t>
            </a:r>
          </a:p>
          <a:p>
            <a:pPr marL="27719" marR="13860" lvl="0" indent="0" algn="l" defTabSz="997885" rtl="0" eaLnBrk="1" fontAlgn="auto" latinLnBrk="0" hangingPunct="1">
              <a:lnSpc>
                <a:spcPct val="102600"/>
              </a:lnSpc>
              <a:spcBef>
                <a:spcPts val="893"/>
              </a:spcBef>
              <a:spcAft>
                <a:spcPts val="0"/>
              </a:spcAft>
              <a:buClrTx/>
              <a:buSzTx/>
              <a:buFontTx/>
              <a:buNone/>
              <a:tabLst/>
              <a:defRPr/>
            </a:pPr>
            <a:endParaRPr lang="en-US" sz="2700" spc="11" dirty="0">
              <a:solidFill>
                <a:srgbClr val="231F20"/>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lang="en-US" sz="2700" spc="11" dirty="0">
                <a:solidFill>
                  <a:srgbClr val="231F20"/>
                </a:solidFill>
                <a:latin typeface="Arial"/>
                <a:cs typeface="Arial"/>
              </a:rPr>
              <a:t>Using </a:t>
            </a:r>
            <a:r>
              <a:rPr lang="en-US" sz="2700" i="1" spc="11" dirty="0">
                <a:solidFill>
                  <a:srgbClr val="231F20"/>
                </a:solidFill>
                <a:latin typeface="Arial"/>
                <a:cs typeface="Arial"/>
              </a:rPr>
              <a:t>c. elegans</a:t>
            </a:r>
            <a:r>
              <a:rPr lang="en-US" sz="2700" spc="11" dirty="0">
                <a:solidFill>
                  <a:srgbClr val="231F20"/>
                </a:solidFill>
                <a:latin typeface="Arial"/>
                <a:cs typeface="Arial"/>
              </a:rPr>
              <a:t> as a model for asymmetric cell division and </a:t>
            </a:r>
            <a:r>
              <a:rPr lang="en-US" sz="2700" spc="11">
                <a:solidFill>
                  <a:srgbClr val="231F20"/>
                </a:solidFill>
                <a:latin typeface="Arial"/>
                <a:cs typeface="Arial"/>
              </a:rPr>
              <a:t>centrosome placement</a:t>
            </a:r>
            <a:endParaRPr lang="en-US" sz="2700" spc="11" dirty="0">
              <a:solidFill>
                <a:srgbClr val="231F20"/>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endParaRPr lang="en-US" sz="2700" spc="11" dirty="0">
              <a:solidFill>
                <a:srgbClr val="231F20"/>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lang="en-US" sz="2700" spc="11" dirty="0">
                <a:solidFill>
                  <a:srgbClr val="231F20"/>
                </a:solidFill>
                <a:latin typeface="Arial"/>
                <a:cs typeface="Arial"/>
              </a:rPr>
              <a:t>in the size and density of the microtubule arrays that emanate from the two centrosomes during the first cellular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 We analyze AIR-1, a factor found in the centrosome that is required for microtubule nucleation. We precisely quantify the long time-scale of recruitment and the short time-scale of recovery after photobleaching. Then we build and fit a mathematical model to this data. </a:t>
            </a:r>
          </a:p>
          <a:p>
            <a:pPr marL="27719" marR="13860" lvl="0" indent="0" algn="l" defTabSz="997885" rtl="0" eaLnBrk="1" fontAlgn="auto" latinLnBrk="0" hangingPunct="1">
              <a:lnSpc>
                <a:spcPct val="102600"/>
              </a:lnSpc>
              <a:spcBef>
                <a:spcPts val="893"/>
              </a:spcBef>
              <a:spcAft>
                <a:spcPts val="0"/>
              </a:spcAft>
              <a:buClrTx/>
              <a:buSzTx/>
              <a:buFontTx/>
              <a:buNone/>
              <a:tabLst/>
              <a:defRPr/>
            </a:pPr>
            <a:endParaRPr lang="en-US" sz="2700" spc="11" dirty="0">
              <a:solidFill>
                <a:srgbClr val="231F20"/>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lang="en-US" sz="2700" spc="11" dirty="0">
                <a:solidFill>
                  <a:srgbClr val="231F20"/>
                </a:solidFill>
                <a:latin typeface="Arial"/>
                <a:cs typeface="Arial"/>
              </a:rPr>
              <a:t>Taken together our results reveals the kinetics and dynamics required for proper centrosome maturation and further the uncover a novel understanding of the structure of the two asymmetric centrosomes during the first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a:t>
            </a:r>
            <a:endParaRPr sz="2700" dirty="0">
              <a:latin typeface="Arial"/>
              <a:cs typeface="Arial"/>
            </a:endParaRPr>
          </a:p>
        </p:txBody>
      </p:sp>
      <p:sp>
        <p:nvSpPr>
          <p:cNvPr id="12" name="object 12"/>
          <p:cNvSpPr txBox="1"/>
          <p:nvPr/>
        </p:nvSpPr>
        <p:spPr>
          <a:xfrm>
            <a:off x="1572332" y="25333382"/>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23440092"/>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10421232"/>
            <a:ext cx="8638630"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 3 Compartment Model of Centrosome Recruitment and Recovery After Photobleaching</a:t>
            </a:r>
            <a:endParaRPr lang="en-US" sz="2700" dirty="0">
              <a:latin typeface="Arial"/>
              <a:cs typeface="Arial"/>
            </a:endParaRPr>
          </a:p>
        </p:txBody>
      </p:sp>
      <p:sp>
        <p:nvSpPr>
          <p:cNvPr id="16" name="object 16"/>
          <p:cNvSpPr txBox="1"/>
          <p:nvPr/>
        </p:nvSpPr>
        <p:spPr>
          <a:xfrm>
            <a:off x="33118816" y="6006114"/>
            <a:ext cx="75719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 Space Shows Asymmetry in Centrosome Structural Composition</a:t>
            </a:r>
            <a:endParaRPr lang="en-US" sz="2700" dirty="0">
              <a:latin typeface="Arial"/>
              <a:cs typeface="Arial"/>
            </a:endParaRPr>
          </a:p>
        </p:txBody>
      </p:sp>
      <p:sp>
        <p:nvSpPr>
          <p:cNvPr id="17" name="object 17"/>
          <p:cNvSpPr/>
          <p:nvPr/>
        </p:nvSpPr>
        <p:spPr>
          <a:xfrm>
            <a:off x="11429997" y="7096400"/>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6082314"/>
            <a:ext cx="9062438" cy="8015015"/>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RESULTS</a:t>
            </a:r>
            <a:endParaRPr sz="3500" b="1" spc="-11" dirty="0">
              <a:solidFill>
                <a:srgbClr val="BD003A"/>
              </a:solidFill>
              <a:latin typeface="Arial"/>
              <a:cs typeface="Arial"/>
            </a:endParaRP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lang="en-US" sz="2700" b="1" spc="11" dirty="0">
              <a:solidFill>
                <a:srgbClr val="4C4D4F"/>
              </a:solidFill>
              <a:latin typeface="Arial"/>
              <a:cs typeface="Arial"/>
            </a:endParaRPr>
          </a:p>
          <a:p>
            <a:pPr marL="27719"/>
            <a:r>
              <a:rPr lang="en-US" sz="2700" spc="11" dirty="0">
                <a:latin typeface="Arial"/>
                <a:cs typeface="Arial"/>
              </a:rPr>
              <a:t>Nuclear envelope breakdown (NEBD) is used to mark a time of 0 as it coincides with when the centrosomes have been properly placed for cell division. Recruitment was quantified every 10 seconds from 330 seconds before NEBD to 0 seconds (Fig. 1b). Recovery was quantified immediately after pronuclear meeting (PNM) every second for 50 seconds (Fig. 1c). </a:t>
            </a:r>
          </a:p>
          <a:p>
            <a:pPr marL="27719"/>
            <a:endParaRPr lang="en-US" sz="2700" spc="11" dirty="0">
              <a:solidFill>
                <a:srgbClr val="4C4D4F"/>
              </a:solidFill>
              <a:latin typeface="Arial"/>
              <a:cs typeface="Arial"/>
            </a:endParaRPr>
          </a:p>
          <a:p>
            <a:pPr marL="27719"/>
            <a:r>
              <a:rPr lang="en-US" sz="2700" dirty="0">
                <a:latin typeface="Arial"/>
                <a:cs typeface="Arial"/>
              </a:rPr>
              <a:t>The recruitment on the long time-scale shows that the average fluorescence in the lagging centrosomes is greater than the leading centrosome (Fig. 2a). </a:t>
            </a:r>
          </a:p>
          <a:p>
            <a:pPr marL="27719"/>
            <a:endParaRPr lang="en-US" sz="2700" dirty="0">
              <a:latin typeface="Arial"/>
              <a:cs typeface="Arial"/>
            </a:endParaRPr>
          </a:p>
          <a:p>
            <a:pPr marL="27719"/>
            <a:r>
              <a:rPr lang="en-US" sz="2700" dirty="0">
                <a:latin typeface="Arial"/>
                <a:cs typeface="Arial"/>
              </a:rPr>
              <a:t>The recovery after photobleaching shows similar final recovery amounts, however analysis of the recovery curves shows distinct recovery dynamics between the two centrosomes (Fig. 2b)</a:t>
            </a:r>
            <a:endParaRPr sz="2700" dirty="0">
              <a:latin typeface="Arial"/>
              <a:cs typeface="Arial"/>
            </a:endParaRPr>
          </a:p>
        </p:txBody>
      </p:sp>
      <p:sp>
        <p:nvSpPr>
          <p:cNvPr id="22" name="object 22"/>
          <p:cNvSpPr txBox="1"/>
          <p:nvPr/>
        </p:nvSpPr>
        <p:spPr>
          <a:xfrm>
            <a:off x="12088073" y="29037742"/>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6006114"/>
            <a:ext cx="9199684" cy="3478581"/>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12088073" y="25113524"/>
            <a:ext cx="9323502" cy="2908489"/>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dirty="0"/>
              <a:t>There is a handful of cost-effective places with poster printing capabilities at the university. Plan ahead as one poster can take 30 minutes or longer to print.</a:t>
            </a:r>
          </a:p>
          <a:p>
            <a:endParaRPr lang="en-US" sz="2700" u="sng" dirty="0"/>
          </a:p>
          <a:p>
            <a:r>
              <a:rPr lang="en-US" sz="2700" dirty="0"/>
              <a:t>A list of places at Ohio State where you can print posters can be found here: </a:t>
            </a:r>
            <a:r>
              <a:rPr lang="en-US" sz="2700" dirty="0">
                <a:hlinkClick r:id="rId2"/>
              </a:rPr>
              <a:t>go.osu.edu/</a:t>
            </a:r>
            <a:r>
              <a:rPr lang="en-US" sz="2700" b="1" dirty="0">
                <a:hlinkClick r:id="rId2"/>
              </a:rPr>
              <a:t>osuposter</a:t>
            </a:r>
            <a:endParaRPr lang="en-US" sz="2700" dirty="0">
              <a:latin typeface="Arial"/>
              <a:cs typeface="Arial"/>
            </a:endParaRPr>
          </a:p>
        </p:txBody>
      </p:sp>
      <p:sp>
        <p:nvSpPr>
          <p:cNvPr id="26" name="object 26"/>
          <p:cNvSpPr txBox="1"/>
          <p:nvPr/>
        </p:nvSpPr>
        <p:spPr>
          <a:xfrm>
            <a:off x="33119273" y="16413270"/>
            <a:ext cx="8995894" cy="7560468"/>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need 4-6 figures (or tables) in your poster.  Figures can be illustrations, images, diagrams, maps, graphs, photographs, and charts.</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should have at least 1 graph and/or 1 table on your poster.</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Figures should be high quality (at least 300 dpi).  Zoom in to view poster at 100%, if figure looks blurry then it will be blurry when you print it and you should use a new figure.</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The audience will focus on figures and tables and so it is important to provide high-quality and informative figures and tables.    </a:t>
            </a:r>
            <a:endParaRPr lang="en-US" sz="2700" spc="11" dirty="0">
              <a:solidFill>
                <a:srgbClr val="231F20"/>
              </a:solidFill>
              <a:latin typeface="Arial"/>
              <a:cs typeface="Arial"/>
            </a:endParaRPr>
          </a:p>
          <a:p>
            <a:pPr marL="27719" marR="246699">
              <a:lnSpc>
                <a:spcPct val="102899"/>
              </a:lnSpc>
              <a:spcBef>
                <a:spcPts val="437"/>
              </a:spcBef>
            </a:pPr>
            <a:endParaRPr lang="en-US" sz="2700" dirty="0">
              <a:latin typeface="Arial"/>
              <a:cs typeface="Arial"/>
            </a:endParaRPr>
          </a:p>
        </p:txBody>
      </p:sp>
      <p:sp>
        <p:nvSpPr>
          <p:cNvPr id="27" name="object 27"/>
          <p:cNvSpPr txBox="1"/>
          <p:nvPr/>
        </p:nvSpPr>
        <p:spPr>
          <a:xfrm>
            <a:off x="33119271" y="23616478"/>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4518917"/>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28498800"/>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5702526"/>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8" name="object 15"/>
          <p:cNvSpPr txBox="1"/>
          <p:nvPr/>
        </p:nvSpPr>
        <p:spPr>
          <a:xfrm>
            <a:off x="1572332" y="17887191"/>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14256631"/>
            <a:ext cx="8499723"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Centrosome Recruitment and Recovery Revealed by a Precise Quantification</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336"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1651565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377985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7946288" y="4300396"/>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24477" y="1374595"/>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03370" y="11361623"/>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28902" y="22077790"/>
            <a:ext cx="8127909" cy="5913419"/>
          </a:xfrm>
          <a:prstGeom prst="rect">
            <a:avLst/>
          </a:prstGeom>
        </p:spPr>
      </p:pic>
      <p:sp>
        <p:nvSpPr>
          <p:cNvPr id="34" name="object 13">
            <a:extLst>
              <a:ext uri="{FF2B5EF4-FFF2-40B4-BE49-F238E27FC236}">
                <a16:creationId xmlns:a16="http://schemas.microsoft.com/office/drawing/2014/main" id="{8A52A7CF-E617-4412-7158-35365FB59556}"/>
              </a:ext>
            </a:extLst>
          </p:cNvPr>
          <p:cNvSpPr txBox="1"/>
          <p:nvPr/>
        </p:nvSpPr>
        <p:spPr>
          <a:xfrm>
            <a:off x="22603370" y="29162006"/>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4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35" name="object 15">
            <a:extLst>
              <a:ext uri="{FF2B5EF4-FFF2-40B4-BE49-F238E27FC236}">
                <a16:creationId xmlns:a16="http://schemas.microsoft.com/office/drawing/2014/main" id="{4A65351C-B380-6068-A0C3-50FB906168BA}"/>
              </a:ext>
            </a:extLst>
          </p:cNvPr>
          <p:cNvSpPr txBox="1"/>
          <p:nvPr/>
        </p:nvSpPr>
        <p:spPr>
          <a:xfrm>
            <a:off x="22603370" y="20948288"/>
            <a:ext cx="7555684"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 Sets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Recruitment &amp; Recovery Data</a:t>
            </a:r>
            <a:endParaRPr lang="en-US" sz="27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813C1916-0B23-6AB2-7F14-ADCC28DC5C6C}"/>
              </a:ext>
            </a:extLst>
          </p:cNvPr>
          <p:cNvPicPr>
            <a:picLocks noChangeAspect="1"/>
          </p:cNvPicPr>
          <p:nvPr/>
        </p:nvPicPr>
        <p:blipFill rotWithShape="1">
          <a:blip r:embed="rId7">
            <a:extLst>
              <a:ext uri="{28A0092B-C50C-407E-A947-70E740481C1C}">
                <a14:useLocalDpi xmlns:a14="http://schemas.microsoft.com/office/drawing/2010/main" val="0"/>
              </a:ext>
            </a:extLst>
          </a:blip>
          <a:srcRect t="4042"/>
          <a:stretch/>
        </p:blipFill>
        <p:spPr>
          <a:xfrm>
            <a:off x="34261365" y="7266826"/>
            <a:ext cx="6711709" cy="630881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72C7BE00-DA8C-91C4-F52B-01A90A4AE9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7829" y="19124331"/>
            <a:ext cx="8860554" cy="5651003"/>
          </a:xfrm>
          <a:prstGeom prst="rect">
            <a:avLst/>
          </a:prstGeom>
        </p:spPr>
      </p:pic>
      <p:pic>
        <p:nvPicPr>
          <p:cNvPr id="46" name="Picture 45" descr="A group of colorful lines&#10;&#10;Description automatically generated">
            <a:extLst>
              <a:ext uri="{FF2B5EF4-FFF2-40B4-BE49-F238E27FC236}">
                <a16:creationId xmlns:a16="http://schemas.microsoft.com/office/drawing/2014/main" id="{99202188-9FA6-D22B-6845-B587979F90A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856753" y="15389549"/>
            <a:ext cx="7046990" cy="764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2082</TotalTime>
  <Words>1350</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Asymmetric Centrosome Maturation in the Early C. elegans Embryo Revealed by Multi-scale Microscopy and Mathematical Modeling Shayne M. Plourde1, Natalia Kractsova1, Adriana Dawes1,2 1The Ohio State University, Department of Molecular Genetics, Columbus, Ohio 2The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Plourde, Shayne</cp:lastModifiedBy>
  <cp:revision>67</cp:revision>
  <dcterms:created xsi:type="dcterms:W3CDTF">2013-07-30T11:46:00Z</dcterms:created>
  <dcterms:modified xsi:type="dcterms:W3CDTF">2023-12-11T20:31:25Z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