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41A8924-1C67-4246-9609-A5630B873A69}">
          <p14:sldIdLst/>
        </p14:section>
        <p14:section name="Untitled Section" id="{C6A98627-713A-4EA1-8486-50427925BD24}">
          <p14:sldIdLst>
            <p14:sldId id="256"/>
          </p14:sldIdLst>
        </p14:section>
      </p14:sectionLst>
    </p:ex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003A"/>
    <a:srgbClr val="CC3B68"/>
    <a:srgbClr val="666766"/>
    <a:srgbClr val="5D6771"/>
    <a:srgbClr val="000000"/>
    <a:srgbClr val="BB003E"/>
    <a:srgbClr val="4C566C"/>
    <a:srgbClr val="414042"/>
    <a:srgbClr val="B80012"/>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60" autoAdjust="0"/>
    <p:restoredTop sz="99492" autoAdjust="0"/>
  </p:normalViewPr>
  <p:slideViewPr>
    <p:cSldViewPr>
      <p:cViewPr varScale="1">
        <p:scale>
          <a:sx n="34" d="100"/>
          <a:sy n="34" d="100"/>
        </p:scale>
        <p:origin x="2896" y="108"/>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C1A522-E7CF-A04B-8575-CD18934A19D8}"/>
              </a:ext>
            </a:extLst>
          </p:cNvPr>
          <p:cNvSpPr>
            <a:spLocks noGrp="1" noRot="1" noMove="1" noResize="1" noEditPoints="1" noAdjustHandles="1" noChangeArrowheads="1" noChangeShapeType="1"/>
          </p:cNvSpPr>
          <p:nvPr/>
        </p:nvSpPr>
        <p:spPr>
          <a:xfrm>
            <a:off x="0" y="0"/>
            <a:ext cx="43891200" cy="32918400"/>
          </a:xfrm>
          <a:prstGeom prst="rect">
            <a:avLst/>
          </a:prstGeom>
          <a:solidFill>
            <a:srgbClr val="C00000"/>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a:spLocks noGrp="1" noRot="1" noMove="1" noResize="1" noEditPoints="1" noAdjustHandles="1" noChangeArrowheads="1" noChangeShapeType="1"/>
          </p:cNvSpPr>
          <p:nvPr/>
        </p:nvSpPr>
        <p:spPr>
          <a:xfrm>
            <a:off x="817935" y="831273"/>
            <a:ext cx="42255331" cy="31255855"/>
          </a:xfrm>
          <a:prstGeom prst="rect">
            <a:avLst/>
          </a:prstGeom>
          <a:solidFill>
            <a:schemeClr val="bg1"/>
          </a:solidFill>
          <a:ln w="25400">
            <a:solidFill>
              <a:srgbClr val="666766"/>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r>
              <a:rPr lang="en-US" dirty="0"/>
              <a:t>`</a:t>
            </a:r>
          </a:p>
        </p:txBody>
      </p:sp>
      <p:sp>
        <p:nvSpPr>
          <p:cNvPr id="2" name="object 2"/>
          <p:cNvSpPr txBox="1">
            <a:spLocks noGrp="1"/>
          </p:cNvSpPr>
          <p:nvPr>
            <p:ph type="title"/>
          </p:nvPr>
        </p:nvSpPr>
        <p:spPr>
          <a:xfrm>
            <a:off x="1572471" y="1551594"/>
            <a:ext cx="35232129" cy="3816429"/>
          </a:xfrm>
          <a:prstGeom prst="rect">
            <a:avLst/>
          </a:prstGeom>
        </p:spPr>
        <p:txBody>
          <a:bodyPr vert="horz" wrap="square" lIns="0" tIns="0" rIns="0" bIns="0" rtlCol="0">
            <a:spAutoFit/>
          </a:bodyPr>
          <a:lstStyle/>
          <a:p>
            <a:pPr marL="27719">
              <a:spcAft>
                <a:spcPts val="1310"/>
              </a:spcAft>
            </a:pPr>
            <a:r>
              <a:rPr lang="en-US" sz="8800" b="0" spc="-513" dirty="0">
                <a:solidFill>
                  <a:srgbClr val="C00000"/>
                </a:solidFill>
              </a:rPr>
              <a:t>Asymmetric Centrosome Maturation in the Early </a:t>
            </a:r>
            <a:r>
              <a:rPr lang="en-US" sz="8800" b="0" i="1" spc="-513" dirty="0">
                <a:solidFill>
                  <a:srgbClr val="C00000"/>
                </a:solidFill>
              </a:rPr>
              <a:t>C. elegans </a:t>
            </a:r>
            <a:r>
              <a:rPr lang="en-US" sz="8800" b="0" spc="-513" dirty="0">
                <a:solidFill>
                  <a:srgbClr val="C00000"/>
                </a:solidFill>
              </a:rPr>
              <a:t>Embryo Revealed by Multi-scale Microscopy and Mathematical Modeling</a:t>
            </a:r>
            <a:br>
              <a:rPr lang="en-US" sz="8800" b="0" spc="-513" dirty="0">
                <a:solidFill>
                  <a:srgbClr val="C00000"/>
                </a:solidFill>
              </a:rPr>
            </a:br>
            <a:r>
              <a:rPr lang="en-US" sz="3600" b="0" spc="-175" dirty="0"/>
              <a:t>Shayne M. Plourde</a:t>
            </a:r>
            <a:r>
              <a:rPr lang="en-US" sz="3600" b="0" spc="-175" baseline="30000" dirty="0"/>
              <a:t>1</a:t>
            </a:r>
            <a:r>
              <a:rPr lang="en-US" sz="3600" b="0" spc="-22" dirty="0"/>
              <a:t>,</a:t>
            </a:r>
            <a:r>
              <a:rPr lang="en-US" sz="3600" b="0" spc="-11" dirty="0"/>
              <a:t> Natalia Kravtsova</a:t>
            </a:r>
            <a:r>
              <a:rPr lang="en-US" sz="3600" b="0" spc="-11" baseline="30000" dirty="0"/>
              <a:t>2</a:t>
            </a:r>
            <a:r>
              <a:rPr lang="en-US" sz="3600" b="0" spc="-11" dirty="0"/>
              <a:t>, Adriana Dawes</a:t>
            </a:r>
            <a:r>
              <a:rPr lang="en-US" sz="3600" b="0" spc="-11" baseline="30000" dirty="0"/>
              <a:t>1,2</a:t>
            </a:r>
            <a:br>
              <a:rPr lang="en-US" sz="3600" b="0" spc="-11" dirty="0"/>
            </a:br>
            <a:r>
              <a:rPr lang="en-US" sz="3600" b="0" spc="-11" baseline="30000" dirty="0"/>
              <a:t>1 </a:t>
            </a:r>
            <a:r>
              <a:rPr lang="en-US" sz="3600" b="0" spc="-11" dirty="0"/>
              <a:t>The Ohio State University, Department of Molecular Genetics, </a:t>
            </a:r>
            <a:r>
              <a:rPr lang="en-US" sz="3600" b="0" spc="-98" dirty="0"/>
              <a:t>Columbus, Ohio  </a:t>
            </a:r>
            <a:r>
              <a:rPr lang="en-US" sz="3600" b="0" spc="-98" baseline="30000" dirty="0"/>
              <a:t>2 </a:t>
            </a:r>
            <a:r>
              <a:rPr lang="en-US" sz="3600" b="0" spc="-11" dirty="0"/>
              <a:t>The Ohio State University, Department of Mathematics, </a:t>
            </a:r>
            <a:r>
              <a:rPr lang="en-US" sz="3600" b="0" spc="-98" dirty="0"/>
              <a:t>Columbus, Ohio </a:t>
            </a:r>
            <a:endParaRPr lang="en-US" sz="3600" dirty="0"/>
          </a:p>
        </p:txBody>
      </p:sp>
      <p:sp>
        <p:nvSpPr>
          <p:cNvPr id="3" name="object 3"/>
          <p:cNvSpPr txBox="1"/>
          <p:nvPr/>
        </p:nvSpPr>
        <p:spPr>
          <a:xfrm>
            <a:off x="1597690" y="6082314"/>
            <a:ext cx="9545045" cy="9072548"/>
          </a:xfrm>
          <a:prstGeom prst="rect">
            <a:avLst/>
          </a:prstGeom>
        </p:spPr>
        <p:txBody>
          <a:bodyPr vert="horz" wrap="square" lIns="0" tIns="0" rIns="0" bIns="0" rtlCol="0">
            <a:spAutoFit/>
          </a:bodyPr>
          <a:lstStyle/>
          <a:p>
            <a:pPr marL="27719" algn="just">
              <a:spcBef>
                <a:spcPts val="893"/>
              </a:spcBef>
              <a:spcAft>
                <a:spcPts val="1310"/>
              </a:spcAft>
            </a:pPr>
            <a:r>
              <a:rPr lang="en-US" sz="3500" b="1" spc="-11" dirty="0">
                <a:solidFill>
                  <a:srgbClr val="BD003A"/>
                </a:solidFill>
                <a:latin typeface="Arial"/>
                <a:cs typeface="Arial"/>
              </a:rPr>
              <a:t>INTRODUCTION</a:t>
            </a:r>
            <a:endParaRPr sz="3500" dirty="0">
              <a:solidFill>
                <a:srgbClr val="BD003A"/>
              </a:solidFill>
              <a:latin typeface="Arial"/>
              <a:cs typeface="Arial"/>
            </a:endParaRPr>
          </a:p>
          <a:p>
            <a:pPr marL="27719" marR="13860" lvl="0" indent="0" algn="just"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The process by which cells position their centrosomes is critically important for proper cell </a:t>
            </a:r>
            <a:r>
              <a:rPr kumimoji="0" lang="en-US" sz="2700" b="0" i="0" u="none" strike="noStrike" kern="1200" cap="none" spc="11" normalizeH="0" baseline="0" noProof="0" dirty="0">
                <a:ln>
                  <a:noFill/>
                </a:ln>
                <a:effectLst/>
                <a:uLnTx/>
                <a:uFillTx/>
                <a:latin typeface="Arial"/>
                <a:ea typeface="+mn-ea"/>
                <a:cs typeface="Arial"/>
              </a:rPr>
              <a:t>divisions</a:t>
            </a:r>
            <a:r>
              <a:rPr kumimoji="0" lang="en-US" sz="2700" b="0" i="0" u="none" strike="noStrike" kern="1200" cap="none" spc="11" normalizeH="0" baseline="30000" noProof="0" dirty="0">
                <a:ln>
                  <a:noFill/>
                </a:ln>
                <a:effectLst/>
                <a:uLnTx/>
                <a:uFillTx/>
                <a:latin typeface="Arial"/>
                <a:ea typeface="+mn-ea"/>
                <a:cs typeface="Arial"/>
              </a:rPr>
              <a:t>1,2</a:t>
            </a:r>
            <a:r>
              <a:rPr kumimoji="0" lang="en-US" sz="2700" b="0" i="0" u="none" strike="noStrike" kern="1200" cap="none" spc="11" normalizeH="0" baseline="0" noProof="0" dirty="0">
                <a:ln>
                  <a:noFill/>
                </a:ln>
                <a:solidFill>
                  <a:srgbClr val="231F20"/>
                </a:solidFill>
                <a:effectLst/>
                <a:uLnTx/>
                <a:uFillTx/>
                <a:latin typeface="Arial"/>
                <a:ea typeface="+mn-ea"/>
                <a:cs typeface="Arial"/>
              </a:rPr>
              <a:t>. </a:t>
            </a:r>
            <a:r>
              <a:rPr lang="en-US" sz="2700" spc="11" dirty="0">
                <a:solidFill>
                  <a:srgbClr val="231F20"/>
                </a:solidFill>
                <a:latin typeface="Arial"/>
                <a:cs typeface="Arial"/>
              </a:rPr>
              <a:t>Centrosomes are the main microtubule organizing centers of the cell and abnormal positioning during cell division is one potential cause leading to cancer </a:t>
            </a:r>
            <a:r>
              <a:rPr lang="en-US" sz="2700" spc="11" dirty="0">
                <a:latin typeface="Arial"/>
                <a:cs typeface="Arial"/>
              </a:rPr>
              <a:t>metastasis</a:t>
            </a:r>
            <a:r>
              <a:rPr lang="en-US" sz="2700" spc="11" baseline="30000" dirty="0">
                <a:latin typeface="Arial"/>
                <a:cs typeface="Arial"/>
              </a:rPr>
              <a:t>3</a:t>
            </a:r>
            <a:r>
              <a:rPr lang="en-US" sz="2700" spc="11" dirty="0">
                <a:solidFill>
                  <a:srgbClr val="231F20"/>
                </a:solidFill>
                <a:latin typeface="Arial"/>
                <a:cs typeface="Arial"/>
              </a:rPr>
              <a:t>. </a:t>
            </a:r>
          </a:p>
          <a:p>
            <a:pPr marL="27719" marR="13860" lvl="0" indent="0" algn="just" defTabSz="997885" rtl="0" eaLnBrk="1" fontAlgn="auto" latinLnBrk="0" hangingPunct="1">
              <a:lnSpc>
                <a:spcPct val="102600"/>
              </a:lnSpc>
              <a:spcBef>
                <a:spcPts val="893"/>
              </a:spcBef>
              <a:spcAft>
                <a:spcPts val="0"/>
              </a:spcAft>
              <a:buClrTx/>
              <a:buSzTx/>
              <a:buFontTx/>
              <a:buNone/>
              <a:tabLst/>
              <a:defRPr/>
            </a:pPr>
            <a:r>
              <a:rPr kumimoji="0" lang="en-US" sz="2700" b="1" i="0" u="none" strike="noStrike" kern="1200" cap="none" spc="11" normalizeH="0" baseline="0" noProof="0" dirty="0">
                <a:ln>
                  <a:noFill/>
                </a:ln>
                <a:solidFill>
                  <a:srgbClr val="231F20"/>
                </a:solidFill>
                <a:effectLst/>
                <a:uLnTx/>
                <a:uFillTx/>
                <a:latin typeface="Arial"/>
                <a:ea typeface="+mn-ea"/>
                <a:cs typeface="Arial"/>
              </a:rPr>
              <a:t>Microtubule (MT) Array Asymmetry in </a:t>
            </a:r>
            <a:r>
              <a:rPr lang="en-US" sz="2700" b="1" i="1" spc="11" dirty="0">
                <a:solidFill>
                  <a:srgbClr val="231F20"/>
                </a:solidFill>
                <a:latin typeface="Arial"/>
                <a:cs typeface="Arial"/>
              </a:rPr>
              <a:t>C. elegans</a:t>
            </a:r>
            <a:endParaRPr kumimoji="0" lang="en-US" sz="2700" b="1" i="0" u="none" strike="noStrike" kern="1200" cap="none" spc="11" normalizeH="0" baseline="0" noProof="0" dirty="0">
              <a:ln>
                <a:noFill/>
              </a:ln>
              <a:solidFill>
                <a:srgbClr val="231F20"/>
              </a:solidFill>
              <a:effectLst/>
              <a:uLnTx/>
              <a:uFillTx/>
              <a:latin typeface="Arial"/>
              <a:ea typeface="+mn-ea"/>
              <a:cs typeface="Arial"/>
            </a:endParaRPr>
          </a:p>
          <a:p>
            <a:pPr marL="27719" marR="13860" algn="just">
              <a:lnSpc>
                <a:spcPct val="102600"/>
              </a:lnSpc>
              <a:spcBef>
                <a:spcPts val="893"/>
              </a:spcBef>
              <a:defRPr/>
            </a:pPr>
            <a:r>
              <a:rPr lang="en-US" sz="2700" spc="11" dirty="0">
                <a:solidFill>
                  <a:srgbClr val="231F20"/>
                </a:solidFill>
                <a:latin typeface="Arial"/>
                <a:cs typeface="Arial"/>
              </a:rPr>
              <a:t>We use </a:t>
            </a:r>
            <a:r>
              <a:rPr lang="en-US" sz="2700" i="1" spc="11" dirty="0">
                <a:solidFill>
                  <a:srgbClr val="231F20"/>
                </a:solidFill>
                <a:latin typeface="Arial"/>
                <a:cs typeface="Arial"/>
              </a:rPr>
              <a:t>C. elegans</a:t>
            </a:r>
            <a:r>
              <a:rPr lang="en-US" sz="2700" spc="11" dirty="0">
                <a:solidFill>
                  <a:srgbClr val="231F20"/>
                </a:solidFill>
                <a:latin typeface="Arial"/>
                <a:cs typeface="Arial"/>
              </a:rPr>
              <a:t> as a model for asymmetric cell division and centrosome placement because the steps leading up to the first asymmetric cell division are tightly </a:t>
            </a:r>
            <a:r>
              <a:rPr lang="en-US" sz="2700" spc="11" dirty="0">
                <a:latin typeface="Arial"/>
                <a:cs typeface="Arial"/>
              </a:rPr>
              <a:t>regulated</a:t>
            </a:r>
            <a:r>
              <a:rPr lang="en-US" sz="2700" spc="11" baseline="30000" dirty="0">
                <a:latin typeface="Arial"/>
                <a:cs typeface="Arial"/>
              </a:rPr>
              <a:t>4</a:t>
            </a:r>
            <a:r>
              <a:rPr lang="en-US" sz="2700" spc="11" dirty="0">
                <a:solidFill>
                  <a:srgbClr val="FF0000"/>
                </a:solidFill>
                <a:latin typeface="Arial"/>
                <a:cs typeface="Arial"/>
              </a:rPr>
              <a:t> </a:t>
            </a:r>
            <a:r>
              <a:rPr lang="en-US" sz="2700" spc="11" dirty="0">
                <a:solidFill>
                  <a:srgbClr val="231F20"/>
                </a:solidFill>
                <a:latin typeface="Arial"/>
                <a:cs typeface="Arial"/>
              </a:rPr>
              <a:t>(Fig. 1a). </a:t>
            </a:r>
            <a:r>
              <a:rPr kumimoji="0" lang="en-US" sz="2700" b="0" i="0" u="none" strike="noStrike" kern="1200" cap="none" spc="11" normalizeH="0" baseline="0" noProof="0" dirty="0">
                <a:ln>
                  <a:noFill/>
                </a:ln>
                <a:solidFill>
                  <a:srgbClr val="231F20"/>
                </a:solidFill>
                <a:effectLst/>
                <a:uLnTx/>
                <a:uFillTx/>
                <a:latin typeface="Arial"/>
                <a:ea typeface="+mn-ea"/>
                <a:cs typeface="Arial"/>
              </a:rPr>
              <a:t>Our lab previously reported an asymmetry </a:t>
            </a:r>
            <a:r>
              <a:rPr lang="en-US" sz="2700" spc="11" dirty="0">
                <a:solidFill>
                  <a:srgbClr val="231F20"/>
                </a:solidFill>
                <a:latin typeface="Arial"/>
                <a:cs typeface="Arial"/>
              </a:rPr>
              <a:t>in the size and density of the MT arrays from the two centrosomes during the first cellular division of the </a:t>
            </a:r>
            <a:r>
              <a:rPr lang="en-US" sz="2700" i="1" spc="11" dirty="0">
                <a:solidFill>
                  <a:srgbClr val="231F20"/>
                </a:solidFill>
                <a:latin typeface="Arial"/>
                <a:cs typeface="Arial"/>
              </a:rPr>
              <a:t>C. elegans </a:t>
            </a:r>
            <a:r>
              <a:rPr lang="en-US" sz="2700" spc="11" dirty="0">
                <a:latin typeface="Arial"/>
                <a:cs typeface="Arial"/>
              </a:rPr>
              <a:t>embryo</a:t>
            </a:r>
            <a:r>
              <a:rPr lang="en-US" sz="2700" spc="11" baseline="30000" dirty="0">
                <a:latin typeface="Arial"/>
                <a:cs typeface="Arial"/>
              </a:rPr>
              <a:t>5</a:t>
            </a:r>
            <a:r>
              <a:rPr lang="en-US" sz="2700" spc="11" dirty="0">
                <a:solidFill>
                  <a:srgbClr val="231F20"/>
                </a:solidFill>
                <a:latin typeface="Arial"/>
                <a:cs typeface="Arial"/>
              </a:rPr>
              <a:t>. The source of this asymmetry is currently unknown. </a:t>
            </a:r>
          </a:p>
          <a:p>
            <a:pPr marL="27719" marR="13860" algn="just">
              <a:lnSpc>
                <a:spcPct val="102600"/>
              </a:lnSpc>
              <a:spcBef>
                <a:spcPts val="893"/>
              </a:spcBef>
              <a:defRPr/>
            </a:pPr>
            <a:r>
              <a:rPr lang="en-US" sz="2700" spc="11" dirty="0">
                <a:solidFill>
                  <a:srgbClr val="231F20"/>
                </a:solidFill>
                <a:latin typeface="Arial"/>
                <a:cs typeface="Arial"/>
              </a:rPr>
              <a:t>We analyze the fluorescence intensity of a GFP tagged AIR-1, a factor found in the centrosome that is required for microtubule </a:t>
            </a:r>
            <a:r>
              <a:rPr lang="en-US" sz="2700" spc="11" dirty="0">
                <a:latin typeface="Arial"/>
                <a:cs typeface="Arial"/>
              </a:rPr>
              <a:t>nucleation in both centrosomes</a:t>
            </a:r>
            <a:r>
              <a:rPr lang="en-US" sz="2700" spc="11" dirty="0">
                <a:solidFill>
                  <a:srgbClr val="231F20"/>
                </a:solidFill>
                <a:latin typeface="Arial"/>
                <a:cs typeface="Arial"/>
              </a:rPr>
              <a:t>.</a:t>
            </a:r>
          </a:p>
          <a:p>
            <a:pPr marL="484919" marR="13860" indent="-457200" algn="just">
              <a:lnSpc>
                <a:spcPct val="102600"/>
              </a:lnSpc>
              <a:spcBef>
                <a:spcPts val="893"/>
              </a:spcBef>
              <a:buFont typeface="Arial" panose="020B0604020202020204" pitchFamily="34" charset="0"/>
              <a:buChar char="•"/>
              <a:defRPr/>
            </a:pPr>
            <a:r>
              <a:rPr lang="en-US" sz="2700" spc="11" dirty="0">
                <a:solidFill>
                  <a:srgbClr val="231F20"/>
                </a:solidFill>
                <a:latin typeface="Arial"/>
                <a:cs typeface="Arial"/>
              </a:rPr>
              <a:t>Leading centrosome found in the anterior (larger) cell.</a:t>
            </a:r>
          </a:p>
          <a:p>
            <a:pPr marL="484919" marR="13860" indent="-457200" algn="just">
              <a:lnSpc>
                <a:spcPct val="102600"/>
              </a:lnSpc>
              <a:spcBef>
                <a:spcPts val="893"/>
              </a:spcBef>
              <a:buFont typeface="Arial" panose="020B0604020202020204" pitchFamily="34" charset="0"/>
              <a:buChar char="•"/>
              <a:defRPr/>
            </a:pPr>
            <a:r>
              <a:rPr lang="en-US" sz="2700" spc="11" dirty="0">
                <a:solidFill>
                  <a:srgbClr val="231F20"/>
                </a:solidFill>
                <a:latin typeface="Arial"/>
                <a:cs typeface="Arial"/>
              </a:rPr>
              <a:t>Lagging centrosome found in the posterior (smaller) cell.</a:t>
            </a:r>
          </a:p>
        </p:txBody>
      </p:sp>
      <p:sp>
        <p:nvSpPr>
          <p:cNvPr id="12" name="object 12"/>
          <p:cNvSpPr txBox="1"/>
          <p:nvPr/>
        </p:nvSpPr>
        <p:spPr>
          <a:xfrm>
            <a:off x="1598036" y="26480692"/>
            <a:ext cx="9553771" cy="2832250"/>
          </a:xfrm>
          <a:prstGeom prst="rect">
            <a:avLst/>
          </a:prstGeom>
        </p:spPr>
        <p:txBody>
          <a:bodyPr vert="horz" wrap="square" lIns="0" tIns="0" rIns="0" bIns="0" rtlCol="0">
            <a:spAutoFit/>
          </a:bodyPr>
          <a:lstStyle/>
          <a:p>
            <a:pPr marL="27719" marR="13860" algn="just">
              <a:lnSpc>
                <a:spcPct val="103099"/>
              </a:lnSpc>
            </a:pPr>
            <a:r>
              <a:rPr lang="en-US" sz="2000" spc="22" dirty="0">
                <a:latin typeface="Arial"/>
                <a:cs typeface="Arial"/>
              </a:rPr>
              <a:t>Figure 1. a) The steps leading up to first division are fertilization, pronuclear meeting (PNM), centration and rotation (C&amp;R), and Nuclear envelope breakdown (NEBD). NEBD is used to mark a time of 0 seconds as it coincides with when the centrosomes have been properly placed for cell division. C) Recruitment was quantified every 10 seconds from 330 seconds before NEBD to 0 seconds. Blue circles represent the quantified regions representing the middle of the centrosome and the average of all stacks with centrosomes masked out representing the cytoplasmic fluorescence intensity. c) Recovery was quantified immediately after pronuclear meeting (PNM) every second for 50 seconds.</a:t>
            </a:r>
            <a:endParaRPr lang="en-US" sz="2000" dirty="0">
              <a:latin typeface="Arial"/>
              <a:cs typeface="Arial"/>
            </a:endParaRPr>
          </a:p>
        </p:txBody>
      </p:sp>
      <p:sp>
        <p:nvSpPr>
          <p:cNvPr id="13" name="object 13"/>
          <p:cNvSpPr txBox="1"/>
          <p:nvPr/>
        </p:nvSpPr>
        <p:spPr>
          <a:xfrm>
            <a:off x="11810999" y="17431945"/>
            <a:ext cx="9843585" cy="2198230"/>
          </a:xfrm>
          <a:prstGeom prst="rect">
            <a:avLst/>
          </a:prstGeom>
        </p:spPr>
        <p:txBody>
          <a:bodyPr vert="horz" wrap="square" lIns="0" tIns="0" rIns="0" bIns="0" rtlCol="0">
            <a:spAutoFit/>
          </a:bodyPr>
          <a:lstStyle/>
          <a:p>
            <a:pPr marL="27719" marR="13860" algn="just">
              <a:lnSpc>
                <a:spcPct val="103099"/>
              </a:lnSpc>
            </a:pPr>
            <a:r>
              <a:rPr lang="en-US" sz="2000" spc="22" dirty="0">
                <a:latin typeface="Arial"/>
                <a:cs typeface="Arial"/>
              </a:rPr>
              <a:t>Figure 2. a) Leading centrosome, lagging centrosome, cytoplasmic, ad the total cell fluorescence intensities of GFP::AIR-1 were precisely quantified and then normalized. The average intensity of the lagging centrosome was observed to be higher than that of the leading centrosome. </a:t>
            </a:r>
            <a:r>
              <a:rPr lang="en-US" sz="2000" dirty="0">
                <a:latin typeface="Arial"/>
                <a:cs typeface="Arial"/>
              </a:rPr>
              <a:t>b) Fluorescence recovery after photobleaching (FRAP) was recorded for 10 leading and 10 lagging centrosomes and normalized as per standard protocols</a:t>
            </a:r>
            <a:r>
              <a:rPr lang="en-US" sz="2000" baseline="30000" dirty="0">
                <a:latin typeface="Arial"/>
                <a:cs typeface="Arial"/>
              </a:rPr>
              <a:t>6</a:t>
            </a:r>
            <a:r>
              <a:rPr lang="en-US" sz="2000" dirty="0">
                <a:solidFill>
                  <a:srgbClr val="FF0000"/>
                </a:solidFill>
                <a:latin typeface="Arial"/>
                <a:cs typeface="Arial"/>
              </a:rPr>
              <a:t>. </a:t>
            </a:r>
            <a:r>
              <a:rPr lang="en-US" sz="2000" dirty="0">
                <a:latin typeface="Arial"/>
                <a:cs typeface="Arial"/>
              </a:rPr>
              <a:t>The final concentrations of the recovery curves were similar for both compartments.</a:t>
            </a:r>
            <a:endParaRPr lang="en-US" sz="2000" dirty="0">
              <a:solidFill>
                <a:srgbClr val="FF0000"/>
              </a:solidFill>
              <a:latin typeface="Arial"/>
              <a:cs typeface="Arial"/>
            </a:endParaRPr>
          </a:p>
        </p:txBody>
      </p:sp>
      <p:sp>
        <p:nvSpPr>
          <p:cNvPr id="15" name="object 15"/>
          <p:cNvSpPr txBox="1"/>
          <p:nvPr/>
        </p:nvSpPr>
        <p:spPr>
          <a:xfrm>
            <a:off x="22533225" y="6217513"/>
            <a:ext cx="9662486" cy="984885"/>
          </a:xfrm>
          <a:prstGeom prst="rect">
            <a:avLst/>
          </a:prstGeom>
        </p:spPr>
        <p:txBody>
          <a:bodyPr vert="horz" wrap="square" lIns="0" tIns="0" rIns="0" bIns="0" rtlCol="0">
            <a:spAutoFit/>
          </a:bodyPr>
          <a:lstStyle/>
          <a:p>
            <a:pPr marL="27719" algn="just"/>
            <a:r>
              <a:rPr lang="en-US" sz="3200" b="1" spc="33" dirty="0">
                <a:solidFill>
                  <a:srgbClr val="CD1445"/>
                </a:solidFill>
                <a:latin typeface="Arial"/>
                <a:cs typeface="Arial"/>
              </a:rPr>
              <a:t>Figure 3. 3-Compartment Model of Centrosome Recruitment and Recovery After Photobleaching</a:t>
            </a:r>
            <a:endParaRPr lang="en-US" sz="3200" dirty="0">
              <a:latin typeface="Arial"/>
              <a:cs typeface="Arial"/>
            </a:endParaRPr>
          </a:p>
        </p:txBody>
      </p:sp>
      <p:sp>
        <p:nvSpPr>
          <p:cNvPr id="16" name="object 16"/>
          <p:cNvSpPr txBox="1"/>
          <p:nvPr/>
        </p:nvSpPr>
        <p:spPr>
          <a:xfrm>
            <a:off x="32992659" y="6259603"/>
            <a:ext cx="9234799" cy="984885"/>
          </a:xfrm>
          <a:prstGeom prst="rect">
            <a:avLst/>
          </a:prstGeom>
        </p:spPr>
        <p:txBody>
          <a:bodyPr vert="horz" wrap="square" lIns="0" tIns="0" rIns="0" bIns="0" rtlCol="0">
            <a:spAutoFit/>
          </a:bodyPr>
          <a:lstStyle/>
          <a:p>
            <a:pPr marL="27719" algn="just"/>
            <a:r>
              <a:rPr lang="en-US" sz="3200" b="1" spc="33" dirty="0">
                <a:solidFill>
                  <a:srgbClr val="CD1445"/>
                </a:solidFill>
                <a:latin typeface="Arial"/>
                <a:cs typeface="Arial"/>
              </a:rPr>
              <a:t>Figure 5. Parameter Space Shows Asymmetry in Centrosome Structural Composition</a:t>
            </a:r>
            <a:endParaRPr lang="en-US" sz="3200" dirty="0">
              <a:latin typeface="Arial"/>
              <a:cs typeface="Arial"/>
            </a:endParaRPr>
          </a:p>
        </p:txBody>
      </p:sp>
      <p:sp>
        <p:nvSpPr>
          <p:cNvPr id="17" name="object 17"/>
          <p:cNvSpPr/>
          <p:nvPr/>
        </p:nvSpPr>
        <p:spPr>
          <a:xfrm>
            <a:off x="11429997" y="6032895"/>
            <a:ext cx="781087" cy="23619204"/>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2002718" y="6032895"/>
            <a:ext cx="226792" cy="22851299"/>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6032895"/>
            <a:ext cx="518759"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1811000" y="6002608"/>
            <a:ext cx="9658525" cy="1123384"/>
          </a:xfrm>
          <a:prstGeom prst="rect">
            <a:avLst/>
          </a:prstGeom>
        </p:spPr>
        <p:txBody>
          <a:bodyPr vert="horz" wrap="square" lIns="0" tIns="0" rIns="0" bIns="0" rtlCol="0">
            <a:spAutoFit/>
          </a:bodyPr>
          <a:lstStyle/>
          <a:p>
            <a:pPr marL="19958">
              <a:lnSpc>
                <a:spcPct val="110000"/>
              </a:lnSpc>
              <a:spcBef>
                <a:spcPts val="893"/>
              </a:spcBef>
            </a:pPr>
            <a:r>
              <a:rPr lang="en-US" sz="3500" b="1" spc="-11" dirty="0">
                <a:solidFill>
                  <a:srgbClr val="BD003A"/>
                </a:solidFill>
                <a:latin typeface="Arial"/>
                <a:cs typeface="Arial"/>
              </a:rPr>
              <a:t>RESULTS</a:t>
            </a:r>
            <a:endParaRPr lang="en-US" sz="2700" spc="11" dirty="0">
              <a:latin typeface="Arial"/>
              <a:cs typeface="Arial"/>
            </a:endParaRPr>
          </a:p>
          <a:p>
            <a:pPr marL="27719">
              <a:spcBef>
                <a:spcPts val="893"/>
              </a:spcBef>
            </a:pPr>
            <a:r>
              <a:rPr lang="en-US" sz="2700" spc="11" dirty="0">
                <a:latin typeface="Arial"/>
                <a:cs typeface="Arial"/>
              </a:rPr>
              <a:t> </a:t>
            </a:r>
            <a:endParaRPr lang="en-US" sz="2700" spc="11" dirty="0">
              <a:solidFill>
                <a:srgbClr val="4C4D4F"/>
              </a:solidFill>
              <a:latin typeface="Arial"/>
              <a:cs typeface="Arial"/>
            </a:endParaRPr>
          </a:p>
        </p:txBody>
      </p:sp>
      <p:sp>
        <p:nvSpPr>
          <p:cNvPr id="23" name="object 23"/>
          <p:cNvSpPr txBox="1"/>
          <p:nvPr/>
        </p:nvSpPr>
        <p:spPr>
          <a:xfrm>
            <a:off x="11810999" y="25926374"/>
            <a:ext cx="9843583" cy="3200876"/>
          </a:xfrm>
          <a:prstGeom prst="rect">
            <a:avLst/>
          </a:prstGeom>
        </p:spPr>
        <p:txBody>
          <a:bodyPr vert="horz" wrap="square" lIns="0" tIns="0" rIns="0" bIns="0" rtlCol="0">
            <a:spAutoFit/>
          </a:bodyPr>
          <a:lstStyle/>
          <a:p>
            <a:pPr marL="19958" algn="just">
              <a:lnSpc>
                <a:spcPct val="110000"/>
              </a:lnSpc>
            </a:pPr>
            <a:r>
              <a:rPr lang="en-US" sz="3500" b="1" spc="-11" dirty="0">
                <a:solidFill>
                  <a:srgbClr val="BD003A"/>
                </a:solidFill>
                <a:latin typeface="Arial"/>
                <a:cs typeface="Arial"/>
              </a:rPr>
              <a:t>MATHEMATICAL MODELING</a:t>
            </a:r>
            <a:endParaRPr sz="3500" b="1" spc="-11" dirty="0">
              <a:solidFill>
                <a:srgbClr val="BD003A"/>
              </a:solidFill>
              <a:latin typeface="Arial"/>
              <a:cs typeface="Arial"/>
            </a:endParaRPr>
          </a:p>
          <a:p>
            <a:pPr marL="27719" algn="just">
              <a:spcBef>
                <a:spcPts val="893"/>
              </a:spcBef>
            </a:pPr>
            <a:r>
              <a:rPr lang="en-US" sz="2700" dirty="0">
                <a:solidFill>
                  <a:srgbClr val="231F20"/>
                </a:solidFill>
                <a:latin typeface="Arial"/>
                <a:cs typeface="Arial"/>
              </a:rPr>
              <a:t>To uncover potential mechanisms responsible for the reported centrosomal dynamics and the differences between centrosomes, we turned to mathematical modeling. A 3-compartment model representing the two centrosomes as well as the cytoplasm was constructed to simulate a maturation factor’s recruitment and recovery in a one-cell embryo (Fig. 3).</a:t>
            </a:r>
            <a:endParaRPr sz="2700" dirty="0">
              <a:latin typeface="Arial"/>
              <a:cs typeface="Arial"/>
            </a:endParaRPr>
          </a:p>
        </p:txBody>
      </p:sp>
      <p:sp>
        <p:nvSpPr>
          <p:cNvPr id="25" name="object 25"/>
          <p:cNvSpPr txBox="1"/>
          <p:nvPr/>
        </p:nvSpPr>
        <p:spPr>
          <a:xfrm>
            <a:off x="11811000" y="20101053"/>
            <a:ext cx="9843584" cy="5332229"/>
          </a:xfrm>
          <a:prstGeom prst="rect">
            <a:avLst/>
          </a:prstGeom>
        </p:spPr>
        <p:txBody>
          <a:bodyPr vert="horz" wrap="square" lIns="0" tIns="0" rIns="0" bIns="0" rtlCol="0">
            <a:spAutoFit/>
          </a:bodyPr>
          <a:lstStyle/>
          <a:p>
            <a:pPr marL="27719" algn="just">
              <a:spcBef>
                <a:spcPts val="893"/>
              </a:spcBef>
            </a:pPr>
            <a:r>
              <a:rPr lang="en-US" sz="2700" b="1" spc="-33" dirty="0">
                <a:latin typeface="Arial" panose="020B0604020202020204" pitchFamily="34" charset="0"/>
                <a:cs typeface="Arial" panose="020B0604020202020204" pitchFamily="34" charset="0"/>
              </a:rPr>
              <a:t>Statistical Analysis Shows Asymmetries</a:t>
            </a:r>
            <a:endParaRPr lang="en-US" sz="2700" dirty="0">
              <a:latin typeface="Arial" panose="020B0604020202020204" pitchFamily="34" charset="0"/>
              <a:cs typeface="Arial" panose="020B0604020202020204" pitchFamily="34" charset="0"/>
            </a:endParaRPr>
          </a:p>
          <a:p>
            <a:pPr marL="27719" algn="just">
              <a:spcBef>
                <a:spcPts val="893"/>
              </a:spcBef>
            </a:pPr>
            <a:r>
              <a:rPr lang="en-US" sz="2700" dirty="0">
                <a:latin typeface="Arial" panose="020B0604020202020204" pitchFamily="34" charset="0"/>
                <a:cs typeface="Arial" panose="020B0604020202020204" pitchFamily="34" charset="0"/>
              </a:rPr>
              <a:t>Our recently published Gromov-Wasserstein based distance metric was used to identify any potential differences between the shapes of the calculated recruitment and recovery curves</a:t>
            </a:r>
            <a:r>
              <a:rPr lang="en-US" sz="2700" baseline="30000" dirty="0">
                <a:latin typeface="Arial" panose="020B0604020202020204" pitchFamily="34" charset="0"/>
                <a:cs typeface="Arial" panose="020B0604020202020204" pitchFamily="34" charset="0"/>
              </a:rPr>
              <a:t>7</a:t>
            </a:r>
            <a:r>
              <a:rPr lang="en-US" sz="2700" dirty="0">
                <a:latin typeface="Arial" panose="020B0604020202020204" pitchFamily="34" charset="0"/>
                <a:cs typeface="Arial" panose="020B0604020202020204" pitchFamily="34" charset="0"/>
              </a:rPr>
              <a:t>. </a:t>
            </a:r>
          </a:p>
          <a:p>
            <a:pPr marL="27719" algn="just">
              <a:spcBef>
                <a:spcPts val="893"/>
              </a:spcBef>
            </a:pPr>
            <a:r>
              <a:rPr lang="en-US" sz="2700" dirty="0">
                <a:latin typeface="Arial" panose="020B0604020202020204" pitchFamily="34" charset="0"/>
                <a:cs typeface="Arial" panose="020B0604020202020204" pitchFamily="34" charset="0"/>
              </a:rPr>
              <a:t>The recruitment did not show a difference between leading and lagging centrosomes indicating that their dynamics were overall similar. However, t</a:t>
            </a:r>
            <a:r>
              <a:rPr lang="en-US" sz="2700" dirty="0">
                <a:latin typeface="Arial"/>
                <a:cs typeface="Arial"/>
              </a:rPr>
              <a:t>he recruitment in the lagging centrosomes is greater than the leading centrosome until ~-50s which would not be captured by this analysis (Fig. 2a). </a:t>
            </a:r>
          </a:p>
          <a:p>
            <a:pPr marL="27719" algn="just">
              <a:spcBef>
                <a:spcPts val="893"/>
              </a:spcBef>
            </a:pPr>
            <a:r>
              <a:rPr lang="en-US" sz="2700" dirty="0">
                <a:latin typeface="Arial"/>
                <a:cs typeface="Arial"/>
              </a:rPr>
              <a:t>The FRAP curve analysis identified distinct recovery dynamics between the two centrosomes even though the curves recovered to the same final amount (Fig. 2b).</a:t>
            </a:r>
            <a:endParaRPr lang="en-US" sz="2700" dirty="0">
              <a:latin typeface="Arial" panose="020B0604020202020204" pitchFamily="34" charset="0"/>
              <a:cs typeface="Arial" panose="020B0604020202020204" pitchFamily="34" charset="0"/>
            </a:endParaRPr>
          </a:p>
        </p:txBody>
      </p:sp>
      <p:sp>
        <p:nvSpPr>
          <p:cNvPr id="26" name="object 26"/>
          <p:cNvSpPr txBox="1"/>
          <p:nvPr/>
        </p:nvSpPr>
        <p:spPr>
          <a:xfrm>
            <a:off x="32992659" y="17266494"/>
            <a:ext cx="9552728" cy="10339946"/>
          </a:xfrm>
          <a:prstGeom prst="rect">
            <a:avLst/>
          </a:prstGeom>
        </p:spPr>
        <p:txBody>
          <a:bodyPr vert="horz" wrap="square" lIns="0" tIns="0" rIns="0" bIns="0" rtlCol="0">
            <a:spAutoFit/>
          </a:bodyPr>
          <a:lstStyle/>
          <a:p>
            <a:pPr marL="19958" algn="just">
              <a:lnSpc>
                <a:spcPct val="110000"/>
              </a:lnSpc>
              <a:spcBef>
                <a:spcPts val="893"/>
              </a:spcBef>
              <a:spcAft>
                <a:spcPts val="1310"/>
              </a:spcAft>
            </a:pPr>
            <a:r>
              <a:rPr lang="en-US" sz="3500" b="1" spc="-11" dirty="0">
                <a:solidFill>
                  <a:srgbClr val="BD003A"/>
                </a:solidFill>
                <a:latin typeface="Arial"/>
                <a:cs typeface="Arial"/>
              </a:rPr>
              <a:t>DISCUSSION</a:t>
            </a:r>
            <a:endParaRPr sz="3500" b="1" spc="-11" dirty="0">
              <a:solidFill>
                <a:srgbClr val="BD003A"/>
              </a:solidFill>
              <a:latin typeface="Arial"/>
              <a:cs typeface="Arial"/>
            </a:endParaRPr>
          </a:p>
          <a:p>
            <a:pPr marL="27719" marR="246699" algn="just">
              <a:lnSpc>
                <a:spcPct val="102899"/>
              </a:lnSpc>
              <a:spcBef>
                <a:spcPts val="893"/>
              </a:spcBef>
            </a:pPr>
            <a:r>
              <a:rPr lang="en-US" sz="2700" b="1" spc="-33" dirty="0">
                <a:solidFill>
                  <a:srgbClr val="231F20"/>
                </a:solidFill>
                <a:latin typeface="Arial"/>
                <a:cs typeface="Arial"/>
              </a:rPr>
              <a:t>Early embryo </a:t>
            </a:r>
            <a:r>
              <a:rPr lang="en-US" sz="2700" b="1" i="1" spc="-33" dirty="0">
                <a:solidFill>
                  <a:srgbClr val="231F20"/>
                </a:solidFill>
                <a:latin typeface="Arial"/>
                <a:cs typeface="Arial"/>
              </a:rPr>
              <a:t>C. elegans </a:t>
            </a:r>
            <a:r>
              <a:rPr lang="en-US" sz="2700" b="1" spc="-33" dirty="0">
                <a:solidFill>
                  <a:srgbClr val="231F20"/>
                </a:solidFill>
                <a:latin typeface="Arial"/>
                <a:cs typeface="Arial"/>
              </a:rPr>
              <a:t>Centrosomes are asymmetric.</a:t>
            </a:r>
            <a:endParaRPr lang="en-US" sz="2700" b="1" spc="11" dirty="0">
              <a:solidFill>
                <a:srgbClr val="231F20"/>
              </a:solidFill>
              <a:latin typeface="Arial"/>
              <a:cs typeface="Arial"/>
            </a:endParaRPr>
          </a:p>
          <a:p>
            <a:pPr marL="27719" marR="246699" algn="just">
              <a:lnSpc>
                <a:spcPct val="102899"/>
              </a:lnSpc>
              <a:spcBef>
                <a:spcPts val="893"/>
              </a:spcBef>
            </a:pPr>
            <a:r>
              <a:rPr lang="en-US" sz="2700" spc="-33" dirty="0">
                <a:solidFill>
                  <a:srgbClr val="231F20"/>
                </a:solidFill>
                <a:latin typeface="Arial"/>
                <a:cs typeface="Arial"/>
              </a:rPr>
              <a:t>Combining a precise quantification of a factor required for MT nucleation and mathematical modeling we found that the leading and the lagging centrosomes have different dynamics. </a:t>
            </a:r>
          </a:p>
          <a:p>
            <a:pPr marL="27719" marR="246699" algn="just">
              <a:lnSpc>
                <a:spcPct val="102899"/>
              </a:lnSpc>
              <a:spcBef>
                <a:spcPts val="893"/>
              </a:spcBef>
            </a:pPr>
            <a:r>
              <a:rPr lang="en-US" sz="2700" b="1" spc="-33" dirty="0">
                <a:solidFill>
                  <a:srgbClr val="231F20"/>
                </a:solidFill>
                <a:latin typeface="Arial"/>
                <a:cs typeface="Arial"/>
              </a:rPr>
              <a:t>Emergent Centrosome Structural Asymmetry</a:t>
            </a:r>
          </a:p>
          <a:p>
            <a:pPr marL="27719" marR="246699" algn="just">
              <a:lnSpc>
                <a:spcPct val="102899"/>
              </a:lnSpc>
              <a:spcBef>
                <a:spcPts val="893"/>
              </a:spcBef>
            </a:pPr>
            <a:r>
              <a:rPr lang="en-US" sz="2700" spc="-33" dirty="0">
                <a:solidFill>
                  <a:srgbClr val="231F20"/>
                </a:solidFill>
                <a:latin typeface="Arial"/>
                <a:cs typeface="Arial"/>
              </a:rPr>
              <a:t>The two extremes of the parameter space coincide with previously published biological hypotheses of centrosome structure (Fig. 5b). Our model gives these three structures a common model and may explain the recently reported progression of centrosomes from a liquid condensate state to a more ridged lattice </a:t>
            </a:r>
            <a:r>
              <a:rPr lang="en-US" sz="2700" spc="-33" dirty="0">
                <a:latin typeface="Arial"/>
                <a:cs typeface="Arial"/>
              </a:rPr>
              <a:t>state</a:t>
            </a:r>
            <a:r>
              <a:rPr lang="en-US" sz="2700" spc="-33" baseline="30000" dirty="0">
                <a:latin typeface="Arial"/>
                <a:cs typeface="Arial"/>
              </a:rPr>
              <a:t>9</a:t>
            </a:r>
            <a:r>
              <a:rPr lang="en-US" sz="2700" spc="-33" dirty="0">
                <a:solidFill>
                  <a:srgbClr val="231F20"/>
                </a:solidFill>
                <a:latin typeface="Arial"/>
                <a:cs typeface="Arial"/>
              </a:rPr>
              <a:t>.</a:t>
            </a:r>
          </a:p>
          <a:p>
            <a:pPr marL="27719" marR="246699" algn="just">
              <a:lnSpc>
                <a:spcPct val="102899"/>
              </a:lnSpc>
              <a:spcBef>
                <a:spcPts val="893"/>
              </a:spcBef>
            </a:pPr>
            <a:endParaRPr lang="en-US" sz="2700" spc="-33" dirty="0">
              <a:solidFill>
                <a:srgbClr val="231F20"/>
              </a:solidFill>
              <a:latin typeface="Arial"/>
              <a:cs typeface="Arial"/>
            </a:endParaRPr>
          </a:p>
          <a:p>
            <a:pPr marL="27719" marR="246699" algn="just">
              <a:lnSpc>
                <a:spcPct val="102899"/>
              </a:lnSpc>
              <a:spcBef>
                <a:spcPts val="893"/>
              </a:spcBef>
            </a:pPr>
            <a:r>
              <a:rPr lang="en-US" sz="3500" b="1" spc="-33" dirty="0">
                <a:solidFill>
                  <a:srgbClr val="BD003A"/>
                </a:solidFill>
                <a:latin typeface="Arial"/>
                <a:cs typeface="Arial"/>
              </a:rPr>
              <a:t>FUTURE DIRECTIONS</a:t>
            </a:r>
          </a:p>
          <a:p>
            <a:pPr marL="27719" marR="246699" algn="just">
              <a:lnSpc>
                <a:spcPct val="102899"/>
              </a:lnSpc>
              <a:spcBef>
                <a:spcPts val="893"/>
              </a:spcBef>
            </a:pPr>
            <a:r>
              <a:rPr lang="en-US" sz="2700" b="1" spc="-33" dirty="0">
                <a:solidFill>
                  <a:srgbClr val="231F20"/>
                </a:solidFill>
                <a:latin typeface="Arial"/>
                <a:cs typeface="Arial"/>
              </a:rPr>
              <a:t>Expanding </a:t>
            </a:r>
            <a:r>
              <a:rPr lang="en-US" sz="2700" b="1" i="1" spc="-33" dirty="0">
                <a:solidFill>
                  <a:srgbClr val="231F20"/>
                </a:solidFill>
                <a:latin typeface="Arial"/>
                <a:cs typeface="Arial"/>
              </a:rPr>
              <a:t>in vivo </a:t>
            </a:r>
            <a:r>
              <a:rPr lang="en-US" sz="2700" b="1" spc="-33" dirty="0">
                <a:solidFill>
                  <a:srgbClr val="231F20"/>
                </a:solidFill>
                <a:latin typeface="Arial"/>
                <a:cs typeface="Arial"/>
              </a:rPr>
              <a:t>&amp; </a:t>
            </a:r>
            <a:r>
              <a:rPr lang="en-US" sz="2700" b="1" i="1" spc="-33" dirty="0">
                <a:solidFill>
                  <a:srgbClr val="231F20"/>
                </a:solidFill>
                <a:latin typeface="Arial"/>
                <a:cs typeface="Arial"/>
              </a:rPr>
              <a:t>in silico</a:t>
            </a:r>
            <a:r>
              <a:rPr lang="en-US" sz="2700" b="1" spc="-33" dirty="0">
                <a:solidFill>
                  <a:srgbClr val="231F20"/>
                </a:solidFill>
                <a:latin typeface="Arial"/>
                <a:cs typeface="Arial"/>
              </a:rPr>
              <a:t> Work to New Factors</a:t>
            </a:r>
          </a:p>
          <a:p>
            <a:pPr marL="27719" marR="246699" algn="just">
              <a:lnSpc>
                <a:spcPct val="102899"/>
              </a:lnSpc>
              <a:spcBef>
                <a:spcPts val="893"/>
              </a:spcBef>
            </a:pPr>
            <a:r>
              <a:rPr lang="en-US" sz="2700" spc="-33" dirty="0">
                <a:solidFill>
                  <a:srgbClr val="231F20"/>
                </a:solidFill>
                <a:latin typeface="Arial"/>
                <a:cs typeface="Arial"/>
              </a:rPr>
              <a:t>To extend these results we will be investigating the recruitment, recovery, and maturation of more centrosomal factors. Of particular interest will be factors granting the centrosome its strength. With a larger data set we will also be able to expand our mathematical model to include more terms and more dynamic interactions.</a:t>
            </a:r>
          </a:p>
        </p:txBody>
      </p:sp>
      <p:sp>
        <p:nvSpPr>
          <p:cNvPr id="27" name="object 27"/>
          <p:cNvSpPr txBox="1"/>
          <p:nvPr/>
        </p:nvSpPr>
        <p:spPr>
          <a:xfrm>
            <a:off x="32992659" y="27842755"/>
            <a:ext cx="7125881" cy="54649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REFERENCES</a:t>
            </a:r>
            <a:endParaRPr sz="3500" b="1" spc="-11" dirty="0">
              <a:solidFill>
                <a:srgbClr val="BD003A"/>
              </a:solidFill>
              <a:latin typeface="Arial"/>
              <a:cs typeface="Arial"/>
            </a:endParaRPr>
          </a:p>
        </p:txBody>
      </p:sp>
      <p:sp>
        <p:nvSpPr>
          <p:cNvPr id="28" name="object 28"/>
          <p:cNvSpPr txBox="1"/>
          <p:nvPr/>
        </p:nvSpPr>
        <p:spPr>
          <a:xfrm>
            <a:off x="32992658" y="28590067"/>
            <a:ext cx="6859941" cy="2807115"/>
          </a:xfrm>
          <a:prstGeom prst="rect">
            <a:avLst/>
          </a:prstGeom>
        </p:spPr>
        <p:txBody>
          <a:bodyPr vert="horz" wrap="square" lIns="0" tIns="0" rIns="0" bIns="0" rtlCol="0">
            <a:spAutoFit/>
          </a:bodyPr>
          <a:lstStyle/>
          <a:p>
            <a:pPr marL="370049" marR="339558" indent="-343716">
              <a:lnSpc>
                <a:spcPct val="101800"/>
              </a:lnSpc>
              <a:buClr>
                <a:srgbClr val="231F20"/>
              </a:buClr>
              <a:buFont typeface="+mj-lt"/>
              <a:buAutoNum type="arabicPeriod"/>
              <a:tabLst>
                <a:tab pos="370049" algn="l"/>
              </a:tabLst>
            </a:pPr>
            <a:r>
              <a:rPr lang="en-US" sz="1800" spc="-33" dirty="0" err="1">
                <a:solidFill>
                  <a:srgbClr val="231F20"/>
                </a:solidFill>
                <a:latin typeface="Arial"/>
                <a:cs typeface="Arial"/>
              </a:rPr>
              <a:t>Meraldi</a:t>
            </a:r>
            <a:r>
              <a:rPr lang="en-US" sz="1800" spc="-33" dirty="0">
                <a:solidFill>
                  <a:srgbClr val="231F20"/>
                </a:solidFill>
                <a:latin typeface="Arial"/>
                <a:cs typeface="Arial"/>
              </a:rPr>
              <a:t> et al., 2016, Chromosome Res. 24:19-34</a:t>
            </a:r>
          </a:p>
          <a:p>
            <a:pPr marL="370049" marR="339558" indent="-343716">
              <a:lnSpc>
                <a:spcPct val="101800"/>
              </a:lnSpc>
              <a:buClr>
                <a:srgbClr val="231F20"/>
              </a:buClr>
              <a:buFont typeface="+mj-lt"/>
              <a:buAutoNum type="arabicPeriod"/>
              <a:tabLst>
                <a:tab pos="370049" algn="l"/>
              </a:tabLst>
            </a:pPr>
            <a:r>
              <a:rPr lang="en-US" sz="1800" spc="-33" dirty="0">
                <a:solidFill>
                  <a:srgbClr val="231F20"/>
                </a:solidFill>
                <a:latin typeface="Arial"/>
                <a:cs typeface="Arial"/>
              </a:rPr>
              <a:t>Yamashita et al., 2009, Frontiers in Bioscience, (14):3003</a:t>
            </a:r>
          </a:p>
          <a:p>
            <a:pPr marL="370049" marR="339558" indent="-343716">
              <a:lnSpc>
                <a:spcPct val="101800"/>
              </a:lnSpc>
              <a:buClr>
                <a:srgbClr val="231F20"/>
              </a:buClr>
              <a:buFont typeface="+mj-lt"/>
              <a:buAutoNum type="arabicPeriod"/>
              <a:tabLst>
                <a:tab pos="370049" algn="l"/>
              </a:tabLst>
            </a:pPr>
            <a:r>
              <a:rPr lang="en-US" sz="1800" spc="-33" dirty="0" err="1">
                <a:solidFill>
                  <a:srgbClr val="231F20"/>
                </a:solidFill>
                <a:latin typeface="Arial"/>
                <a:cs typeface="Arial"/>
              </a:rPr>
              <a:t>Pancione</a:t>
            </a:r>
            <a:r>
              <a:rPr lang="en-US" sz="1800" spc="-33" dirty="0">
                <a:solidFill>
                  <a:srgbClr val="231F20"/>
                </a:solidFill>
                <a:latin typeface="Arial"/>
                <a:cs typeface="Arial"/>
              </a:rPr>
              <a:t> et al., 2021, Biomolecules, 11(5): 629</a:t>
            </a:r>
          </a:p>
          <a:p>
            <a:pPr marL="370049" marR="339558" indent="-343716">
              <a:lnSpc>
                <a:spcPct val="101800"/>
              </a:lnSpc>
              <a:buClr>
                <a:srgbClr val="231F20"/>
              </a:buClr>
              <a:buFont typeface="+mj-lt"/>
              <a:buAutoNum type="arabicPeriod"/>
              <a:tabLst>
                <a:tab pos="370049" algn="l"/>
              </a:tabLst>
            </a:pPr>
            <a:r>
              <a:rPr lang="en-US" sz="1800" spc="-33" dirty="0">
                <a:solidFill>
                  <a:srgbClr val="231F20"/>
                </a:solidFill>
                <a:latin typeface="Arial"/>
                <a:cs typeface="Arial"/>
              </a:rPr>
              <a:t>Rose et al., 2014, </a:t>
            </a:r>
            <a:r>
              <a:rPr lang="en-US" sz="1800" spc="-33" dirty="0" err="1">
                <a:solidFill>
                  <a:srgbClr val="231F20"/>
                </a:solidFill>
                <a:latin typeface="Arial"/>
                <a:cs typeface="Arial"/>
              </a:rPr>
              <a:t>WormBook</a:t>
            </a:r>
            <a:r>
              <a:rPr lang="en-US" sz="1800" spc="-33" dirty="0">
                <a:solidFill>
                  <a:srgbClr val="231F20"/>
                </a:solidFill>
                <a:latin typeface="Arial"/>
                <a:cs typeface="Arial"/>
              </a:rPr>
              <a:t>, Dec 30:1-43.</a:t>
            </a:r>
          </a:p>
          <a:p>
            <a:pPr marL="370049" marR="339558" indent="-343716">
              <a:lnSpc>
                <a:spcPct val="101800"/>
              </a:lnSpc>
              <a:buClr>
                <a:srgbClr val="231F20"/>
              </a:buClr>
              <a:buFont typeface="+mj-lt"/>
              <a:buAutoNum type="arabicPeriod"/>
              <a:tabLst>
                <a:tab pos="370049" algn="l"/>
              </a:tabLst>
            </a:pPr>
            <a:r>
              <a:rPr lang="en-US" sz="1800" spc="-33" dirty="0">
                <a:solidFill>
                  <a:srgbClr val="231F20"/>
                </a:solidFill>
                <a:latin typeface="Arial"/>
                <a:cs typeface="Arial"/>
              </a:rPr>
              <a:t>Coffman et al., 2016, MBOC, 27(22):3550–3562.</a:t>
            </a:r>
          </a:p>
          <a:p>
            <a:pPr marL="370049" marR="339558" indent="-343716">
              <a:lnSpc>
                <a:spcPct val="101800"/>
              </a:lnSpc>
              <a:buClr>
                <a:srgbClr val="231F20"/>
              </a:buClr>
              <a:buFont typeface="+mj-lt"/>
              <a:buAutoNum type="arabicPeriod"/>
              <a:tabLst>
                <a:tab pos="370049" algn="l"/>
              </a:tabLst>
            </a:pPr>
            <a:r>
              <a:rPr lang="en-US" sz="1800" spc="-33" dirty="0">
                <a:solidFill>
                  <a:srgbClr val="231F20"/>
                </a:solidFill>
                <a:latin typeface="Arial"/>
                <a:cs typeface="Arial"/>
              </a:rPr>
              <a:t>Kress et al., 2013, JCB, 201(4):559-575</a:t>
            </a:r>
          </a:p>
          <a:p>
            <a:pPr marL="370049" marR="339558" indent="-343716">
              <a:lnSpc>
                <a:spcPct val="101800"/>
              </a:lnSpc>
              <a:buClr>
                <a:srgbClr val="231F20"/>
              </a:buClr>
              <a:buFont typeface="+mj-lt"/>
              <a:buAutoNum type="arabicPeriod"/>
              <a:tabLst>
                <a:tab pos="370049" algn="l"/>
              </a:tabLst>
            </a:pPr>
            <a:r>
              <a:rPr lang="en-US" sz="1800" spc="-33" dirty="0" err="1">
                <a:solidFill>
                  <a:srgbClr val="231F20"/>
                </a:solidFill>
                <a:latin typeface="Arial"/>
                <a:cs typeface="Arial"/>
              </a:rPr>
              <a:t>Kravtsova</a:t>
            </a:r>
            <a:r>
              <a:rPr lang="en-US" sz="1800" spc="-33" dirty="0">
                <a:solidFill>
                  <a:srgbClr val="231F20"/>
                </a:solidFill>
                <a:latin typeface="Arial"/>
                <a:cs typeface="Arial"/>
              </a:rPr>
              <a:t> et al. 2023, Bulletin of Mathematical Biology 85(8)</a:t>
            </a:r>
          </a:p>
          <a:p>
            <a:pPr marL="370049" marR="339558" indent="-343716">
              <a:lnSpc>
                <a:spcPct val="101800"/>
              </a:lnSpc>
              <a:buClr>
                <a:srgbClr val="231F20"/>
              </a:buClr>
              <a:buFont typeface="+mj-lt"/>
              <a:buAutoNum type="arabicPeriod"/>
              <a:tabLst>
                <a:tab pos="370049" algn="l"/>
              </a:tabLst>
            </a:pPr>
            <a:r>
              <a:rPr lang="en-US" sz="1800" spc="-33" dirty="0" err="1">
                <a:solidFill>
                  <a:srgbClr val="231F20"/>
                </a:solidFill>
                <a:latin typeface="Arial"/>
                <a:cs typeface="Arial"/>
              </a:rPr>
              <a:t>Kravtsova</a:t>
            </a:r>
            <a:r>
              <a:rPr lang="en-US" sz="1800" spc="-33" dirty="0">
                <a:solidFill>
                  <a:srgbClr val="231F20"/>
                </a:solidFill>
                <a:latin typeface="Arial"/>
                <a:cs typeface="Arial"/>
              </a:rPr>
              <a:t> et al. 2023, Scientific reports 13(1), 16285.</a:t>
            </a:r>
          </a:p>
          <a:p>
            <a:pPr marL="370049" marR="339558" indent="-343716">
              <a:lnSpc>
                <a:spcPct val="101800"/>
              </a:lnSpc>
              <a:buClr>
                <a:srgbClr val="231F20"/>
              </a:buClr>
              <a:buFont typeface="+mj-lt"/>
              <a:buAutoNum type="arabicPeriod"/>
              <a:tabLst>
                <a:tab pos="370049" algn="l"/>
              </a:tabLst>
            </a:pPr>
            <a:r>
              <a:rPr lang="en-US" sz="1800" spc="-33" dirty="0">
                <a:solidFill>
                  <a:srgbClr val="231F20"/>
                </a:solidFill>
                <a:latin typeface="Arial"/>
                <a:cs typeface="Arial"/>
              </a:rPr>
              <a:t>Woodruff 2021, </a:t>
            </a:r>
            <a:r>
              <a:rPr lang="en-US" sz="1800" spc="-33" dirty="0" err="1">
                <a:solidFill>
                  <a:srgbClr val="231F20"/>
                </a:solidFill>
                <a:latin typeface="Arial"/>
                <a:cs typeface="Arial"/>
              </a:rPr>
              <a:t>Curr</a:t>
            </a:r>
            <a:r>
              <a:rPr lang="en-US" sz="1800" spc="-33" dirty="0">
                <a:solidFill>
                  <a:srgbClr val="231F20"/>
                </a:solidFill>
                <a:latin typeface="Arial"/>
                <a:cs typeface="Arial"/>
              </a:rPr>
              <a:t> </a:t>
            </a:r>
            <a:r>
              <a:rPr lang="en-US" sz="1800" spc="-33" dirty="0" err="1">
                <a:solidFill>
                  <a:srgbClr val="231F20"/>
                </a:solidFill>
                <a:latin typeface="Arial"/>
                <a:cs typeface="Arial"/>
              </a:rPr>
              <a:t>Opin</a:t>
            </a:r>
            <a:r>
              <a:rPr lang="en-US" sz="1800" spc="-33" dirty="0">
                <a:solidFill>
                  <a:srgbClr val="231F20"/>
                </a:solidFill>
                <a:latin typeface="Arial"/>
                <a:cs typeface="Arial"/>
              </a:rPr>
              <a:t> </a:t>
            </a:r>
            <a:r>
              <a:rPr lang="en-US" sz="1800" spc="-33" dirty="0" err="1">
                <a:solidFill>
                  <a:srgbClr val="231F20"/>
                </a:solidFill>
                <a:latin typeface="Arial"/>
                <a:cs typeface="Arial"/>
              </a:rPr>
              <a:t>Strruct</a:t>
            </a:r>
            <a:r>
              <a:rPr lang="en-US" sz="1800" spc="-33" dirty="0">
                <a:solidFill>
                  <a:srgbClr val="231F20"/>
                </a:solidFill>
                <a:latin typeface="Arial"/>
                <a:cs typeface="Arial"/>
              </a:rPr>
              <a:t> Biol. 66:139-147</a:t>
            </a:r>
          </a:p>
          <a:p>
            <a:pPr marL="370049" marR="339558" indent="-343716">
              <a:lnSpc>
                <a:spcPct val="101800"/>
              </a:lnSpc>
              <a:buClr>
                <a:srgbClr val="231F20"/>
              </a:buClr>
              <a:buFont typeface="+mj-lt"/>
              <a:buAutoNum type="arabicPeriod"/>
              <a:tabLst>
                <a:tab pos="370049" algn="l"/>
              </a:tabLst>
            </a:pPr>
            <a:endParaRPr lang="en-US" sz="1800" spc="-33" dirty="0">
              <a:solidFill>
                <a:srgbClr val="231F20"/>
              </a:solidFill>
              <a:latin typeface="Arial"/>
              <a:cs typeface="Arial"/>
            </a:endParaRPr>
          </a:p>
        </p:txBody>
      </p:sp>
      <p:sp>
        <p:nvSpPr>
          <p:cNvPr id="31" name="object 31"/>
          <p:cNvSpPr/>
          <p:nvPr/>
        </p:nvSpPr>
        <p:spPr>
          <a:xfrm>
            <a:off x="1567336" y="5702526"/>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8" name="object 15"/>
          <p:cNvSpPr txBox="1"/>
          <p:nvPr/>
        </p:nvSpPr>
        <p:spPr>
          <a:xfrm>
            <a:off x="1567335" y="15928292"/>
            <a:ext cx="9626695" cy="984885"/>
          </a:xfrm>
          <a:prstGeom prst="rect">
            <a:avLst/>
          </a:prstGeom>
        </p:spPr>
        <p:txBody>
          <a:bodyPr vert="horz" wrap="square" lIns="0" tIns="0" rIns="0" bIns="0" rtlCol="0">
            <a:spAutoFit/>
          </a:bodyPr>
          <a:lstStyle/>
          <a:p>
            <a:pPr marL="27719" algn="just"/>
            <a:r>
              <a:rPr lang="en-US" sz="3200" b="1" spc="33" dirty="0">
                <a:solidFill>
                  <a:srgbClr val="CD1445"/>
                </a:solidFill>
                <a:latin typeface="Arial"/>
                <a:cs typeface="Arial"/>
              </a:rPr>
              <a:t>Figure 1. Imaging Fluorescent Centrosomes Leading up to the First Division of </a:t>
            </a:r>
            <a:r>
              <a:rPr lang="en-US" sz="3200" b="1" i="1" spc="33" dirty="0">
                <a:solidFill>
                  <a:srgbClr val="CD1445"/>
                </a:solidFill>
                <a:latin typeface="Arial"/>
                <a:cs typeface="Arial"/>
              </a:rPr>
              <a:t>C. elegans</a:t>
            </a:r>
            <a:endParaRPr sz="3200" dirty="0">
              <a:latin typeface="Arial"/>
              <a:cs typeface="Arial"/>
            </a:endParaRPr>
          </a:p>
        </p:txBody>
      </p:sp>
      <p:sp>
        <p:nvSpPr>
          <p:cNvPr id="39" name="object 15"/>
          <p:cNvSpPr txBox="1"/>
          <p:nvPr/>
        </p:nvSpPr>
        <p:spPr>
          <a:xfrm>
            <a:off x="11811000" y="6704954"/>
            <a:ext cx="9773440" cy="984885"/>
          </a:xfrm>
          <a:prstGeom prst="rect">
            <a:avLst/>
          </a:prstGeom>
        </p:spPr>
        <p:txBody>
          <a:bodyPr vert="horz" wrap="square" lIns="0" tIns="0" rIns="0" bIns="0" rtlCol="0">
            <a:spAutoFit/>
          </a:bodyPr>
          <a:lstStyle/>
          <a:p>
            <a:pPr marL="27719" algn="just"/>
            <a:r>
              <a:rPr lang="en-US" sz="3200" b="1" spc="33" dirty="0">
                <a:solidFill>
                  <a:srgbClr val="CD1445"/>
                </a:solidFill>
                <a:latin typeface="Arial"/>
                <a:cs typeface="Arial"/>
              </a:rPr>
              <a:t>Figure 2. Asymmetric Centrosome Recruitment and Recovery Revealed by Precise Quantification</a:t>
            </a:r>
            <a:endParaRPr lang="en-US" sz="3200" dirty="0">
              <a:latin typeface="Arial"/>
              <a:cs typeface="Arial"/>
            </a:endParaRPr>
          </a:p>
        </p:txBody>
      </p:sp>
      <p:pic>
        <p:nvPicPr>
          <p:cNvPr id="43" name="Picture 42" descr="TheOhioStateUniversity-2C-HorizK-PANTONE.eps">
            <a:extLst>
              <a:ext uri="{FF2B5EF4-FFF2-40B4-BE49-F238E27FC236}">
                <a16:creationId xmlns:a16="http://schemas.microsoft.com/office/drawing/2014/main" id="{E5479897-C521-6447-9D54-1D09E483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123" y="30457945"/>
            <a:ext cx="7492178" cy="1085335"/>
          </a:xfrm>
          <a:prstGeom prst="rect">
            <a:avLst/>
          </a:prstGeom>
        </p:spPr>
      </p:pic>
      <p:sp>
        <p:nvSpPr>
          <p:cNvPr id="47" name="object 13">
            <a:extLst>
              <a:ext uri="{FF2B5EF4-FFF2-40B4-BE49-F238E27FC236}">
                <a16:creationId xmlns:a16="http://schemas.microsoft.com/office/drawing/2014/main" id="{2FFA8DAC-1839-FB43-9541-787FDA285B93}"/>
              </a:ext>
            </a:extLst>
          </p:cNvPr>
          <p:cNvSpPr txBox="1"/>
          <p:nvPr/>
        </p:nvSpPr>
        <p:spPr>
          <a:xfrm>
            <a:off x="22533225" y="12204368"/>
            <a:ext cx="9662486" cy="2515240"/>
          </a:xfrm>
          <a:prstGeom prst="rect">
            <a:avLst/>
          </a:prstGeom>
        </p:spPr>
        <p:txBody>
          <a:bodyPr vert="horz" wrap="square" lIns="0" tIns="0" rIns="0" bIns="0" rtlCol="0">
            <a:spAutoFit/>
          </a:bodyPr>
          <a:lstStyle/>
          <a:p>
            <a:pPr marL="27719" marR="13860" algn="just">
              <a:lnSpc>
                <a:spcPct val="103099"/>
              </a:lnSpc>
            </a:pPr>
            <a:r>
              <a:rPr lang="en-US" sz="2000" spc="22" dirty="0">
                <a:latin typeface="Arial"/>
                <a:cs typeface="Arial"/>
              </a:rPr>
              <a:t>Figure 3. 3-compartment mathematical model of a maturation factor that can localize to the simulated cytoplasm (C</a:t>
            </a:r>
            <a:r>
              <a:rPr lang="en-US" sz="2000" spc="22" baseline="-25000" dirty="0">
                <a:latin typeface="Arial"/>
                <a:cs typeface="Arial"/>
              </a:rPr>
              <a:t>y</a:t>
            </a:r>
            <a:r>
              <a:rPr lang="en-US" sz="2000" spc="22" dirty="0">
                <a:latin typeface="Arial"/>
                <a:cs typeface="Arial"/>
              </a:rPr>
              <a:t>), or the two centrosome compartments (C</a:t>
            </a:r>
            <a:r>
              <a:rPr lang="en-US" sz="2000" spc="22" baseline="-25000" dirty="0">
                <a:latin typeface="Arial"/>
                <a:cs typeface="Arial"/>
              </a:rPr>
              <a:t>1</a:t>
            </a:r>
            <a:r>
              <a:rPr lang="en-US" sz="2000" spc="22" dirty="0">
                <a:latin typeface="Arial"/>
                <a:cs typeface="Arial"/>
              </a:rPr>
              <a:t>, C</a:t>
            </a:r>
            <a:r>
              <a:rPr lang="en-US" sz="2000" spc="22" baseline="-25000" dirty="0">
                <a:latin typeface="Arial"/>
                <a:cs typeface="Arial"/>
              </a:rPr>
              <a:t>2</a:t>
            </a:r>
            <a:r>
              <a:rPr lang="en-US" sz="2000" spc="22" dirty="0">
                <a:latin typeface="Arial"/>
                <a:cs typeface="Arial"/>
              </a:rPr>
              <a:t>).  To incorporate the ability to photobleach the model factor we track both a fluorescent version (f) and a bleached version (b) of the maturation factor. Dynamics for the system accounted for both version of the factor to be as biologically relevant as possible. b) Model equations with a dynamic cytoplasm and centrosome compartment that have a carrying capacity, cooperativity, and basal gain and loss terms. </a:t>
            </a:r>
            <a:endParaRPr lang="en-US" sz="2000" dirty="0">
              <a:latin typeface="Arial"/>
              <a:cs typeface="Arial"/>
            </a:endParaRPr>
          </a:p>
        </p:txBody>
      </p:sp>
      <p:sp>
        <p:nvSpPr>
          <p:cNvPr id="48" name="object 13">
            <a:extLst>
              <a:ext uri="{FF2B5EF4-FFF2-40B4-BE49-F238E27FC236}">
                <a16:creationId xmlns:a16="http://schemas.microsoft.com/office/drawing/2014/main" id="{95241138-8A2B-0A49-B0CA-22F8235DE483}"/>
              </a:ext>
            </a:extLst>
          </p:cNvPr>
          <p:cNvSpPr txBox="1"/>
          <p:nvPr/>
        </p:nvSpPr>
        <p:spPr>
          <a:xfrm>
            <a:off x="32992659" y="14514939"/>
            <a:ext cx="9435679" cy="2515240"/>
          </a:xfrm>
          <a:prstGeom prst="rect">
            <a:avLst/>
          </a:prstGeom>
        </p:spPr>
        <p:txBody>
          <a:bodyPr vert="horz" wrap="square" lIns="0" tIns="0" rIns="0" bIns="0" rtlCol="0">
            <a:spAutoFit/>
          </a:bodyPr>
          <a:lstStyle/>
          <a:p>
            <a:pPr marL="27719" marR="13860" algn="just">
              <a:lnSpc>
                <a:spcPct val="103099"/>
              </a:lnSpc>
            </a:pPr>
            <a:r>
              <a:rPr lang="en-US" sz="2000" spc="22" dirty="0">
                <a:latin typeface="Arial"/>
                <a:cs typeface="Arial"/>
              </a:rPr>
              <a:t>Figure 5. The centrosome compartment parameters represent the overall structural composition of the centrosomes. To visualize the possibilities revealed by our parameter search we plotted all parameter sets on 3D plot with axis for cooperativity, carrying capacity, and the ratio of the on rate to the off rate. We saw that the parameters were confined to a well-defined region of this parameter space. This region is defined by two arms, one with high levels of carrying capacity and one with high cooperativity and on rate to off rate ratio. There is a region connecting these two arms where all 3 parameter values are relatively low.</a:t>
            </a:r>
            <a:endParaRPr lang="en-US" sz="20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9525">
            <a:solidFill>
              <a:srgbClr val="000000"/>
            </a:solidFill>
            <a:miter lim="800000"/>
          </a:ln>
        </p:spPr>
        <p:txBody>
          <a:bodyPr wrap="square" lIns="0" tIns="0" rIns="0" bIns="0" rtlCol="0">
            <a:spAutoFit/>
          </a:bodyPr>
          <a:lstStyle/>
          <a:p>
            <a:endParaRPr/>
          </a:p>
        </p:txBody>
      </p:sp>
      <p:sp>
        <p:nvSpPr>
          <p:cNvPr id="33" name="Rectangle 1">
            <a:extLst>
              <a:ext uri="{FF2B5EF4-FFF2-40B4-BE49-F238E27FC236}">
                <a16:creationId xmlns:a16="http://schemas.microsoft.com/office/drawing/2014/main" id="{CFE875BD-6692-D653-F089-17F96781025D}"/>
              </a:ext>
            </a:extLst>
          </p:cNvPr>
          <p:cNvSpPr>
            <a:spLocks noChangeArrowheads="1"/>
          </p:cNvSpPr>
          <p:nvPr/>
        </p:nvSpPr>
        <p:spPr bwMode="auto">
          <a:xfrm>
            <a:off x="37946288" y="4300396"/>
            <a:ext cx="45977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My personal website:</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shayne-falco.github.io</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A3ECBDF0-4170-42BC-42EF-C0B49E09B2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24477" y="1374595"/>
            <a:ext cx="2828306" cy="2828306"/>
          </a:xfrm>
          <a:prstGeom prst="rect">
            <a:avLst/>
          </a:prstGeom>
          <a:noFill/>
          <a:extLst>
            <a:ext uri="{909E8E84-426E-40DD-AFC4-6F175D3DCCD1}">
              <a14:hiddenFill xmlns:a14="http://schemas.microsoft.com/office/drawing/2010/main">
                <a:solidFill>
                  <a:srgbClr val="FFFFFF"/>
                </a:solidFill>
              </a14:hiddenFill>
            </a:ext>
          </a:extLst>
        </p:spPr>
      </p:pic>
      <p:sp>
        <p:nvSpPr>
          <p:cNvPr id="35" name="object 15">
            <a:extLst>
              <a:ext uri="{FF2B5EF4-FFF2-40B4-BE49-F238E27FC236}">
                <a16:creationId xmlns:a16="http://schemas.microsoft.com/office/drawing/2014/main" id="{4A65351C-B380-6068-A0C3-50FB906168BA}"/>
              </a:ext>
            </a:extLst>
          </p:cNvPr>
          <p:cNvSpPr txBox="1"/>
          <p:nvPr/>
        </p:nvSpPr>
        <p:spPr>
          <a:xfrm>
            <a:off x="22533224" y="15506126"/>
            <a:ext cx="9662485" cy="984885"/>
          </a:xfrm>
          <a:prstGeom prst="rect">
            <a:avLst/>
          </a:prstGeom>
        </p:spPr>
        <p:txBody>
          <a:bodyPr vert="horz" wrap="square" lIns="0" tIns="0" rIns="0" bIns="0" rtlCol="0">
            <a:spAutoFit/>
          </a:bodyPr>
          <a:lstStyle/>
          <a:p>
            <a:pPr marL="27719" algn="just"/>
            <a:r>
              <a:rPr lang="en-US" sz="3200" b="1" spc="33" dirty="0">
                <a:solidFill>
                  <a:srgbClr val="CD1445"/>
                </a:solidFill>
                <a:latin typeface="Arial"/>
                <a:cs typeface="Arial"/>
              </a:rPr>
              <a:t>Figure 4. Parameter Sets that Recapitulate </a:t>
            </a:r>
            <a:r>
              <a:rPr lang="en-US" sz="3200" b="1" i="1" spc="33" dirty="0">
                <a:solidFill>
                  <a:srgbClr val="CD1445"/>
                </a:solidFill>
                <a:latin typeface="Arial"/>
                <a:cs typeface="Arial"/>
              </a:rPr>
              <a:t>in vivo</a:t>
            </a:r>
            <a:r>
              <a:rPr lang="en-US" sz="3200" b="1" spc="33" dirty="0">
                <a:solidFill>
                  <a:srgbClr val="CD1445"/>
                </a:solidFill>
                <a:latin typeface="Arial"/>
                <a:cs typeface="Arial"/>
              </a:rPr>
              <a:t> Recruitment &amp; Recovery Data</a:t>
            </a:r>
            <a:endParaRPr lang="en-US" sz="3200" dirty="0">
              <a:latin typeface="Arial"/>
              <a:cs typeface="Arial"/>
            </a:endParaRPr>
          </a:p>
        </p:txBody>
      </p:sp>
      <p:pic>
        <p:nvPicPr>
          <p:cNvPr id="5" name="Picture 4" descr="A screenshot of a computer&#10;&#10;Description automatically generated">
            <a:extLst>
              <a:ext uri="{FF2B5EF4-FFF2-40B4-BE49-F238E27FC236}">
                <a16:creationId xmlns:a16="http://schemas.microsoft.com/office/drawing/2014/main" id="{813C1916-0B23-6AB2-7F14-ADCC28DC5C6C}"/>
              </a:ext>
            </a:extLst>
          </p:cNvPr>
          <p:cNvPicPr>
            <a:picLocks noChangeAspect="1"/>
          </p:cNvPicPr>
          <p:nvPr/>
        </p:nvPicPr>
        <p:blipFill rotWithShape="1">
          <a:blip r:embed="rId4">
            <a:extLst>
              <a:ext uri="{28A0092B-C50C-407E-A947-70E740481C1C}">
                <a14:useLocalDpi xmlns:a14="http://schemas.microsoft.com/office/drawing/2010/main" val="0"/>
              </a:ext>
            </a:extLst>
          </a:blip>
          <a:srcRect t="4042"/>
          <a:stretch/>
        </p:blipFill>
        <p:spPr>
          <a:xfrm>
            <a:off x="34050675" y="7355663"/>
            <a:ext cx="7118766" cy="6691435"/>
          </a:xfrm>
          <a:prstGeom prst="rect">
            <a:avLst/>
          </a:prstGeom>
        </p:spPr>
      </p:pic>
      <p:sp>
        <p:nvSpPr>
          <p:cNvPr id="37" name="object 25">
            <a:extLst>
              <a:ext uri="{FF2B5EF4-FFF2-40B4-BE49-F238E27FC236}">
                <a16:creationId xmlns:a16="http://schemas.microsoft.com/office/drawing/2014/main" id="{19A13F4F-3D92-39A8-4C16-46EB770A2346}"/>
              </a:ext>
            </a:extLst>
          </p:cNvPr>
          <p:cNvSpPr txBox="1"/>
          <p:nvPr/>
        </p:nvSpPr>
        <p:spPr>
          <a:xfrm>
            <a:off x="22533225" y="22260200"/>
            <a:ext cx="9662484" cy="1231106"/>
          </a:xfrm>
          <a:prstGeom prst="rect">
            <a:avLst/>
          </a:prstGeom>
        </p:spPr>
        <p:txBody>
          <a:bodyPr vert="horz" wrap="square" lIns="0" tIns="0" rIns="0" bIns="0" rtlCol="0">
            <a:spAutoFit/>
          </a:bodyPr>
          <a:lstStyle/>
          <a:p>
            <a:pPr algn="just">
              <a:spcBef>
                <a:spcPts val="889"/>
              </a:spcBef>
            </a:pPr>
            <a:r>
              <a:rPr lang="en-US" sz="2000" spc="22" dirty="0">
                <a:latin typeface="Arial"/>
                <a:cs typeface="Arial"/>
              </a:rPr>
              <a:t>Figure 4. </a:t>
            </a:r>
            <a:r>
              <a:rPr lang="en-US" sz="2000" dirty="0">
                <a:latin typeface="Arial" panose="020B0604020202020204" pitchFamily="34" charset="0"/>
                <a:cs typeface="Arial" panose="020B0604020202020204" pitchFamily="34" charset="0"/>
              </a:rPr>
              <a:t>Using a parameter search based on our MCMC method</a:t>
            </a:r>
            <a:r>
              <a:rPr lang="en-US" sz="2000" baseline="30000" dirty="0">
                <a:latin typeface="Arial" panose="020B0604020202020204" pitchFamily="34" charset="0"/>
                <a:cs typeface="Arial" panose="020B0604020202020204" pitchFamily="34" charset="0"/>
              </a:rPr>
              <a:t>8</a:t>
            </a:r>
            <a:r>
              <a:rPr lang="en-US" sz="2000" dirty="0">
                <a:latin typeface="Arial" panose="020B0604020202020204" pitchFamily="34" charset="0"/>
                <a:cs typeface="Arial" panose="020B0604020202020204" pitchFamily="34" charset="0"/>
              </a:rPr>
              <a:t> we were found 112 parameter sets that fit the model’s maturation factor to the observed AIR-1::GFP data. These parameter sets all independently fit to the 6 data curves with a low error as calculated by the sum of absolute differences.</a:t>
            </a:r>
          </a:p>
        </p:txBody>
      </p:sp>
      <p:sp>
        <p:nvSpPr>
          <p:cNvPr id="41" name="object 25">
            <a:extLst>
              <a:ext uri="{FF2B5EF4-FFF2-40B4-BE49-F238E27FC236}">
                <a16:creationId xmlns:a16="http://schemas.microsoft.com/office/drawing/2014/main" id="{DCB1E5B5-3BC2-B500-B357-3C1E151F09E0}"/>
              </a:ext>
            </a:extLst>
          </p:cNvPr>
          <p:cNvSpPr txBox="1"/>
          <p:nvPr/>
        </p:nvSpPr>
        <p:spPr>
          <a:xfrm>
            <a:off x="22533225" y="24080984"/>
            <a:ext cx="9662486" cy="3854901"/>
          </a:xfrm>
          <a:prstGeom prst="rect">
            <a:avLst/>
          </a:prstGeom>
        </p:spPr>
        <p:txBody>
          <a:bodyPr vert="horz" wrap="square" lIns="0" tIns="0" rIns="0" bIns="0" rtlCol="0">
            <a:spAutoFit/>
          </a:bodyPr>
          <a:lstStyle/>
          <a:p>
            <a:pPr marL="27719" algn="just"/>
            <a:r>
              <a:rPr lang="en-US" sz="2700" b="1" spc="-33" dirty="0">
                <a:latin typeface="Arial" panose="020B0604020202020204" pitchFamily="34" charset="0"/>
                <a:cs typeface="Arial" panose="020B0604020202020204" pitchFamily="34" charset="0"/>
              </a:rPr>
              <a:t>Parameter Space of the Model Reveals Structural Features of the Centrosomes</a:t>
            </a:r>
            <a:endParaRPr lang="en-US" sz="2700" dirty="0">
              <a:latin typeface="Arial" panose="020B0604020202020204" pitchFamily="34" charset="0"/>
              <a:cs typeface="Arial" panose="020B0604020202020204" pitchFamily="34" charset="0"/>
            </a:endParaRPr>
          </a:p>
          <a:p>
            <a:pPr algn="just">
              <a:spcBef>
                <a:spcPts val="889"/>
              </a:spcBef>
            </a:pPr>
            <a:r>
              <a:rPr lang="en-US" sz="2700" dirty="0">
                <a:latin typeface="Arial" panose="020B0604020202020204" pitchFamily="34" charset="0"/>
                <a:cs typeface="Arial" panose="020B0604020202020204" pitchFamily="34" charset="0"/>
              </a:rPr>
              <a:t>There are three features that define the structural dynamics of the centrosome compartments in the model. The cooperativity, carrying capacity, and the ratio of the on rate to the off rate. Plotting all 112 parameter sets on a 3D plot with these features as the axis and differentiating the leading from the lagging centrosome revealed a high level of restriction to the location of possible parameters (Fig. 5).</a:t>
            </a:r>
          </a:p>
        </p:txBody>
      </p:sp>
      <p:pic>
        <p:nvPicPr>
          <p:cNvPr id="8" name="Picture 7" descr="A screenshot of a computer&#10;&#10;Description automatically generated">
            <a:extLst>
              <a:ext uri="{FF2B5EF4-FFF2-40B4-BE49-F238E27FC236}">
                <a16:creationId xmlns:a16="http://schemas.microsoft.com/office/drawing/2014/main" id="{55A8A7AB-5906-9902-6C94-941CC4E21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0339" y="17477594"/>
            <a:ext cx="9813062" cy="8081344"/>
          </a:xfrm>
          <a:prstGeom prst="rect">
            <a:avLst/>
          </a:prstGeom>
        </p:spPr>
      </p:pic>
      <p:pic>
        <p:nvPicPr>
          <p:cNvPr id="1028" name="Picture 4">
            <a:extLst>
              <a:ext uri="{FF2B5EF4-FFF2-40B4-BE49-F238E27FC236}">
                <a16:creationId xmlns:a16="http://schemas.microsoft.com/office/drawing/2014/main" id="{33592E89-73E9-EE66-662F-D7E00C2CEE1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4011" b="47510"/>
          <a:stretch/>
        </p:blipFill>
        <p:spPr bwMode="auto">
          <a:xfrm>
            <a:off x="27734705" y="29453019"/>
            <a:ext cx="2037286" cy="20098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039CF836-805B-BAF4-D4E2-42D0DC75E95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0771" t="56947"/>
          <a:stretch/>
        </p:blipFill>
        <p:spPr bwMode="auto">
          <a:xfrm>
            <a:off x="29883438" y="29652099"/>
            <a:ext cx="2291286" cy="16485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group of colorful lines&#10;&#10;Description automatically generated">
            <a:extLst>
              <a:ext uri="{FF2B5EF4-FFF2-40B4-BE49-F238E27FC236}">
                <a16:creationId xmlns:a16="http://schemas.microsoft.com/office/drawing/2014/main" id="{DA89EED9-A83F-572E-FA1D-3224831BD92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592589" y="8106038"/>
            <a:ext cx="8210262" cy="8948902"/>
          </a:xfrm>
          <a:prstGeom prst="rect">
            <a:avLst/>
          </a:prstGeom>
        </p:spPr>
      </p:pic>
      <p:pic>
        <p:nvPicPr>
          <p:cNvPr id="10" name="Picture 9" descr="A graph of different colored lines&#10;&#10;Description automatically generated">
            <a:extLst>
              <a:ext uri="{FF2B5EF4-FFF2-40B4-BE49-F238E27FC236}">
                <a16:creationId xmlns:a16="http://schemas.microsoft.com/office/drawing/2014/main" id="{B09ADED6-2FF1-936B-6E53-CC1A719F06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87587" y="16637852"/>
            <a:ext cx="7153758" cy="5204680"/>
          </a:xfrm>
          <a:prstGeom prst="rect">
            <a:avLst/>
          </a:prstGeom>
        </p:spPr>
      </p:pic>
      <p:pic>
        <p:nvPicPr>
          <p:cNvPr id="20" name="Picture 19" descr="A black background with a black square&#10;&#10;Description automatically generated with medium confidence">
            <a:extLst>
              <a:ext uri="{FF2B5EF4-FFF2-40B4-BE49-F238E27FC236}">
                <a16:creationId xmlns:a16="http://schemas.microsoft.com/office/drawing/2014/main" id="{98E4C8B3-9BEE-3C0B-B7A8-68812B640F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33573" y="7535908"/>
            <a:ext cx="8661791" cy="4250792"/>
          </a:xfrm>
          <a:prstGeom prst="rect">
            <a:avLst/>
          </a:prstGeom>
        </p:spPr>
      </p:pic>
      <p:sp>
        <p:nvSpPr>
          <p:cNvPr id="22" name="object 23">
            <a:extLst>
              <a:ext uri="{FF2B5EF4-FFF2-40B4-BE49-F238E27FC236}">
                <a16:creationId xmlns:a16="http://schemas.microsoft.com/office/drawing/2014/main" id="{327F3D0E-37D9-75BF-3326-4E05F311F0C5}"/>
              </a:ext>
            </a:extLst>
          </p:cNvPr>
          <p:cNvSpPr txBox="1"/>
          <p:nvPr/>
        </p:nvSpPr>
        <p:spPr>
          <a:xfrm>
            <a:off x="16821118" y="29665025"/>
            <a:ext cx="10363200" cy="1538883"/>
          </a:xfrm>
          <a:prstGeom prst="rect">
            <a:avLst/>
          </a:prstGeom>
        </p:spPr>
        <p:txBody>
          <a:bodyPr vert="horz" wrap="square" lIns="0" tIns="0" rIns="0" bIns="0" rtlCol="0">
            <a:spAutoFit/>
          </a:bodyPr>
          <a:lstStyle/>
          <a:p>
            <a:pPr marL="19958" algn="ctr">
              <a:lnSpc>
                <a:spcPct val="110000"/>
              </a:lnSpc>
            </a:pPr>
            <a:r>
              <a:rPr lang="en-US" sz="3500" b="1" spc="-11" dirty="0">
                <a:solidFill>
                  <a:srgbClr val="BD003A"/>
                </a:solidFill>
                <a:latin typeface="Arial"/>
                <a:cs typeface="Arial"/>
              </a:rPr>
              <a:t>AKNOWLEDGMENTS</a:t>
            </a:r>
            <a:endParaRPr sz="3500" b="1" spc="-11" dirty="0">
              <a:solidFill>
                <a:srgbClr val="BD003A"/>
              </a:solidFill>
              <a:latin typeface="Arial"/>
              <a:cs typeface="Arial"/>
            </a:endParaRPr>
          </a:p>
          <a:p>
            <a:pPr marL="27719" algn="ctr">
              <a:spcBef>
                <a:spcPts val="893"/>
              </a:spcBef>
            </a:pPr>
            <a:r>
              <a:rPr lang="en-US" sz="2700" dirty="0">
                <a:solidFill>
                  <a:srgbClr val="231F20"/>
                </a:solidFill>
                <a:latin typeface="Arial"/>
                <a:cs typeface="Arial"/>
              </a:rPr>
              <a:t>We would like to thank our funding agencies, NSF &amp; NIH, as well as The Ohio State University and the MCDB graduate program</a:t>
            </a:r>
            <a:endParaRPr sz="2700" dirty="0">
              <a:latin typeface="Arial"/>
              <a:cs typeface="Arial"/>
            </a:endParaRPr>
          </a:p>
        </p:txBody>
      </p:sp>
      <p:grpSp>
        <p:nvGrpSpPr>
          <p:cNvPr id="42" name="Group 41">
            <a:extLst>
              <a:ext uri="{FF2B5EF4-FFF2-40B4-BE49-F238E27FC236}">
                <a16:creationId xmlns:a16="http://schemas.microsoft.com/office/drawing/2014/main" id="{D999D1BE-A1DA-A2E7-7172-22271CEDB738}"/>
              </a:ext>
            </a:extLst>
          </p:cNvPr>
          <p:cNvGrpSpPr/>
          <p:nvPr/>
        </p:nvGrpSpPr>
        <p:grpSpPr>
          <a:xfrm>
            <a:off x="10225414" y="30224287"/>
            <a:ext cx="3971339" cy="1565632"/>
            <a:chOff x="9067800" y="30224287"/>
            <a:chExt cx="3971339" cy="1565632"/>
          </a:xfrm>
        </p:grpSpPr>
        <p:pic>
          <p:nvPicPr>
            <p:cNvPr id="4" name="Picture 2">
              <a:extLst>
                <a:ext uri="{FF2B5EF4-FFF2-40B4-BE49-F238E27FC236}">
                  <a16:creationId xmlns:a16="http://schemas.microsoft.com/office/drawing/2014/main" id="{7C3D1AC3-09B7-0C48-6F01-4BD39C886750}"/>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592" b="8230"/>
            <a:stretch/>
          </p:blipFill>
          <p:spPr bwMode="auto">
            <a:xfrm>
              <a:off x="9067800" y="30224287"/>
              <a:ext cx="3971339" cy="1455408"/>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9D9ED330-9F0C-C366-2CE6-9502DF443048}"/>
                </a:ext>
              </a:extLst>
            </p:cNvPr>
            <p:cNvSpPr/>
            <p:nvPr/>
          </p:nvSpPr>
          <p:spPr>
            <a:xfrm>
              <a:off x="9829800" y="31623000"/>
              <a:ext cx="2438400" cy="1669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3019</TotalTime>
  <Words>1328</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Asymmetric Centrosome Maturation in the Early C. elegans Embryo Revealed by Multi-scale Microscopy and Mathematical Modeling Shayne M. Plourde1, Natalia Kravtsova2, Adriana Dawes1,2 1 The Ohio State University, Department of Molecular Genetics, Columbus, Ohio  2 The Ohio State University, Department of Mathematics, Columbus, Ohio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Shayne Plourde</dc:creator>
  <cp:lastModifiedBy>Shayne Plourde</cp:lastModifiedBy>
  <cp:revision>77</cp:revision>
  <dcterms:created xsi:type="dcterms:W3CDTF">2013-07-30T11:46:00Z</dcterms:created>
  <dcterms:modified xsi:type="dcterms:W3CDTF">2023-12-14T02:00:45Z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