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7" r:id="rId5"/>
    <p:sldId id="266" r:id="rId6"/>
    <p:sldId id="273" r:id="rId7"/>
    <p:sldId id="301" r:id="rId8"/>
    <p:sldId id="302" r:id="rId9"/>
    <p:sldId id="308" r:id="rId10"/>
    <p:sldId id="303" r:id="rId11"/>
    <p:sldId id="306" r:id="rId12"/>
    <p:sldId id="305" r:id="rId13"/>
    <p:sldId id="304" r:id="rId14"/>
    <p:sldId id="3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810" autoAdjust="0"/>
  </p:normalViewPr>
  <p:slideViewPr>
    <p:cSldViewPr snapToGrid="0" showGuides="1">
      <p:cViewPr varScale="1">
        <p:scale>
          <a:sx n="114" d="100"/>
          <a:sy n="114" d="100"/>
        </p:scale>
        <p:origin x="414" y="10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8/13/2022</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8/13/2022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xmlns=""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normAutofit/>
          </a:bodyPr>
          <a:lstStyle/>
          <a:p>
            <a:r>
              <a:rPr lang="en-US" dirty="0"/>
              <a:t>Coders Wanted 2022 Hackathon</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Category 4: Open</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2</a:t>
            </a:r>
            <a:r>
              <a:rPr lang="en-US" baseline="30000" dirty="0"/>
              <a:t>nd</a:t>
            </a:r>
            <a:r>
              <a:rPr lang="en-US" dirty="0"/>
              <a:t> level analysis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15" name="Text Placeholder 9">
            <a:extLst>
              <a:ext uri="{FF2B5EF4-FFF2-40B4-BE49-F238E27FC236}">
                <a16:creationId xmlns:a16="http://schemas.microsoft.com/office/drawing/2014/main" id="{41B8DC8C-1FD7-4773-B07E-7E4432766A4E}"/>
              </a:ext>
            </a:extLst>
          </p:cNvPr>
          <p:cNvSpPr>
            <a:spLocks noGrp="1"/>
          </p:cNvSpPr>
          <p:nvPr>
            <p:ph idx="1"/>
          </p:nvPr>
        </p:nvSpPr>
        <p:spPr>
          <a:xfrm>
            <a:off x="371474" y="1090875"/>
            <a:ext cx="10953664" cy="1199319"/>
          </a:xfrm>
        </p:spPr>
        <p:txBody>
          <a:bodyPr>
            <a:noAutofit/>
          </a:bodyPr>
          <a:lstStyle/>
          <a:p>
            <a:pPr marL="0" indent="0">
              <a:buNone/>
            </a:pPr>
            <a:r>
              <a:rPr lang="en-US" sz="1800" b="1" dirty="0"/>
              <a:t>Lastly, I split up the user’s skills set of the top 10 roles to see what is the 10 most common skill that users in those roles have. It is represented by </a:t>
            </a:r>
          </a:p>
          <a:p>
            <a:r>
              <a:rPr lang="en-US" sz="1800" b="1" dirty="0"/>
              <a:t>(‘skill’, ‘number of users who have this skill’)</a:t>
            </a:r>
          </a:p>
          <a:p>
            <a:pPr marL="0" indent="0">
              <a:buNone/>
            </a:pPr>
            <a:r>
              <a:rPr lang="en-US" sz="1800" b="1" dirty="0"/>
              <a:t>Immediately the top most common skill that majority of the users had are AWS (amazon web service), goes to show that AWS is a valuable skill to have to be in these roles.</a:t>
            </a:r>
          </a:p>
        </p:txBody>
      </p:sp>
      <p:pic>
        <p:nvPicPr>
          <p:cNvPr id="8" name="Picture 7"/>
          <p:cNvPicPr>
            <a:picLocks noChangeAspect="1"/>
          </p:cNvPicPr>
          <p:nvPr/>
        </p:nvPicPr>
        <p:blipFill>
          <a:blip r:embed="rId2"/>
          <a:stretch>
            <a:fillRect/>
          </a:stretch>
        </p:blipFill>
        <p:spPr>
          <a:xfrm>
            <a:off x="230737" y="3028426"/>
            <a:ext cx="11774982" cy="2994869"/>
          </a:xfrm>
          <a:prstGeom prst="rect">
            <a:avLst/>
          </a:prstGeom>
        </p:spPr>
      </p:pic>
    </p:spTree>
    <p:extLst>
      <p:ext uri="{BB962C8B-B14F-4D97-AF65-F5344CB8AC3E}">
        <p14:creationId xmlns:p14="http://schemas.microsoft.com/office/powerpoint/2010/main" val="138915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Take away from the Data</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11</a:t>
            </a:fld>
            <a:endParaRPr lang="en-US" dirty="0"/>
          </a:p>
        </p:txBody>
      </p:sp>
      <p:sp>
        <p:nvSpPr>
          <p:cNvPr id="15" name="Text Placeholder 9">
            <a:extLst>
              <a:ext uri="{FF2B5EF4-FFF2-40B4-BE49-F238E27FC236}">
                <a16:creationId xmlns:a16="http://schemas.microsoft.com/office/drawing/2014/main" id="{41B8DC8C-1FD7-4773-B07E-7E4432766A4E}"/>
              </a:ext>
            </a:extLst>
          </p:cNvPr>
          <p:cNvSpPr>
            <a:spLocks noGrp="1"/>
          </p:cNvSpPr>
          <p:nvPr>
            <p:ph idx="1"/>
          </p:nvPr>
        </p:nvSpPr>
        <p:spPr>
          <a:xfrm>
            <a:off x="371474" y="1090875"/>
            <a:ext cx="10953664" cy="1199319"/>
          </a:xfrm>
        </p:spPr>
        <p:txBody>
          <a:bodyPr>
            <a:noAutofit/>
          </a:bodyPr>
          <a:lstStyle/>
          <a:p>
            <a:pPr marL="0" indent="0">
              <a:buNone/>
            </a:pPr>
            <a:r>
              <a:rPr lang="en-US" sz="2400" b="1" dirty="0"/>
              <a:t>From a business perspective, its positive sign to see the steady increase in sign up rate since 2015. </a:t>
            </a:r>
          </a:p>
          <a:p>
            <a:pPr marL="0" indent="0">
              <a:buNone/>
            </a:pPr>
            <a:endParaRPr lang="en-US" sz="2400" b="1" dirty="0"/>
          </a:p>
          <a:p>
            <a:pPr marL="0" indent="0">
              <a:buNone/>
            </a:pPr>
            <a:r>
              <a:rPr lang="en-US" sz="2400" b="1" dirty="0"/>
              <a:t>The average users using the platform are early in their careers (as shown from their year of experience), also signs that the average users base are quite young. Something the company can consider doing is organizing a “platform member only” career talks from veteran in the industry. This aim to reduce the inactive period of the users and attract more young talents onto the platform. </a:t>
            </a:r>
          </a:p>
          <a:p>
            <a:pPr marL="0" indent="0">
              <a:buNone/>
            </a:pPr>
            <a:endParaRPr lang="en-US" sz="2400" b="1" dirty="0"/>
          </a:p>
          <a:p>
            <a:pPr marL="0" indent="0">
              <a:buNone/>
            </a:pPr>
            <a:r>
              <a:rPr lang="en-US" sz="2400" b="1" dirty="0"/>
              <a:t>We could make use of the data on user’s skill to assist users themselves with job search. The company can consider building a skill match algorithm based on the jobs the user are interested in and the user’s skill to match them together. Or if the skills does not match, the algorithm will propose what skills the applicant is lacking so the applicant is aware and can work towards that area. This aims to improve user satisfactory level by increasing their chance of being hired through the platform.</a:t>
            </a:r>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855894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dirty="0"/>
              <a:t>Content</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r>
              <a:rPr lang="en-US" dirty="0"/>
              <a:t>Introduction &amp; Objective</a:t>
            </a:r>
          </a:p>
          <a:p>
            <a:r>
              <a:rPr lang="en-US" dirty="0"/>
              <a:t>Data Cleaning</a:t>
            </a:r>
          </a:p>
          <a:p>
            <a:pPr lvl="1"/>
            <a:r>
              <a:rPr lang="en-US" dirty="0"/>
              <a:t>Assumptions made on the data</a:t>
            </a:r>
          </a:p>
          <a:p>
            <a:r>
              <a:rPr lang="en-US" dirty="0"/>
              <a:t>1</a:t>
            </a:r>
            <a:r>
              <a:rPr lang="en-US" baseline="30000" dirty="0"/>
              <a:t>st</a:t>
            </a:r>
            <a:r>
              <a:rPr lang="en-US" dirty="0"/>
              <a:t> level analysis</a:t>
            </a:r>
          </a:p>
          <a:p>
            <a:r>
              <a:rPr lang="en-US" dirty="0"/>
              <a:t>2</a:t>
            </a:r>
            <a:r>
              <a:rPr lang="en-US" baseline="30000" dirty="0"/>
              <a:t>nd</a:t>
            </a:r>
            <a:r>
              <a:rPr lang="en-US" dirty="0"/>
              <a:t> level analysis</a:t>
            </a:r>
          </a:p>
          <a:p>
            <a:r>
              <a:rPr lang="en-US" dirty="0"/>
              <a:t>Take away from the Data</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xmlns=""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Introduction &amp; Objective</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idx="1"/>
          </p:nvPr>
        </p:nvSpPr>
        <p:spPr/>
        <p:txBody>
          <a:bodyPr>
            <a:noAutofit/>
          </a:bodyPr>
          <a:lstStyle/>
          <a:p>
            <a:r>
              <a:rPr lang="en-US" dirty="0"/>
              <a:t>This is a challenge by Coders Wanted 2022 Hackathon</a:t>
            </a:r>
          </a:p>
          <a:p>
            <a:r>
              <a:rPr lang="en-US" dirty="0"/>
              <a:t>I will be doing Category 4: Open. </a:t>
            </a:r>
          </a:p>
          <a:p>
            <a:r>
              <a:rPr lang="en-US" dirty="0"/>
              <a:t>The dataset provided seems to be information of users particularly on their occupation level as majority of the columns describe job related info. </a:t>
            </a:r>
          </a:p>
          <a:p>
            <a:r>
              <a:rPr lang="en-US" b="1" dirty="0"/>
              <a:t>Objective</a:t>
            </a:r>
            <a:r>
              <a:rPr lang="en-US" dirty="0"/>
              <a:t>: I will try to uncover valuable insights from the dataset which may provide potential impactful changes to the data owner. </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xmlns=""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24354" r="24354"/>
          <a:stretch/>
        </p:blipFill>
        <p:spPr/>
      </p:pic>
    </p:spTree>
    <p:extLst>
      <p:ext uri="{BB962C8B-B14F-4D97-AF65-F5344CB8AC3E}">
        <p14:creationId xmlns:p14="http://schemas.microsoft.com/office/powerpoint/2010/main" val="324238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Data Cleaning</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idx="1"/>
          </p:nvPr>
        </p:nvSpPr>
        <p:spPr>
          <a:xfrm>
            <a:off x="371474" y="1090875"/>
            <a:ext cx="11364723" cy="1820105"/>
          </a:xfrm>
        </p:spPr>
        <p:txBody>
          <a:bodyPr>
            <a:normAutofit/>
          </a:bodyPr>
          <a:lstStyle/>
          <a:p>
            <a:pPr marL="0" indent="0">
              <a:buNone/>
            </a:pPr>
            <a:r>
              <a:rPr lang="en-US" sz="1400" b="1" dirty="0"/>
              <a:t>Using excel conditional formatting, and some matching, able to identify 1782 duplicates based on </a:t>
            </a:r>
            <a:r>
              <a:rPr lang="en-US" sz="1400" b="1" dirty="0" err="1"/>
              <a:t>user_id</a:t>
            </a:r>
            <a:r>
              <a:rPr lang="en-US" sz="1400" b="1" dirty="0"/>
              <a:t> column. In additional there are also difference between some of the duplicates for columns:</a:t>
            </a:r>
          </a:p>
          <a:p>
            <a:pPr>
              <a:buSzPct val="80000"/>
            </a:pPr>
            <a:r>
              <a:rPr lang="en-US" sz="1400" b="1" dirty="0"/>
              <a:t>Country (e.g. </a:t>
            </a:r>
            <a:r>
              <a:rPr lang="en-US" sz="1400" b="1" dirty="0" err="1"/>
              <a:t>user_id</a:t>
            </a:r>
            <a:r>
              <a:rPr lang="en-US" sz="1400" b="1" dirty="0"/>
              <a:t>: 2206, all columns are similar except for country – one showing Japan, the other showing South Korea)</a:t>
            </a:r>
          </a:p>
          <a:p>
            <a:pPr>
              <a:buSzPct val="80000"/>
            </a:pPr>
            <a:r>
              <a:rPr lang="en-US" sz="1400" b="1" dirty="0"/>
              <a:t>gender</a:t>
            </a:r>
          </a:p>
          <a:p>
            <a:pPr>
              <a:buSzPct val="80000"/>
            </a:pPr>
            <a:r>
              <a:rPr lang="en-US" sz="1400" b="1" dirty="0" err="1"/>
              <a:t>avg_apply_pass</a:t>
            </a:r>
            <a:endParaRPr lang="en-US" sz="1400" b="1" dirty="0"/>
          </a:p>
          <a:p>
            <a:pPr>
              <a:buSzPct val="80000"/>
            </a:pPr>
            <a:r>
              <a:rPr lang="en-US" sz="1400" b="1" dirty="0"/>
              <a:t>current_inactive_days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7" name="Picture 6"/>
          <p:cNvPicPr>
            <a:picLocks noChangeAspect="1"/>
          </p:cNvPicPr>
          <p:nvPr/>
        </p:nvPicPr>
        <p:blipFill>
          <a:blip r:embed="rId2"/>
          <a:stretch>
            <a:fillRect/>
          </a:stretch>
        </p:blipFill>
        <p:spPr>
          <a:xfrm>
            <a:off x="167778" y="2910980"/>
            <a:ext cx="9118834" cy="3815750"/>
          </a:xfrm>
          <a:prstGeom prst="rect">
            <a:avLst/>
          </a:prstGeom>
        </p:spPr>
      </p:pic>
      <p:pic>
        <p:nvPicPr>
          <p:cNvPr id="4" name="Picture 3"/>
          <p:cNvPicPr>
            <a:picLocks noChangeAspect="1"/>
          </p:cNvPicPr>
          <p:nvPr/>
        </p:nvPicPr>
        <p:blipFill>
          <a:blip r:embed="rId3"/>
          <a:stretch>
            <a:fillRect/>
          </a:stretch>
        </p:blipFill>
        <p:spPr>
          <a:xfrm>
            <a:off x="9490308" y="3438039"/>
            <a:ext cx="2597247" cy="892129"/>
          </a:xfrm>
          <a:prstGeom prst="rect">
            <a:avLst/>
          </a:prstGeom>
        </p:spPr>
      </p:pic>
      <p:sp>
        <p:nvSpPr>
          <p:cNvPr id="8" name="Text Placeholder 9">
            <a:extLst>
              <a:ext uri="{FF2B5EF4-FFF2-40B4-BE49-F238E27FC236}">
                <a16:creationId xmlns:a16="http://schemas.microsoft.com/office/drawing/2014/main" id="{41B8DC8C-1FD7-4773-B07E-7E4432766A4E}"/>
              </a:ext>
            </a:extLst>
          </p:cNvPr>
          <p:cNvSpPr txBox="1">
            <a:spLocks/>
          </p:cNvSpPr>
          <p:nvPr/>
        </p:nvSpPr>
        <p:spPr>
          <a:xfrm>
            <a:off x="9738055" y="2910980"/>
            <a:ext cx="2349500" cy="728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There are also 15 rows with null values in the dataset</a:t>
            </a:r>
          </a:p>
        </p:txBody>
      </p:sp>
    </p:spTree>
    <p:extLst>
      <p:ext uri="{BB962C8B-B14F-4D97-AF65-F5344CB8AC3E}">
        <p14:creationId xmlns:p14="http://schemas.microsoft.com/office/powerpoint/2010/main" val="411818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Data Cleaning</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idx="1"/>
          </p:nvPr>
        </p:nvSpPr>
        <p:spPr>
          <a:xfrm>
            <a:off x="371474" y="1090875"/>
            <a:ext cx="6616555" cy="4177411"/>
          </a:xfrm>
        </p:spPr>
        <p:txBody>
          <a:bodyPr>
            <a:normAutofit/>
          </a:bodyPr>
          <a:lstStyle/>
          <a:p>
            <a:pPr marL="0" indent="0">
              <a:buNone/>
            </a:pPr>
            <a:r>
              <a:rPr lang="en-US" b="1" dirty="0"/>
              <a:t>Given there are difference with some of the duplicate rows, I do not know which rows contain the accurate information. So I will be dropping all the duplicates and the null rows to be more accurate in the analysis.</a:t>
            </a:r>
          </a:p>
          <a:p>
            <a:pPr marL="0" indent="0">
              <a:buNone/>
            </a:pPr>
            <a:endParaRPr lang="en-US" b="1" dirty="0"/>
          </a:p>
          <a:p>
            <a:pPr marL="0" indent="0">
              <a:buNone/>
            </a:pPr>
            <a:r>
              <a:rPr lang="en-US" b="1" dirty="0"/>
              <a:t>As there is no metadata provided on the data set, assumptions will be made before making the analysis. </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pic>
        <p:nvPicPr>
          <p:cNvPr id="2" name="Picture 1"/>
          <p:cNvPicPr>
            <a:picLocks noChangeAspect="1"/>
          </p:cNvPicPr>
          <p:nvPr/>
        </p:nvPicPr>
        <p:blipFill>
          <a:blip r:embed="rId2"/>
          <a:stretch>
            <a:fillRect/>
          </a:stretch>
        </p:blipFill>
        <p:spPr>
          <a:xfrm>
            <a:off x="6977723" y="857877"/>
            <a:ext cx="5214277" cy="4838248"/>
          </a:xfrm>
          <a:prstGeom prst="rect">
            <a:avLst/>
          </a:prstGeom>
        </p:spPr>
      </p:pic>
    </p:spTree>
    <p:extLst>
      <p:ext uri="{BB962C8B-B14F-4D97-AF65-F5344CB8AC3E}">
        <p14:creationId xmlns:p14="http://schemas.microsoft.com/office/powerpoint/2010/main" val="317670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Assumptions</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idx="1"/>
          </p:nvPr>
        </p:nvSpPr>
        <p:spPr>
          <a:xfrm>
            <a:off x="371474" y="1090875"/>
            <a:ext cx="6616555" cy="4177411"/>
          </a:xfrm>
        </p:spPr>
        <p:txBody>
          <a:bodyPr>
            <a:noAutofit/>
          </a:bodyPr>
          <a:lstStyle/>
          <a:p>
            <a:r>
              <a:rPr lang="en-US" sz="2400" b="1" dirty="0"/>
              <a:t>years_of_experience: the number of years of experience the users have</a:t>
            </a:r>
          </a:p>
          <a:p>
            <a:r>
              <a:rPr lang="en-US" sz="2400" b="1" dirty="0"/>
              <a:t>no_of_apply: the number of job applications the users have made</a:t>
            </a:r>
          </a:p>
          <a:p>
            <a:r>
              <a:rPr lang="en-US" sz="2400" b="1" dirty="0"/>
              <a:t>no_of_hire: times of being hired from their job applications</a:t>
            </a:r>
          </a:p>
          <a:p>
            <a:r>
              <a:rPr lang="en-US" sz="2400" b="1" dirty="0"/>
              <a:t>signup_year: number of new users sign up for that year</a:t>
            </a:r>
          </a:p>
          <a:p>
            <a:r>
              <a:rPr lang="en-US" sz="2400" b="1" dirty="0"/>
              <a:t>current_inactive_days: number of days users has been inactive for</a:t>
            </a:r>
          </a:p>
          <a:p>
            <a:r>
              <a:rPr lang="en-US" sz="2400" b="1" dirty="0"/>
              <a:t>job_role: job that the user is currently holding</a:t>
            </a:r>
          </a:p>
          <a:p>
            <a:r>
              <a:rPr lang="en-US" sz="2400" b="1" dirty="0"/>
              <a:t>skills: skills that the user currently have</a:t>
            </a:r>
          </a:p>
          <a:p>
            <a:pPr marL="0" indent="0">
              <a:buNone/>
            </a:pPr>
            <a:endParaRPr lang="en-US" sz="2400" b="1" dirty="0"/>
          </a:p>
          <a:p>
            <a:endParaRPr lang="en-US" sz="2400" b="1" dirty="0"/>
          </a:p>
          <a:p>
            <a:endParaRPr lang="en-US" sz="2400" b="1" dirty="0"/>
          </a:p>
          <a:p>
            <a:endParaRPr lang="en-US" sz="2400" b="1"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pic>
        <p:nvPicPr>
          <p:cNvPr id="2" name="Picture 1"/>
          <p:cNvPicPr>
            <a:picLocks noChangeAspect="1"/>
          </p:cNvPicPr>
          <p:nvPr/>
        </p:nvPicPr>
        <p:blipFill>
          <a:blip r:embed="rId2"/>
          <a:stretch>
            <a:fillRect/>
          </a:stretch>
        </p:blipFill>
        <p:spPr>
          <a:xfrm>
            <a:off x="6977723" y="857877"/>
            <a:ext cx="5214277" cy="4838248"/>
          </a:xfrm>
          <a:prstGeom prst="rect">
            <a:avLst/>
          </a:prstGeom>
        </p:spPr>
      </p:pic>
    </p:spTree>
    <p:extLst>
      <p:ext uri="{BB962C8B-B14F-4D97-AF65-F5344CB8AC3E}">
        <p14:creationId xmlns:p14="http://schemas.microsoft.com/office/powerpoint/2010/main" val="378595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1</a:t>
            </a:r>
            <a:r>
              <a:rPr lang="en-US" baseline="30000" dirty="0"/>
              <a:t>st</a:t>
            </a:r>
            <a:r>
              <a:rPr lang="en-US" dirty="0"/>
              <a:t> level analysis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7</a:t>
            </a:fld>
            <a:endParaRPr lang="en-US" dirty="0"/>
          </a:p>
        </p:txBody>
      </p:sp>
      <p:pic>
        <p:nvPicPr>
          <p:cNvPr id="6" name="Picture 5"/>
          <p:cNvPicPr>
            <a:picLocks noChangeAspect="1"/>
          </p:cNvPicPr>
          <p:nvPr/>
        </p:nvPicPr>
        <p:blipFill>
          <a:blip r:embed="rId2"/>
          <a:stretch>
            <a:fillRect/>
          </a:stretch>
        </p:blipFill>
        <p:spPr>
          <a:xfrm>
            <a:off x="7162298" y="189887"/>
            <a:ext cx="1703780" cy="1932528"/>
          </a:xfrm>
          <a:prstGeom prst="rect">
            <a:avLst/>
          </a:prstGeom>
        </p:spPr>
      </p:pic>
      <p:pic>
        <p:nvPicPr>
          <p:cNvPr id="13" name="Picture 12"/>
          <p:cNvPicPr>
            <a:picLocks noChangeAspect="1"/>
          </p:cNvPicPr>
          <p:nvPr/>
        </p:nvPicPr>
        <p:blipFill>
          <a:blip r:embed="rId3"/>
          <a:stretch>
            <a:fillRect/>
          </a:stretch>
        </p:blipFill>
        <p:spPr>
          <a:xfrm>
            <a:off x="8955342" y="192931"/>
            <a:ext cx="1689498" cy="1929484"/>
          </a:xfrm>
          <a:prstGeom prst="rect">
            <a:avLst/>
          </a:prstGeom>
        </p:spPr>
      </p:pic>
      <p:sp>
        <p:nvSpPr>
          <p:cNvPr id="15" name="Text Placeholder 9">
            <a:extLst>
              <a:ext uri="{FF2B5EF4-FFF2-40B4-BE49-F238E27FC236}">
                <a16:creationId xmlns:a16="http://schemas.microsoft.com/office/drawing/2014/main" id="{41B8DC8C-1FD7-4773-B07E-7E4432766A4E}"/>
              </a:ext>
            </a:extLst>
          </p:cNvPr>
          <p:cNvSpPr>
            <a:spLocks noGrp="1"/>
          </p:cNvSpPr>
          <p:nvPr>
            <p:ph idx="1"/>
          </p:nvPr>
        </p:nvSpPr>
        <p:spPr>
          <a:xfrm>
            <a:off x="371474" y="1090875"/>
            <a:ext cx="6616555" cy="5180998"/>
          </a:xfrm>
        </p:spPr>
        <p:txBody>
          <a:bodyPr>
            <a:normAutofit/>
          </a:bodyPr>
          <a:lstStyle/>
          <a:p>
            <a:pPr marL="0" indent="0">
              <a:buNone/>
            </a:pPr>
            <a:r>
              <a:rPr lang="en-US" b="1" dirty="0"/>
              <a:t>A simple surface analysis tell us likely the data-owner is a recruitment firm, with strong presence in South Korea.</a:t>
            </a:r>
          </a:p>
          <a:p>
            <a:pPr marL="0" indent="0">
              <a:buNone/>
            </a:pPr>
            <a:r>
              <a:rPr lang="en-US" b="1" dirty="0"/>
              <a:t>The company has been seeing a stable increase in sign up rates on their platform since 2015. (year 2022 not ended so not to take into account).</a:t>
            </a:r>
          </a:p>
          <a:p>
            <a:pPr marL="0" indent="0">
              <a:buNone/>
            </a:pPr>
            <a:r>
              <a:rPr lang="en-US" b="1" dirty="0"/>
              <a:t>Average years of work experience of the users using the platform is at 2.6 years. Each users averagely applied 30 jobs, however the average hired rate is less than 1.</a:t>
            </a:r>
          </a:p>
          <a:p>
            <a:pPr marL="0" indent="0">
              <a:buNone/>
            </a:pPr>
            <a:endParaRPr lang="en-US" b="1" dirty="0"/>
          </a:p>
          <a:p>
            <a:pPr marL="0" indent="0">
              <a:buNone/>
            </a:pPr>
            <a:endParaRPr lang="en-US" b="1" dirty="0"/>
          </a:p>
        </p:txBody>
      </p:sp>
      <p:pic>
        <p:nvPicPr>
          <p:cNvPr id="16" name="Picture 15"/>
          <p:cNvPicPr>
            <a:picLocks noChangeAspect="1"/>
          </p:cNvPicPr>
          <p:nvPr/>
        </p:nvPicPr>
        <p:blipFill>
          <a:blip r:embed="rId4"/>
          <a:stretch>
            <a:fillRect/>
          </a:stretch>
        </p:blipFill>
        <p:spPr>
          <a:xfrm>
            <a:off x="7162298" y="2281437"/>
            <a:ext cx="1838471" cy="1946615"/>
          </a:xfrm>
          <a:prstGeom prst="rect">
            <a:avLst/>
          </a:prstGeom>
        </p:spPr>
      </p:pic>
      <p:pic>
        <p:nvPicPr>
          <p:cNvPr id="18" name="Picture 17"/>
          <p:cNvPicPr>
            <a:picLocks noChangeAspect="1"/>
          </p:cNvPicPr>
          <p:nvPr/>
        </p:nvPicPr>
        <p:blipFill>
          <a:blip r:embed="rId5"/>
          <a:stretch>
            <a:fillRect/>
          </a:stretch>
        </p:blipFill>
        <p:spPr>
          <a:xfrm>
            <a:off x="9043614" y="2281436"/>
            <a:ext cx="1786573" cy="1977275"/>
          </a:xfrm>
          <a:prstGeom prst="rect">
            <a:avLst/>
          </a:prstGeom>
        </p:spPr>
      </p:pic>
      <p:pic>
        <p:nvPicPr>
          <p:cNvPr id="19" name="Picture 18"/>
          <p:cNvPicPr>
            <a:picLocks noChangeAspect="1"/>
          </p:cNvPicPr>
          <p:nvPr/>
        </p:nvPicPr>
        <p:blipFill>
          <a:blip r:embed="rId6"/>
          <a:stretch>
            <a:fillRect/>
          </a:stretch>
        </p:blipFill>
        <p:spPr>
          <a:xfrm>
            <a:off x="7162298" y="4387074"/>
            <a:ext cx="1793044" cy="1940014"/>
          </a:xfrm>
          <a:prstGeom prst="rect">
            <a:avLst/>
          </a:prstGeom>
        </p:spPr>
      </p:pic>
    </p:spTree>
    <p:extLst>
      <p:ext uri="{BB962C8B-B14F-4D97-AF65-F5344CB8AC3E}">
        <p14:creationId xmlns:p14="http://schemas.microsoft.com/office/powerpoint/2010/main" val="399723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1</a:t>
            </a:r>
            <a:r>
              <a:rPr lang="en-US" baseline="30000" dirty="0"/>
              <a:t>st</a:t>
            </a:r>
            <a:r>
              <a:rPr lang="en-US" dirty="0"/>
              <a:t> level analysis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8</a:t>
            </a:fld>
            <a:endParaRPr lang="en-US" dirty="0"/>
          </a:p>
        </p:txBody>
      </p:sp>
      <p:pic>
        <p:nvPicPr>
          <p:cNvPr id="14" name="Picture 13"/>
          <p:cNvPicPr>
            <a:picLocks noChangeAspect="1"/>
          </p:cNvPicPr>
          <p:nvPr/>
        </p:nvPicPr>
        <p:blipFill>
          <a:blip r:embed="rId2"/>
          <a:stretch>
            <a:fillRect/>
          </a:stretch>
        </p:blipFill>
        <p:spPr>
          <a:xfrm>
            <a:off x="7323402" y="3038693"/>
            <a:ext cx="1912877" cy="2056087"/>
          </a:xfrm>
          <a:prstGeom prst="rect">
            <a:avLst/>
          </a:prstGeom>
        </p:spPr>
      </p:pic>
      <p:sp>
        <p:nvSpPr>
          <p:cNvPr id="15" name="Text Placeholder 9">
            <a:extLst>
              <a:ext uri="{FF2B5EF4-FFF2-40B4-BE49-F238E27FC236}">
                <a16:creationId xmlns:a16="http://schemas.microsoft.com/office/drawing/2014/main" id="{41B8DC8C-1FD7-4773-B07E-7E4432766A4E}"/>
              </a:ext>
            </a:extLst>
          </p:cNvPr>
          <p:cNvSpPr>
            <a:spLocks noGrp="1"/>
          </p:cNvSpPr>
          <p:nvPr>
            <p:ph idx="1"/>
          </p:nvPr>
        </p:nvSpPr>
        <p:spPr>
          <a:xfrm>
            <a:off x="371474" y="1090875"/>
            <a:ext cx="6616555" cy="5180998"/>
          </a:xfrm>
        </p:spPr>
        <p:txBody>
          <a:bodyPr>
            <a:normAutofit/>
          </a:bodyPr>
          <a:lstStyle/>
          <a:p>
            <a:pPr marL="0" indent="0">
              <a:buNone/>
            </a:pPr>
            <a:r>
              <a:rPr lang="en-US" b="1" dirty="0"/>
              <a:t>The top few user’s job roles are mainly in the IT industry – shows that this recruitment company mainly focuses on IT sector job placements.</a:t>
            </a:r>
          </a:p>
          <a:p>
            <a:pPr marL="0" indent="0">
              <a:buNone/>
            </a:pPr>
            <a:r>
              <a:rPr lang="en-US" b="1" dirty="0"/>
              <a:t>Lastly the average user’s inactive period is around 116 days (~ 4months). </a:t>
            </a:r>
          </a:p>
          <a:p>
            <a:pPr marL="0" indent="0">
              <a:buNone/>
            </a:pPr>
            <a:r>
              <a:rPr lang="en-US" b="1" dirty="0"/>
              <a:t>56% of the users is only inactive for less than a month, followed by 29% for between a month to half a year, 7.8% more than half a year to a year and lastly 7.1% has been inactive for more than a year.</a:t>
            </a:r>
          </a:p>
        </p:txBody>
      </p:sp>
      <p:pic>
        <p:nvPicPr>
          <p:cNvPr id="17" name="Picture 16"/>
          <p:cNvPicPr>
            <a:picLocks noChangeAspect="1"/>
          </p:cNvPicPr>
          <p:nvPr/>
        </p:nvPicPr>
        <p:blipFill>
          <a:blip r:embed="rId3"/>
          <a:stretch>
            <a:fillRect/>
          </a:stretch>
        </p:blipFill>
        <p:spPr>
          <a:xfrm>
            <a:off x="7323402" y="425387"/>
            <a:ext cx="2235804" cy="2292646"/>
          </a:xfrm>
          <a:prstGeom prst="rect">
            <a:avLst/>
          </a:prstGeom>
        </p:spPr>
      </p:pic>
      <p:pic>
        <p:nvPicPr>
          <p:cNvPr id="4" name="Picture 3"/>
          <p:cNvPicPr>
            <a:picLocks noChangeAspect="1"/>
          </p:cNvPicPr>
          <p:nvPr/>
        </p:nvPicPr>
        <p:blipFill>
          <a:blip r:embed="rId4"/>
          <a:stretch>
            <a:fillRect/>
          </a:stretch>
        </p:blipFill>
        <p:spPr>
          <a:xfrm>
            <a:off x="7323402" y="5415440"/>
            <a:ext cx="2543175" cy="847725"/>
          </a:xfrm>
          <a:prstGeom prst="rect">
            <a:avLst/>
          </a:prstGeom>
        </p:spPr>
      </p:pic>
    </p:spTree>
    <p:extLst>
      <p:ext uri="{BB962C8B-B14F-4D97-AF65-F5344CB8AC3E}">
        <p14:creationId xmlns:p14="http://schemas.microsoft.com/office/powerpoint/2010/main" val="407441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2</a:t>
            </a:r>
            <a:r>
              <a:rPr lang="en-US" baseline="30000" dirty="0"/>
              <a:t>nd</a:t>
            </a:r>
            <a:r>
              <a:rPr lang="en-US" dirty="0"/>
              <a:t> level analysis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15" name="Text Placeholder 9">
            <a:extLst>
              <a:ext uri="{FF2B5EF4-FFF2-40B4-BE49-F238E27FC236}">
                <a16:creationId xmlns:a16="http://schemas.microsoft.com/office/drawing/2014/main" id="{41B8DC8C-1FD7-4773-B07E-7E4432766A4E}"/>
              </a:ext>
            </a:extLst>
          </p:cNvPr>
          <p:cNvSpPr>
            <a:spLocks noGrp="1"/>
          </p:cNvSpPr>
          <p:nvPr>
            <p:ph idx="1"/>
          </p:nvPr>
        </p:nvSpPr>
        <p:spPr>
          <a:xfrm>
            <a:off x="371474" y="1090875"/>
            <a:ext cx="6683667" cy="1937551"/>
          </a:xfrm>
        </p:spPr>
        <p:txBody>
          <a:bodyPr>
            <a:noAutofit/>
          </a:bodyPr>
          <a:lstStyle/>
          <a:p>
            <a:pPr marL="0" indent="0">
              <a:buNone/>
            </a:pPr>
            <a:r>
              <a:rPr lang="en-US" sz="2000" b="1" dirty="0"/>
              <a:t>Next, I will take a deeper dive into the data.</a:t>
            </a:r>
          </a:p>
          <a:p>
            <a:pPr marL="0" indent="0">
              <a:buNone/>
            </a:pPr>
            <a:r>
              <a:rPr lang="en-US" sz="2000" b="1" dirty="0"/>
              <a:t>I broken down the average application rate &amp; hire rate of the users from the top 10 countries. </a:t>
            </a:r>
          </a:p>
          <a:p>
            <a:pPr marL="0" indent="0">
              <a:buNone/>
            </a:pPr>
            <a:r>
              <a:rPr lang="en-US" sz="2000" b="1" dirty="0"/>
              <a:t>Even though users’ were mainly from South Korea, UK has the highest average application rate of ~70 per user, however its unfortunately that none of the country has even average of 1 for their average hired rate.</a:t>
            </a:r>
          </a:p>
        </p:txBody>
      </p:sp>
      <p:pic>
        <p:nvPicPr>
          <p:cNvPr id="4" name="Picture 3"/>
          <p:cNvPicPr>
            <a:picLocks noChangeAspect="1"/>
          </p:cNvPicPr>
          <p:nvPr/>
        </p:nvPicPr>
        <p:blipFill>
          <a:blip r:embed="rId2"/>
          <a:stretch>
            <a:fillRect/>
          </a:stretch>
        </p:blipFill>
        <p:spPr>
          <a:xfrm>
            <a:off x="7227464" y="646246"/>
            <a:ext cx="2508262" cy="2692574"/>
          </a:xfrm>
          <a:prstGeom prst="rect">
            <a:avLst/>
          </a:prstGeom>
        </p:spPr>
      </p:pic>
      <p:pic>
        <p:nvPicPr>
          <p:cNvPr id="5" name="Picture 4"/>
          <p:cNvPicPr>
            <a:picLocks noChangeAspect="1"/>
          </p:cNvPicPr>
          <p:nvPr/>
        </p:nvPicPr>
        <p:blipFill>
          <a:blip r:embed="rId3"/>
          <a:stretch>
            <a:fillRect/>
          </a:stretch>
        </p:blipFill>
        <p:spPr>
          <a:xfrm>
            <a:off x="7286187" y="3772121"/>
            <a:ext cx="2101831" cy="2757155"/>
          </a:xfrm>
          <a:prstGeom prst="rect">
            <a:avLst/>
          </a:prstGeom>
        </p:spPr>
      </p:pic>
      <p:sp>
        <p:nvSpPr>
          <p:cNvPr id="7" name="Rectangle 6"/>
          <p:cNvSpPr/>
          <p:nvPr/>
        </p:nvSpPr>
        <p:spPr>
          <a:xfrm>
            <a:off x="312751" y="4628355"/>
            <a:ext cx="6314552" cy="1323439"/>
          </a:xfrm>
          <a:prstGeom prst="rect">
            <a:avLst/>
          </a:prstGeom>
        </p:spPr>
        <p:txBody>
          <a:bodyPr wrap="square">
            <a:spAutoFit/>
          </a:bodyPr>
          <a:lstStyle/>
          <a:p>
            <a:r>
              <a:rPr lang="en-US" sz="2000" b="1" dirty="0"/>
              <a:t>Next its encouraging to see that the ratio of female to male in the top few tech roles is roughly balanced out as its often reported that females are being underrepresented in this industry.</a:t>
            </a:r>
          </a:p>
        </p:txBody>
      </p:sp>
    </p:spTree>
    <p:extLst>
      <p:ext uri="{BB962C8B-B14F-4D97-AF65-F5344CB8AC3E}">
        <p14:creationId xmlns:p14="http://schemas.microsoft.com/office/powerpoint/2010/main" val="3907762614"/>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_Bold_Block_01_MS_v5" id="{AA60D5CE-876A-47D1-9228-3D76491083AD}" vid="{07E49AEA-13A3-4305-88B7-82B9D72D0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60C99C-4D9A-4DAB-AA53-E488AEBCAE1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1B6A5B5-1BEC-4EEA-9356-9BFD758ACB72}">
  <ds:schemaRefs>
    <ds:schemaRef ds:uri="http://schemas.microsoft.com/sharepoint/v3/contenttype/forms"/>
  </ds:schemaRefs>
</ds:datastoreItem>
</file>

<file path=customXml/itemProps3.xml><?xml version="1.0" encoding="utf-8"?>
<ds:datastoreItem xmlns:ds="http://schemas.openxmlformats.org/officeDocument/2006/customXml" ds:itemID="{16D1F562-76A4-4CE4-B3CA-758D572E94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0</TotalTime>
  <Words>883</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Coders Wanted 2022 Hackathon</vt:lpstr>
      <vt:lpstr>Content</vt:lpstr>
      <vt:lpstr>Introduction &amp; Objective</vt:lpstr>
      <vt:lpstr>Data Cleaning</vt:lpstr>
      <vt:lpstr>Data Cleaning</vt:lpstr>
      <vt:lpstr>Assumptions</vt:lpstr>
      <vt:lpstr>1st level analysis</vt:lpstr>
      <vt:lpstr>1st level analysis</vt:lpstr>
      <vt:lpstr>2nd level analysis</vt:lpstr>
      <vt:lpstr>2nd level analysis</vt:lpstr>
      <vt:lpstr>Take away from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2022-08-13T06:27:45Z</dcterms:created>
  <dcterms:modified xsi:type="dcterms:W3CDTF">2022-08-13T09:13:56Z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