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85" r:id="rId4"/>
    <p:sldId id="291" r:id="rId5"/>
    <p:sldId id="294" r:id="rId6"/>
    <p:sldId id="293" r:id="rId7"/>
    <p:sldId id="295" r:id="rId8"/>
    <p:sldId id="288" r:id="rId9"/>
    <p:sldId id="289" r:id="rId10"/>
    <p:sldId id="290" r:id="rId11"/>
    <p:sldId id="29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BC18-97C1-4525-B355-29FBB1D796F6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B680D-1E9B-4C3E-B1F7-E670F1C3E0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147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071C2-79D6-4365-93F8-36C2C43C3A82}" type="slidenum">
              <a:rPr kumimoji="0" lang="fr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2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61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36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264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85710" y="214290"/>
            <a:ext cx="11620581" cy="6429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04971" y="4357694"/>
            <a:ext cx="8534400" cy="128588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420-ZJA-JQ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Introduction </a:t>
            </a:r>
            <a:r>
              <a:rPr lang="fr-FR" sz="28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à </a:t>
            </a:r>
            <a:r>
              <a:rPr lang="fr-FR" sz="2800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l’informatique</a:t>
            </a:r>
            <a:endParaRPr lang="fr-CA" sz="2800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>
          <a:xfrm>
            <a:off x="476211" y="6286521"/>
            <a:ext cx="2844800" cy="365125"/>
          </a:xfrm>
        </p:spPr>
        <p:txBody>
          <a:bodyPr/>
          <a:lstStyle/>
          <a:p>
            <a:fld id="{DE5F49E6-CF1A-40F9-AA43-F0C3F74C0F6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09/01/2018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>
          <a:xfrm>
            <a:off x="8870989" y="6286521"/>
            <a:ext cx="2844800" cy="365125"/>
          </a:xfrm>
        </p:spPr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>
          <a:xfrm>
            <a:off x="4165600" y="6286521"/>
            <a:ext cx="3860800" cy="365125"/>
          </a:xfrm>
        </p:spPr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666712" y="714356"/>
            <a:ext cx="10763325" cy="28575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89B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24" name="Picture 2" descr="dicj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14" y="1000109"/>
            <a:ext cx="5048287" cy="15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oneTexte 9"/>
          <p:cNvSpPr txBox="1"/>
          <p:nvPr userDrawn="1"/>
        </p:nvSpPr>
        <p:spPr>
          <a:xfrm>
            <a:off x="6286502" y="2500306"/>
            <a:ext cx="33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(semaine #x)</a:t>
            </a: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286501" y="1053756"/>
            <a:ext cx="43815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Titre de la théorie</a:t>
            </a:r>
            <a:endParaRPr kumimoji="0" lang="fr-C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6383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85710" y="214290"/>
            <a:ext cx="11620581" cy="6429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211" y="1214422"/>
            <a:ext cx="11239579" cy="5000660"/>
          </a:xfrm>
          <a:ln/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476211" y="142852"/>
            <a:ext cx="11239579" cy="928694"/>
          </a:xfrm>
          <a:prstGeom prst="roundRect">
            <a:avLst/>
          </a:prstGeom>
          <a:solidFill>
            <a:srgbClr val="E89B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867931" cy="654032"/>
          </a:xfrm>
        </p:spPr>
        <p:txBody>
          <a:bodyPr>
            <a:normAutofit/>
          </a:bodyPr>
          <a:lstStyle>
            <a:lvl1pPr>
              <a:defRPr sz="3200" b="1" cap="none" spc="0">
                <a:ln w="18000">
                  <a:solidFill>
                    <a:schemeClr val="accent6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6211" y="6286521"/>
            <a:ext cx="2844800" cy="365125"/>
          </a:xfrm>
        </p:spPr>
        <p:txBody>
          <a:bodyPr/>
          <a:lstStyle/>
          <a:p>
            <a:fld id="{3AFEEE9D-9FB6-4E26-AE46-718510924A4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09/01/2018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286521"/>
            <a:ext cx="3860800" cy="365125"/>
          </a:xfrm>
        </p:spPr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70989" y="6286521"/>
            <a:ext cx="2844800" cy="365125"/>
          </a:xfrm>
        </p:spPr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0858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65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10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578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61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27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87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9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95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94F6-3BA3-42D4-ABD2-16F018359540}" type="datetimeFigureOut">
              <a:rPr lang="fr-CA" smtClean="0"/>
              <a:t>2018-01-09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0788-56D9-44E8-8211-4A22F14075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23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E89B00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BB47-8B9D-4D44-B238-557C7B0C59B2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09/01/2018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927648" y="4293096"/>
            <a:ext cx="6400800" cy="1285884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420-JJA-JQ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Programmation mobile</a:t>
            </a:r>
            <a:endParaRPr lang="fr-CA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8008" y="980728"/>
            <a:ext cx="345638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Sous-titre 1"/>
          <p:cNvSpPr txBox="1">
            <a:spLocks/>
          </p:cNvSpPr>
          <p:nvPr/>
        </p:nvSpPr>
        <p:spPr>
          <a:xfrm>
            <a:off x="6096000" y="908720"/>
            <a:ext cx="3816424" cy="14401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fr-FR" sz="2800" b="1" dirty="0">
              <a:solidFill>
                <a:prstClr val="black"/>
              </a:solidFill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fr-FR" sz="2800" b="1" dirty="0"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JavaScript</a:t>
            </a:r>
            <a:endParaRPr lang="fr-CA" sz="2800" b="1" dirty="0">
              <a:solidFill>
                <a:prstClr val="black"/>
              </a:solidFill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  <p:sp>
        <p:nvSpPr>
          <p:cNvPr id="10" name="Sous-titre 1"/>
          <p:cNvSpPr txBox="1">
            <a:spLocks/>
          </p:cNvSpPr>
          <p:nvPr/>
        </p:nvSpPr>
        <p:spPr>
          <a:xfrm>
            <a:off x="6528048" y="2708920"/>
            <a:ext cx="3096344" cy="64807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fr-CA" sz="3200" b="1" dirty="0">
              <a:solidFill>
                <a:prstClr val="black"/>
              </a:solidFill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58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 String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26" y="2684206"/>
            <a:ext cx="7067117" cy="16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94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objets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des tableaux, </a:t>
            </a:r>
            <a:r>
              <a:rPr lang="en-CA" dirty="0" err="1" smtClean="0"/>
              <a:t>sauf</a:t>
            </a:r>
            <a:r>
              <a:rPr lang="en-CA" dirty="0" smtClean="0"/>
              <a:t> que les index </a:t>
            </a:r>
            <a:r>
              <a:rPr lang="en-CA" dirty="0" err="1" smtClean="0"/>
              <a:t>sont</a:t>
            </a:r>
            <a:r>
              <a:rPr lang="en-CA" dirty="0" smtClean="0"/>
              <a:t> des </a:t>
            </a:r>
            <a:r>
              <a:rPr lang="en-CA" dirty="0" err="1" smtClean="0"/>
              <a:t>chaînes</a:t>
            </a:r>
            <a:r>
              <a:rPr lang="en-CA" dirty="0" smtClean="0"/>
              <a:t> de </a:t>
            </a:r>
            <a:r>
              <a:rPr lang="en-CA" dirty="0" err="1" smtClean="0"/>
              <a:t>charactères</a:t>
            </a:r>
            <a:r>
              <a:rPr lang="en-CA" dirty="0" smtClean="0"/>
              <a:t> au lieu d’être des </a:t>
            </a:r>
            <a:r>
              <a:rPr lang="en-CA" dirty="0" err="1" smtClean="0"/>
              <a:t>chiffres</a:t>
            </a:r>
            <a:r>
              <a:rPr lang="en-CA" dirty="0" smtClean="0"/>
              <a:t>. </a:t>
            </a:r>
            <a:r>
              <a:rPr lang="en-CA" dirty="0" err="1" smtClean="0"/>
              <a:t>Ils</a:t>
            </a:r>
            <a:r>
              <a:rPr lang="en-CA" dirty="0" smtClean="0"/>
              <a:t> </a:t>
            </a:r>
            <a:r>
              <a:rPr lang="en-CA" dirty="0" err="1" smtClean="0"/>
              <a:t>permettent</a:t>
            </a:r>
            <a:r>
              <a:rPr lang="en-CA" dirty="0" smtClean="0"/>
              <a:t> </a:t>
            </a:r>
            <a:r>
              <a:rPr lang="en-CA" dirty="0" err="1" smtClean="0"/>
              <a:t>donc</a:t>
            </a:r>
            <a:r>
              <a:rPr lang="en-CA" dirty="0" smtClean="0"/>
              <a:t> </a:t>
            </a:r>
            <a:r>
              <a:rPr lang="en-CA" dirty="0" err="1" smtClean="0"/>
              <a:t>d’associer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chaîne</a:t>
            </a:r>
            <a:r>
              <a:rPr lang="en-CA" dirty="0" smtClean="0"/>
              <a:t> de </a:t>
            </a:r>
            <a:r>
              <a:rPr lang="en-CA" dirty="0" err="1" smtClean="0"/>
              <a:t>caractères</a:t>
            </a:r>
            <a:r>
              <a:rPr lang="en-CA" dirty="0" smtClean="0"/>
              <a:t> à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valeur</a:t>
            </a:r>
            <a:r>
              <a:rPr lang="en-CA" dirty="0" smtClean="0"/>
              <a:t> et </a:t>
            </a:r>
            <a:r>
              <a:rPr lang="en-CA" dirty="0" err="1" smtClean="0"/>
              <a:t>d’organiser</a:t>
            </a:r>
            <a:r>
              <a:rPr lang="en-CA" dirty="0" smtClean="0"/>
              <a:t> le code.</a:t>
            </a:r>
          </a:p>
          <a:p>
            <a:r>
              <a:rPr lang="en-CA" dirty="0" err="1" smtClean="0"/>
              <a:t>S’écrit</a:t>
            </a:r>
            <a:r>
              <a:rPr lang="en-CA" dirty="0" smtClean="0"/>
              <a:t> sous la </a:t>
            </a:r>
            <a:r>
              <a:rPr lang="en-CA" dirty="0" err="1" smtClean="0"/>
              <a:t>forme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nomDeLObjet</a:t>
            </a:r>
            <a:r>
              <a:rPr lang="en-CA" dirty="0" smtClean="0"/>
              <a:t> =</a:t>
            </a:r>
          </a:p>
          <a:p>
            <a:pPr marL="914400" lvl="2" indent="0">
              <a:buNone/>
            </a:pPr>
            <a:r>
              <a:rPr lang="en-CA" dirty="0" smtClean="0"/>
              <a:t>{</a:t>
            </a:r>
          </a:p>
          <a:p>
            <a:pPr marL="914400" lvl="2" indent="0">
              <a:buNone/>
            </a:pPr>
            <a:r>
              <a:rPr lang="en-CA" dirty="0"/>
              <a:t>	</a:t>
            </a:r>
            <a:r>
              <a:rPr lang="en-CA" dirty="0" err="1" smtClean="0"/>
              <a:t>clé</a:t>
            </a:r>
            <a:r>
              <a:rPr lang="en-CA" dirty="0" smtClean="0"/>
              <a:t>: </a:t>
            </a:r>
            <a:r>
              <a:rPr lang="en-CA" dirty="0" err="1" smtClean="0"/>
              <a:t>valeur</a:t>
            </a:r>
            <a:r>
              <a:rPr lang="en-CA" dirty="0" smtClean="0"/>
              <a:t>,</a:t>
            </a:r>
          </a:p>
          <a:p>
            <a:pPr marL="914400" lvl="2" indent="0">
              <a:buNone/>
            </a:pPr>
            <a:r>
              <a:rPr lang="en-CA" dirty="0"/>
              <a:t>	</a:t>
            </a:r>
            <a:r>
              <a:rPr lang="en-CA" dirty="0" smtClean="0"/>
              <a:t>clé2: </a:t>
            </a:r>
            <a:r>
              <a:rPr lang="en-CA" dirty="0" err="1" smtClean="0"/>
              <a:t>valeur</a:t>
            </a:r>
            <a:r>
              <a:rPr lang="en-CA" dirty="0" smtClean="0"/>
              <a:t>,</a:t>
            </a:r>
          </a:p>
          <a:p>
            <a:pPr marL="914400" lvl="2" indent="0">
              <a:buNone/>
            </a:pPr>
            <a:r>
              <a:rPr lang="en-CA" dirty="0"/>
              <a:t>	</a:t>
            </a:r>
            <a:r>
              <a:rPr lang="en-CA" dirty="0" smtClean="0"/>
              <a:t>clé3: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anonyme</a:t>
            </a:r>
            <a:r>
              <a:rPr lang="en-CA" dirty="0" smtClean="0"/>
              <a:t>,</a:t>
            </a:r>
          </a:p>
          <a:p>
            <a:pPr marL="914400" lvl="2" indent="0">
              <a:buNone/>
            </a:pPr>
            <a:r>
              <a:rPr lang="en-CA" dirty="0"/>
              <a:t>	</a:t>
            </a:r>
            <a:r>
              <a:rPr lang="en-CA" dirty="0" smtClean="0"/>
              <a:t>etc.</a:t>
            </a:r>
          </a:p>
          <a:p>
            <a:pPr marL="914400" lvl="2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objets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t>JavaScript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pPr/>
              <a:t>2</a:t>
            </a:fld>
            <a:endParaRPr lang="fr-CA" dirty="0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3988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var</a:t>
            </a:r>
            <a:r>
              <a:rPr lang="en-CA" dirty="0"/>
              <a:t> </a:t>
            </a:r>
            <a:r>
              <a:rPr lang="en-CA" dirty="0" smtClean="0"/>
              <a:t>john </a:t>
            </a:r>
            <a:r>
              <a:rPr lang="en-CA" dirty="0"/>
              <a:t>= 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first_name</a:t>
            </a:r>
            <a:r>
              <a:rPr lang="en-CA" dirty="0"/>
              <a:t>: </a:t>
            </a:r>
            <a:r>
              <a:rPr lang="en-CA" dirty="0" smtClean="0"/>
              <a:t>“John”,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last_name</a:t>
            </a:r>
            <a:r>
              <a:rPr lang="en-CA" dirty="0"/>
              <a:t>: </a:t>
            </a:r>
            <a:r>
              <a:rPr lang="en-CA" dirty="0" smtClean="0"/>
              <a:t>“Doe”,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age: </a:t>
            </a:r>
            <a:r>
              <a:rPr lang="en-CA" dirty="0" smtClean="0"/>
              <a:t>40,</a:t>
            </a:r>
          </a:p>
          <a:p>
            <a:pPr marL="0" indent="0">
              <a:buNone/>
            </a:pPr>
            <a:r>
              <a:rPr lang="en-CA" dirty="0" smtClean="0"/>
              <a:t>    pets: [“Mickey”, “Donald”, “Donatello”]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say: </a:t>
            </a:r>
            <a:r>
              <a:rPr lang="en-CA" b="1" dirty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function</a:t>
            </a:r>
            <a:r>
              <a:rPr lang="en-CA" dirty="0"/>
              <a:t>(message){</a:t>
            </a:r>
          </a:p>
          <a:p>
            <a:pPr marL="0" indent="0">
              <a:buNone/>
            </a:pPr>
            <a:r>
              <a:rPr lang="en-CA" dirty="0"/>
              <a:t>        console.log(</a:t>
            </a:r>
            <a:r>
              <a:rPr lang="en-CA" b="1" dirty="0" err="1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this</a:t>
            </a:r>
            <a:r>
              <a:rPr lang="en-CA" dirty="0" err="1"/>
              <a:t>.first_name</a:t>
            </a:r>
            <a:r>
              <a:rPr lang="en-CA" dirty="0"/>
              <a:t> + “ says “ + message)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 d’objet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55974" y="2189824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Un attribut</a:t>
            </a:r>
            <a:endParaRPr lang="fr-CA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4488426" y="2251588"/>
            <a:ext cx="3215148" cy="2458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 rot="10800000">
            <a:off x="5250426" y="4172194"/>
            <a:ext cx="3215148" cy="2458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8705479" y="4110431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Une méthode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5419742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Ces deux lignes de code sont équivalentes. Il est donc possible d’utiliser un objet comme un tableau, ou via le  « </a:t>
            </a:r>
            <a:r>
              <a:rPr lang="fr-CA" b="1" dirty="0" smtClean="0"/>
              <a:t>.</a:t>
            </a:r>
            <a:r>
              <a:rPr lang="fr-CA" dirty="0" smtClean="0"/>
              <a:t> »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 d’objet (suite)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28" y="3392435"/>
            <a:ext cx="6740472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81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boucle </a:t>
            </a:r>
            <a:r>
              <a:rPr lang="fr-CA" b="1" dirty="0" smtClean="0"/>
              <a:t>For…In</a:t>
            </a:r>
            <a:r>
              <a:rPr lang="fr-CA" dirty="0"/>
              <a:t> </a:t>
            </a:r>
            <a:r>
              <a:rPr lang="fr-CA" dirty="0" smtClean="0"/>
              <a:t>permet d’itérer à travers toutes les clés d’un objet. Il n’est donc pas nécessaire de connaître toutes les clés pour afficher l’objet au complet.</a:t>
            </a:r>
          </a:p>
          <a:p>
            <a:endParaRPr lang="fr-CA" dirty="0"/>
          </a:p>
          <a:p>
            <a:r>
              <a:rPr lang="fr-CA" dirty="0" smtClean="0"/>
              <a:t>Exemple: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For…in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5" y="4015555"/>
            <a:ext cx="6745037" cy="15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54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Un tableau devrait être utilisé quand:</a:t>
            </a:r>
          </a:p>
          <a:p>
            <a:pPr lvl="1"/>
            <a:r>
              <a:rPr lang="fr-CA" dirty="0" smtClean="0"/>
              <a:t>Il faut stocké plusieurs données liées ensemble;</a:t>
            </a:r>
          </a:p>
          <a:p>
            <a:pPr lvl="1"/>
            <a:r>
              <a:rPr lang="fr-CA" dirty="0" smtClean="0"/>
              <a:t>La clarté de l’index n’a pas d’importance;</a:t>
            </a:r>
          </a:p>
          <a:p>
            <a:pPr lvl="1"/>
            <a:r>
              <a:rPr lang="fr-CA" dirty="0" smtClean="0"/>
              <a:t>Les données sont toutes de même type.</a:t>
            </a:r>
          </a:p>
          <a:p>
            <a:r>
              <a:rPr lang="fr-CA" dirty="0" smtClean="0"/>
              <a:t>Un objet devrait être utilisé quand:</a:t>
            </a:r>
          </a:p>
          <a:p>
            <a:pPr lvl="1"/>
            <a:r>
              <a:rPr lang="fr-CA" dirty="0" smtClean="0"/>
              <a:t>Les données misent ensemble représente une entité;</a:t>
            </a:r>
          </a:p>
          <a:p>
            <a:pPr lvl="1"/>
            <a:r>
              <a:rPr lang="fr-CA" dirty="0" smtClean="0"/>
              <a:t>Chaque donnée stocké doit être bien identifiée.</a:t>
            </a:r>
          </a:p>
          <a:p>
            <a:r>
              <a:rPr lang="fr-CA" dirty="0" smtClean="0"/>
              <a:t>Feriez-vous un tableau ou un objet?</a:t>
            </a:r>
          </a:p>
          <a:p>
            <a:pPr lvl="1"/>
            <a:r>
              <a:rPr lang="fr-CA" dirty="0" smtClean="0"/>
              <a:t>Une classe de plusieurs élèves;</a:t>
            </a:r>
          </a:p>
          <a:p>
            <a:pPr lvl="1"/>
            <a:r>
              <a:rPr lang="fr-CA" dirty="0" smtClean="0"/>
              <a:t>Un personnage de jeux vidéo;</a:t>
            </a:r>
          </a:p>
          <a:p>
            <a:pPr lvl="1"/>
            <a:r>
              <a:rPr lang="fr-CA" dirty="0" smtClean="0"/>
              <a:t>Un film;</a:t>
            </a:r>
          </a:p>
          <a:p>
            <a:pPr lvl="1"/>
            <a:r>
              <a:rPr lang="fr-CA" dirty="0" smtClean="0"/>
              <a:t>Votre bibliothèque de film.</a:t>
            </a:r>
          </a:p>
          <a:p>
            <a:pPr lvl="1"/>
            <a:endParaRPr lang="fr-CA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Utiliser un objet ou un tableau?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JavaScript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82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String</a:t>
            </a:r>
          </a:p>
          <a:p>
            <a:pPr lvl="1"/>
            <a:r>
              <a:rPr lang="fr-CA" dirty="0" err="1" smtClean="0"/>
              <a:t>indexOf</a:t>
            </a:r>
            <a:r>
              <a:rPr lang="fr-CA" dirty="0" smtClean="0"/>
              <a:t>, </a:t>
            </a:r>
            <a:r>
              <a:rPr lang="fr-CA" dirty="0" err="1" smtClean="0"/>
              <a:t>lastIndexOf</a:t>
            </a:r>
            <a:r>
              <a:rPr lang="fr-CA" dirty="0" smtClean="0"/>
              <a:t>, </a:t>
            </a:r>
            <a:r>
              <a:rPr lang="fr-CA" dirty="0" err="1" smtClean="0"/>
              <a:t>charAt</a:t>
            </a:r>
            <a:r>
              <a:rPr lang="fr-CA" dirty="0" smtClean="0"/>
              <a:t> , </a:t>
            </a:r>
            <a:r>
              <a:rPr lang="fr-CA" dirty="0" err="1" smtClean="0"/>
              <a:t>toUpperCase</a:t>
            </a:r>
            <a:r>
              <a:rPr lang="fr-CA" dirty="0" smtClean="0"/>
              <a:t>, </a:t>
            </a:r>
            <a:r>
              <a:rPr lang="fr-CA" dirty="0" err="1" smtClean="0"/>
              <a:t>toLowerCase</a:t>
            </a:r>
            <a:r>
              <a:rPr lang="fr-CA" dirty="0" smtClean="0"/>
              <a:t>, </a:t>
            </a:r>
            <a:r>
              <a:rPr lang="fr-CA" dirty="0" err="1" smtClean="0"/>
              <a:t>substring</a:t>
            </a:r>
            <a:r>
              <a:rPr lang="fr-CA" dirty="0" smtClean="0"/>
              <a:t>, </a:t>
            </a:r>
            <a:r>
              <a:rPr lang="fr-CA" dirty="0" err="1" smtClean="0"/>
              <a:t>substr</a:t>
            </a:r>
            <a:r>
              <a:rPr lang="fr-CA" dirty="0" smtClean="0"/>
              <a:t>, split, </a:t>
            </a:r>
            <a:r>
              <a:rPr lang="fr-CA" dirty="0" err="1" smtClean="0"/>
              <a:t>concat</a:t>
            </a:r>
            <a:r>
              <a:rPr lang="fr-CA" dirty="0" smtClean="0"/>
              <a:t>, …</a:t>
            </a:r>
          </a:p>
          <a:p>
            <a:r>
              <a:rPr lang="fr-CA" dirty="0" smtClean="0"/>
              <a:t>Math</a:t>
            </a:r>
          </a:p>
          <a:p>
            <a:pPr lvl="1"/>
            <a:r>
              <a:rPr lang="fr-CA" dirty="0" smtClean="0"/>
              <a:t>PI, LN2, LN10, SQRT2, …</a:t>
            </a:r>
          </a:p>
          <a:p>
            <a:pPr lvl="1"/>
            <a:r>
              <a:rPr lang="fr-CA" dirty="0" smtClean="0"/>
              <a:t>abs, cos, sin, tan, </a:t>
            </a:r>
            <a:r>
              <a:rPr lang="fr-CA" dirty="0" err="1" smtClean="0"/>
              <a:t>ceil</a:t>
            </a:r>
            <a:r>
              <a:rPr lang="fr-CA" dirty="0" smtClean="0"/>
              <a:t>, </a:t>
            </a:r>
            <a:r>
              <a:rPr lang="fr-CA" dirty="0" err="1" smtClean="0"/>
              <a:t>floor</a:t>
            </a:r>
            <a:r>
              <a:rPr lang="fr-CA" dirty="0" smtClean="0"/>
              <a:t>, round, log, max, min, </a:t>
            </a:r>
            <a:r>
              <a:rPr lang="fr-CA" dirty="0" err="1" smtClean="0"/>
              <a:t>pow</a:t>
            </a:r>
            <a:r>
              <a:rPr lang="fr-CA" dirty="0" smtClean="0"/>
              <a:t>, </a:t>
            </a:r>
            <a:r>
              <a:rPr lang="fr-CA" dirty="0" err="1" smtClean="0"/>
              <a:t>sqrt</a:t>
            </a:r>
            <a:r>
              <a:rPr lang="fr-CA" dirty="0" smtClean="0"/>
              <a:t>, </a:t>
            </a:r>
            <a:r>
              <a:rPr lang="fr-CA" dirty="0" err="1" smtClean="0"/>
              <a:t>random</a:t>
            </a:r>
            <a:r>
              <a:rPr lang="fr-CA" dirty="0" smtClean="0"/>
              <a:t>, </a:t>
            </a:r>
            <a:r>
              <a:rPr lang="fr-CA" dirty="0" err="1" smtClean="0"/>
              <a:t>etc</a:t>
            </a:r>
            <a:r>
              <a:rPr lang="fr-CA" dirty="0" smtClean="0"/>
              <a:t>…</a:t>
            </a:r>
          </a:p>
          <a:p>
            <a:r>
              <a:rPr lang="fr-CA" dirty="0" smtClean="0"/>
              <a:t>Date</a:t>
            </a:r>
          </a:p>
          <a:p>
            <a:pPr lvl="1"/>
            <a:r>
              <a:rPr lang="fr-CA" dirty="0" err="1" smtClean="0"/>
              <a:t>getFullYear</a:t>
            </a:r>
            <a:r>
              <a:rPr lang="fr-CA" dirty="0" smtClean="0"/>
              <a:t>(), </a:t>
            </a:r>
            <a:r>
              <a:rPr lang="fr-CA" dirty="0" err="1" smtClean="0"/>
              <a:t>getDay</a:t>
            </a:r>
            <a:r>
              <a:rPr lang="fr-CA" dirty="0" smtClean="0"/>
              <a:t>(), </a:t>
            </a:r>
            <a:r>
              <a:rPr lang="fr-CA" dirty="0" err="1" smtClean="0"/>
              <a:t>getMonth</a:t>
            </a:r>
            <a:r>
              <a:rPr lang="fr-CA" dirty="0" smtClean="0"/>
              <a:t>(), </a:t>
            </a:r>
            <a:r>
              <a:rPr lang="fr-CA" dirty="0" err="1" smtClean="0"/>
              <a:t>getMinute</a:t>
            </a:r>
            <a:r>
              <a:rPr lang="fr-CA" dirty="0" smtClean="0"/>
              <a:t>() etc...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usuels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t>JavaScript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pPr/>
              <a:t>7</a:t>
            </a:fld>
            <a:endParaRPr lang="fr-CA" dirty="0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1749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Math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t>JavaScript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pPr/>
              <a:t>8</a:t>
            </a:fld>
            <a:endParaRPr lang="fr-CA" dirty="0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552" y="241333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function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surfaceCerclePow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() {</a:t>
            </a:r>
          </a:p>
          <a:p>
            <a:r>
              <a:rPr lang="fr-CA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	</a:t>
            </a:r>
            <a:r>
              <a:rPr lang="fr-CA" b="1" dirty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var</a:t>
            </a:r>
            <a:r>
              <a:rPr lang="fr-CA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rayon=prompt(</a:t>
            </a:r>
            <a:r>
              <a:rPr lang="fr-CA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"Entrez le rayon du cercle : "</a:t>
            </a:r>
            <a:r>
              <a:rPr lang="fr-CA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);</a:t>
            </a:r>
          </a:p>
          <a:p>
            <a:endParaRPr lang="fr-FR" dirty="0">
              <a:solidFill>
                <a:srgbClr val="000000"/>
              </a:solidFill>
              <a:highlight>
                <a:srgbClr val="F2F4FF"/>
              </a:highlight>
              <a:latin typeface="Century Gothic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	</a:t>
            </a:r>
            <a:r>
              <a:rPr lang="fr-FR" b="1" dirty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return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Math.PI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*</a:t>
            </a:r>
            <a:r>
              <a:rPr lang="fr-FR" b="1" dirty="0" err="1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Math.pow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(rayon,</a:t>
            </a:r>
            <a:r>
              <a:rPr lang="fr-FR" b="1" dirty="0">
                <a:solidFill>
                  <a:srgbClr val="FF0000"/>
                </a:solidFill>
                <a:highlight>
                  <a:srgbClr val="F2F4FF"/>
                </a:highlight>
                <a:latin typeface="Century Gothic"/>
              </a:rPr>
              <a:t>2</a:t>
            </a:r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);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}</a:t>
            </a:r>
            <a:endParaRPr lang="fr-FR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2506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Date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t>JavaScript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960D-047F-45DC-A47A-C75B2DF284D3}" type="slidenum">
              <a:rPr lang="fr-CA">
                <a:solidFill>
                  <a:prstClr val="black">
                    <a:tint val="75000"/>
                  </a:prstClr>
                </a:solidFill>
                <a:latin typeface="Century Gothic"/>
              </a:rPr>
              <a:pPr/>
              <a:t>9</a:t>
            </a:fld>
            <a:endParaRPr lang="fr-CA" dirty="0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528" y="2274838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var</a:t>
            </a:r>
            <a:r>
              <a:rPr lang="it-IT" sz="20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j = </a:t>
            </a:r>
            <a:r>
              <a:rPr lang="it-IT" sz="2000" b="1" dirty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new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Array(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"Lundi"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"Mardi"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"Mercredi"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				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"Jeudi"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"Vendredi"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"Samedi"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, </a:t>
            </a:r>
            <a:r>
              <a:rPr lang="it-IT" sz="2000" b="1" dirty="0">
                <a:solidFill>
                  <a:srgbClr val="808080"/>
                </a:solidFill>
                <a:highlight>
                  <a:srgbClr val="F2F4FF"/>
                </a:highlight>
                <a:latin typeface="Century Gothic"/>
              </a:rPr>
              <a:t>"Dimanche"</a:t>
            </a:r>
            <a:r>
              <a:rPr lang="it-IT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);</a:t>
            </a:r>
          </a:p>
          <a:p>
            <a:endParaRPr lang="it-IT" sz="2000" b="1" dirty="0">
              <a:solidFill>
                <a:srgbClr val="000000"/>
              </a:solidFill>
              <a:highlight>
                <a:srgbClr val="F2F4FF"/>
              </a:highlight>
              <a:latin typeface="Century Gothic"/>
            </a:endParaRPr>
          </a:p>
          <a:p>
            <a:r>
              <a:rPr lang="fr-FR" sz="2000" b="1" dirty="0" smtClean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var</a:t>
            </a:r>
            <a:r>
              <a:rPr lang="fr-FR" sz="20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</a:t>
            </a:r>
            <a:r>
              <a:rPr lang="fr-FR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d = </a:t>
            </a:r>
            <a:r>
              <a:rPr lang="fr-FR" sz="2000" b="1" dirty="0">
                <a:solidFill>
                  <a:srgbClr val="000080"/>
                </a:solidFill>
                <a:highlight>
                  <a:srgbClr val="F2F4FF"/>
                </a:highlight>
                <a:latin typeface="Century Gothic"/>
              </a:rPr>
              <a:t>new</a:t>
            </a:r>
            <a:r>
              <a:rPr lang="fr-FR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Date();</a:t>
            </a:r>
          </a:p>
          <a:p>
            <a:endParaRPr lang="fr-FR" sz="2000" b="1" dirty="0">
              <a:solidFill>
                <a:srgbClr val="000000"/>
              </a:solidFill>
              <a:highlight>
                <a:srgbClr val="F2F4FF"/>
              </a:highlight>
              <a:latin typeface="Century Gothic"/>
            </a:endParaRPr>
          </a:p>
          <a:p>
            <a:r>
              <a:rPr lang="fr-FR" sz="2000" dirty="0" smtClean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document.write</a:t>
            </a:r>
            <a:r>
              <a:rPr lang="fr-FR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(j[</a:t>
            </a:r>
            <a:r>
              <a:rPr lang="fr-FR" sz="2000" b="1" dirty="0" err="1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d.getDay</a:t>
            </a:r>
            <a:r>
              <a:rPr lang="fr-FR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() - </a:t>
            </a:r>
            <a:r>
              <a:rPr lang="fr-FR" sz="2000" b="1" dirty="0">
                <a:solidFill>
                  <a:srgbClr val="FF0000"/>
                </a:solidFill>
                <a:highlight>
                  <a:srgbClr val="F2F4FF"/>
                </a:highlight>
                <a:latin typeface="Century Gothic"/>
              </a:rPr>
              <a:t>1</a:t>
            </a:r>
            <a:r>
              <a:rPr lang="fr-FR" sz="2000" b="1" dirty="0">
                <a:solidFill>
                  <a:srgbClr val="000000"/>
                </a:solidFill>
                <a:highlight>
                  <a:srgbClr val="F2F4FF"/>
                </a:highlight>
                <a:latin typeface="Century Gothic"/>
              </a:rPr>
              <a:t>]);</a:t>
            </a:r>
          </a:p>
          <a:p>
            <a:endParaRPr lang="fr-FR" sz="2000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5526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CJ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308</Words>
  <Application>Microsoft Office PowerPoint</Application>
  <PresentationFormat>Grand écran</PresentationFormat>
  <Paragraphs>86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Thème Office</vt:lpstr>
      <vt:lpstr>C1</vt:lpstr>
      <vt:lpstr>Présentation PowerPoint</vt:lpstr>
      <vt:lpstr>Les objets</vt:lpstr>
      <vt:lpstr>Exemple d’objet</vt:lpstr>
      <vt:lpstr>Exemple d’objet (suite)</vt:lpstr>
      <vt:lpstr>For…in</vt:lpstr>
      <vt:lpstr>Utiliser un objet ou un tableau?</vt:lpstr>
      <vt:lpstr>Objets usuels</vt:lpstr>
      <vt:lpstr>Exemple Math</vt:lpstr>
      <vt:lpstr>Exemple Date</vt:lpstr>
      <vt:lpstr>Exemple String</vt:lpstr>
    </vt:vector>
  </TitlesOfParts>
  <Company>Cegep de Jonquiere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12</cp:revision>
  <dcterms:created xsi:type="dcterms:W3CDTF">2018-01-03T21:28:24Z</dcterms:created>
  <dcterms:modified xsi:type="dcterms:W3CDTF">2018-01-10T02:35:20Z</dcterms:modified>
</cp:coreProperties>
</file>