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57" r:id="rId3"/>
    <p:sldId id="263" r:id="rId4"/>
    <p:sldId id="260" r:id="rId5"/>
    <p:sldId id="265" r:id="rId6"/>
    <p:sldId id="258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83"/>
  </p:normalViewPr>
  <p:slideViewPr>
    <p:cSldViewPr snapToGrid="0" snapToObjects="1">
      <p:cViewPr varScale="1">
        <p:scale>
          <a:sx n="82" d="100"/>
          <a:sy n="82" d="100"/>
        </p:scale>
        <p:origin x="12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5B31-36CE-ED41-8D5F-BF0B6ECE72F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9B0F9-2096-DE4B-8B2E-B3B30F9A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9B0F9-2096-DE4B-8B2E-B3B30F9A6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iagenbioinformatics.com/products/ingenuity-pathway-analysi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08718954_OncoLnc_Linking_TCGA_survival_data_to_mRNAs_miRNAs_and_lncRNA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65057-ABD4-4466-88C9-A2BAA35AA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5E4BFB-25DE-4F68-9B68-84A2B82F0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592050-892D-42D8-87A3-51CAAE3F8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04A88B-D25F-4365-AEE9-96B4C317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6A028A-BFCA-40DB-9150-441F194C3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D57C26-95AD-4761-85D5-DF3ED082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9B5858-84F4-4E79-8322-394CBA71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22D1B95-2B54-43E9-85D9-B489F6C5D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D0F3F6D-A49D-4406-8D61-1C4F8D79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53A318-DA8D-4405-9536-D889E45C5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90252-5EC8-8745-AA28-8C8D4E7D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378" y="1143000"/>
            <a:ext cx="6619243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700">
                <a:solidFill>
                  <a:srgbClr val="FFFFFF"/>
                </a:solidFill>
              </a:rPr>
              <a:t>Developing hypotheses </a:t>
            </a:r>
            <a:r>
              <a:rPr lang="en-US" sz="5700" dirty="0">
                <a:solidFill>
                  <a:srgbClr val="FFFFFF"/>
                </a:solidFill>
              </a:rPr>
              <a:t>based on public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E1258-C166-4D45-B4A0-8F14F353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378" y="5240851"/>
            <a:ext cx="6619243" cy="828932"/>
          </a:xfrm>
        </p:spPr>
        <p:txBody>
          <a:bodyPr>
            <a:normAutofit/>
          </a:bodyPr>
          <a:lstStyle/>
          <a:p>
            <a:pPr algn="ctr"/>
            <a:r>
              <a:rPr lang="en-US" sz="2100">
                <a:solidFill>
                  <a:schemeClr val="tx2"/>
                </a:solidFill>
              </a:rPr>
              <a:t>Shaimar R. González Morales</a:t>
            </a:r>
          </a:p>
        </p:txBody>
      </p:sp>
    </p:spTree>
    <p:extLst>
      <p:ext uri="{BB962C8B-B14F-4D97-AF65-F5344CB8AC3E}">
        <p14:creationId xmlns:p14="http://schemas.microsoft.com/office/powerpoint/2010/main" val="297245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 dirty="0"/>
              <a:t>GSM3027047</a:t>
            </a:r>
            <a:br>
              <a:rPr lang="en-US" sz="4000" dirty="0"/>
            </a:br>
            <a:r>
              <a:rPr lang="en-US" sz="4000" dirty="0"/>
              <a:t>(lung11.5E expression)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1409-51A9-1E4D-A713-0C5EA5AB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89" y="2410691"/>
            <a:ext cx="5630949" cy="4223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2E0C41-AEC2-4D45-89EA-6ACF26925561}"/>
              </a:ext>
            </a:extLst>
          </p:cNvPr>
          <p:cNvSpPr/>
          <p:nvPr/>
        </p:nvSpPr>
        <p:spPr>
          <a:xfrm>
            <a:off x="390698" y="2410691"/>
            <a:ext cx="311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=1.2774824478919518</a:t>
            </a:r>
          </a:p>
          <a:p>
            <a:r>
              <a:rPr lang="en-US" dirty="0"/>
              <a:t>p = 0.20863320356230441</a:t>
            </a:r>
          </a:p>
        </p:txBody>
      </p:sp>
    </p:spTree>
    <p:extLst>
      <p:ext uri="{BB962C8B-B14F-4D97-AF65-F5344CB8AC3E}">
        <p14:creationId xmlns:p14="http://schemas.microsoft.com/office/powerpoint/2010/main" val="34323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web-based software to interpret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170545"/>
            <a:ext cx="7980360" cy="353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IPA?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000" b="1" dirty="0"/>
              <a:t>I</a:t>
            </a:r>
            <a:r>
              <a:rPr lang="en-US" sz="2000" dirty="0"/>
              <a:t>ngenuity Pathway Analysis (</a:t>
            </a:r>
            <a:r>
              <a:rPr lang="en-US" sz="2000" u="sng" dirty="0">
                <a:hlinkClick r:id="rId2"/>
              </a:rPr>
              <a:t>IPA</a:t>
            </a:r>
            <a:r>
              <a:rPr lang="en-US" sz="2000" dirty="0"/>
              <a:t>) is a web-based software that it is used for the interpretation of omics data. You can either interpret your own data or used the data available within the software.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B4EC2-1C48-7547-A08E-41959A92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86" y="4513530"/>
            <a:ext cx="6550429" cy="18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D1D1-5811-FC47-82C0-2977A97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pathways in IPA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64FC-C547-534E-B851-AF249AF7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6" y="2231757"/>
            <a:ext cx="5893947" cy="2341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5AE78-4F9A-344F-890C-246F5A00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4" y="4059558"/>
            <a:ext cx="5067946" cy="27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978-A058-EA46-BAB1-98BA3498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48241" cy="709865"/>
          </a:xfrm>
        </p:spPr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C1A-E827-2A42-B64D-77CAE799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1" y="2496010"/>
            <a:ext cx="798036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matplotlib_venn</a:t>
            </a:r>
            <a:r>
              <a:rPr lang="en-US" dirty="0"/>
              <a:t> import venn2</a:t>
            </a:r>
            <a:br>
              <a:rPr lang="en-US" dirty="0"/>
            </a:br>
            <a:r>
              <a:rPr lang="en-US" dirty="0" err="1"/>
              <a:t>inhibition_lung_dev</a:t>
            </a:r>
            <a:r>
              <a:rPr lang="en-US" dirty="0"/>
              <a:t>=[</a:t>
            </a:r>
            <a:r>
              <a:rPr lang="en-US" b="1" dirty="0"/>
              <a:t>'ADAM17'</a:t>
            </a:r>
            <a:r>
              <a:rPr lang="en-US" dirty="0"/>
              <a:t>,</a:t>
            </a:r>
            <a:r>
              <a:rPr lang="en-US" b="1" dirty="0"/>
              <a:t>'MMP14'</a:t>
            </a:r>
            <a:r>
              <a:rPr lang="en-US" dirty="0"/>
              <a:t>, </a:t>
            </a:r>
            <a:r>
              <a:rPr lang="en-US" b="1" dirty="0"/>
              <a:t>'MMP2'</a:t>
            </a:r>
            <a:r>
              <a:rPr lang="en-US" dirty="0"/>
              <a:t>, </a:t>
            </a:r>
            <a:r>
              <a:rPr lang="en-US" b="1" dirty="0"/>
              <a:t>'MMP9'</a:t>
            </a:r>
            <a:r>
              <a:rPr lang="en-US" dirty="0"/>
              <a:t>,</a:t>
            </a:r>
            <a:r>
              <a:rPr lang="en-US" b="1" dirty="0"/>
              <a:t>'ADAM17'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inhibition_Fibrosis_and_lung_cancer</a:t>
            </a:r>
            <a:r>
              <a:rPr lang="en-US" dirty="0"/>
              <a:t>=[]</a:t>
            </a:r>
            <a:br>
              <a:rPr lang="en-US" dirty="0"/>
            </a:br>
            <a:r>
              <a:rPr lang="en-US" dirty="0"/>
              <a:t>venn2([set(</a:t>
            </a:r>
            <a:r>
              <a:rPr lang="en-US" dirty="0" err="1"/>
              <a:t>inhibition_lung_dev</a:t>
            </a:r>
            <a:r>
              <a:rPr lang="en-US" dirty="0"/>
              <a:t>), set(</a:t>
            </a:r>
            <a:r>
              <a:rPr lang="en-US" dirty="0" err="1"/>
              <a:t>inhibition_Fibrosis_and_lung_cancer</a:t>
            </a:r>
            <a:r>
              <a:rPr lang="en-US" dirty="0"/>
              <a:t>)], </a:t>
            </a:r>
            <a:r>
              <a:rPr lang="en-US" dirty="0" err="1"/>
              <a:t>set_labels</a:t>
            </a:r>
            <a:r>
              <a:rPr lang="en-US" dirty="0"/>
              <a:t> = (</a:t>
            </a:r>
            <a:r>
              <a:rPr lang="en-US" b="1" dirty="0"/>
              <a:t>'Lung development '</a:t>
            </a:r>
            <a:r>
              <a:rPr lang="en-US" dirty="0"/>
              <a:t>, </a:t>
            </a:r>
            <a:r>
              <a:rPr lang="en-US" b="1" dirty="0"/>
              <a:t>'Fibrosis and lung adenocarcinoma'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b="1" dirty="0"/>
              <a:t>'Timp2 </a:t>
            </a:r>
            <a:r>
              <a:rPr lang="en-US" b="1" dirty="0" err="1"/>
              <a:t>inhibtion</a:t>
            </a:r>
            <a:r>
              <a:rPr lang="en-US" b="1" dirty="0"/>
              <a:t> interactions during development vs disease'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/>
              <a:t>'Timp2_inhibition_interaction_dev_vs_disease'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plt.print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866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074F-F64D-1049-9A5C-81FA5F5D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Using matplotlib </a:t>
            </a:r>
            <a:r>
              <a:rPr lang="en-US" sz="4000" dirty="0" err="1"/>
              <a:t>venn</a:t>
            </a:r>
            <a:r>
              <a:rPr lang="en-US" sz="4000" dirty="0"/>
              <a:t> to look for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55FE-91A0-F645-9EE6-1566731C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37" y="2202293"/>
            <a:ext cx="7311648" cy="4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EB21-5BF5-F94B-942D-7C0ADE2D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82" y="1097579"/>
            <a:ext cx="7131156" cy="709865"/>
          </a:xfrm>
        </p:spPr>
        <p:txBody>
          <a:bodyPr/>
          <a:lstStyle/>
          <a:p>
            <a:pPr algn="ctr"/>
            <a:r>
              <a:rPr lang="en-US" sz="4000" dirty="0"/>
              <a:t>Assessing possible implications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1FCD-3A56-814D-9E1B-88473F7C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21" y="2448732"/>
            <a:ext cx="4079577" cy="5639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Looking at correlations with disease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9A915-D0A1-BA43-A490-3A5A7843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0" r="7267"/>
          <a:stretch/>
        </p:blipFill>
        <p:spPr>
          <a:xfrm>
            <a:off x="4754457" y="2448732"/>
            <a:ext cx="3847103" cy="3544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9A1C1-EEB7-2545-A412-7B27019C0BC0}"/>
              </a:ext>
            </a:extLst>
          </p:cNvPr>
          <p:cNvSpPr/>
          <p:nvPr/>
        </p:nvSpPr>
        <p:spPr>
          <a:xfrm>
            <a:off x="763642" y="3012698"/>
            <a:ext cx="35681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is a tool for interactively exploring survival correlations, and for downloading clinical data coupled to expression data for mRNAs, miRNAs, or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. 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-webkit-standard"/>
              </a:rPr>
              <a:t>(PDF)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OncoLnc</a:t>
            </a:r>
            <a:r>
              <a:rPr lang="en-US" i="1" dirty="0">
                <a:solidFill>
                  <a:srgbClr val="000000"/>
                </a:solidFill>
                <a:latin typeface="-webkit-standard"/>
              </a:rPr>
              <a:t>: Linking TCGA survival data to mRNAs, miRNAs, and </a:t>
            </a:r>
            <a:r>
              <a:rPr lang="en-US" i="1" dirty="0" err="1">
                <a:solidFill>
                  <a:srgbClr val="000000"/>
                </a:solidFill>
                <a:latin typeface="-webkit-standard"/>
              </a:rPr>
              <a:t>lncRNAs</a:t>
            </a:r>
            <a:r>
              <a:rPr lang="en-US">
                <a:solidFill>
                  <a:srgbClr val="000000"/>
                </a:solidFill>
                <a:latin typeface="-webkit-standard"/>
              </a:rPr>
              <a:t>.” Available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from: </a:t>
            </a:r>
            <a:r>
              <a:rPr lang="en-US" dirty="0">
                <a:latin typeface="-webkit-standard"/>
                <a:hlinkClick r:id="rId4"/>
              </a:rPr>
              <a:t>https://www.researchgate.net/publication/308718954_OncoLnc_Linking_TCGA_survival_data_to_mRNAs_miRNAs_and_lncRNAs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[accessed Dec 13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89F1-8554-0445-BC53-D809BA2F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EBEBEB"/>
                </a:solidFill>
              </a:rPr>
              <a:t>Cleaning data from </a:t>
            </a:r>
            <a:r>
              <a:rPr lang="en-US" sz="4000" dirty="0" err="1">
                <a:solidFill>
                  <a:srgbClr val="EBEBEB"/>
                </a:solidFill>
              </a:rPr>
              <a:t>OncoLnc</a:t>
            </a: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AA27-BE3C-5041-9B97-9275740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603500"/>
            <a:ext cx="3908984" cy="34163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import pandas as </a:t>
            </a:r>
            <a:r>
              <a:rPr lang="en-US" sz="1500" dirty="0" err="1"/>
              <a:t>pd</a:t>
            </a:r>
            <a:br>
              <a:rPr lang="en-US" sz="1500" dirty="0"/>
            </a:br>
            <a:r>
              <a:rPr lang="en-US" sz="1500" dirty="0"/>
              <a:t>import </a:t>
            </a:r>
            <a:r>
              <a:rPr lang="en-US" sz="1500" dirty="0" err="1"/>
              <a:t>os</a:t>
            </a:r>
            <a:br>
              <a:rPr lang="en-US" sz="1500" dirty="0"/>
            </a:br>
            <a:r>
              <a:rPr lang="en-US" sz="1500" dirty="0"/>
              <a:t>filename= </a:t>
            </a:r>
            <a:r>
              <a:rPr lang="en-US" sz="1500" dirty="0" err="1"/>
              <a:t>os.path.abspath</a:t>
            </a:r>
            <a:r>
              <a:rPr lang="en-US" sz="1500" dirty="0"/>
              <a:t>(</a:t>
            </a:r>
            <a:r>
              <a:rPr lang="en-US" sz="1500" dirty="0" err="1"/>
              <a:t>os.path.join</a:t>
            </a:r>
            <a:r>
              <a:rPr lang="en-US" sz="1500" dirty="0"/>
              <a:t>(</a:t>
            </a:r>
            <a:r>
              <a:rPr lang="en-US" sz="1500" b="1" dirty="0"/>
              <a:t>'Desktop'</a:t>
            </a:r>
            <a:r>
              <a:rPr lang="en-US" sz="1500" dirty="0"/>
              <a:t>, </a:t>
            </a:r>
            <a:r>
              <a:rPr lang="en-US" sz="1500" b="1" dirty="0"/>
              <a:t>'LUAD_7077_25_25_1.csv'</a:t>
            </a:r>
            <a:r>
              <a:rPr lang="en-US" sz="1500" dirty="0"/>
              <a:t>))</a:t>
            </a:r>
            <a:br>
              <a:rPr lang="en-US" sz="1500" dirty="0"/>
            </a:br>
            <a:r>
              <a:rPr lang="en-US" sz="1500" dirty="0"/>
              <a:t>fin= open(filename)</a:t>
            </a:r>
            <a:br>
              <a:rPr lang="en-US" sz="1500" dirty="0"/>
            </a:br>
            <a:r>
              <a:rPr lang="en-US" sz="1500" dirty="0" err="1"/>
              <a:t>readCSV</a:t>
            </a:r>
            <a:r>
              <a:rPr lang="en-US" sz="1500" dirty="0"/>
              <a:t>= </a:t>
            </a:r>
            <a:r>
              <a:rPr lang="en-US" sz="1500" dirty="0" err="1"/>
              <a:t>pd.read_csv</a:t>
            </a:r>
            <a:r>
              <a:rPr lang="en-US" sz="1500" dirty="0"/>
              <a:t>(fin)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# Getting read of columns</a:t>
            </a:r>
            <a:br>
              <a:rPr lang="en-US" sz="1500" dirty="0"/>
            </a:br>
            <a:r>
              <a:rPr lang="en-US" sz="1500" dirty="0" err="1"/>
              <a:t>readCSV.drop</a:t>
            </a:r>
            <a:r>
              <a:rPr lang="en-US" sz="1500" dirty="0"/>
              <a:t>([</a:t>
            </a:r>
            <a:r>
              <a:rPr lang="en-US" sz="1500" b="1" dirty="0"/>
              <a:t>"Patient"</a:t>
            </a:r>
            <a:r>
              <a:rPr lang="en-US" sz="1500" dirty="0"/>
              <a:t>, </a:t>
            </a:r>
            <a:r>
              <a:rPr lang="en-US" sz="1500" b="1" dirty="0"/>
              <a:t>"Expression"</a:t>
            </a:r>
            <a:r>
              <a:rPr lang="en-US" sz="1500" dirty="0"/>
              <a:t>], axis=1, </a:t>
            </a:r>
            <a:r>
              <a:rPr lang="en-US" sz="1500" dirty="0" err="1"/>
              <a:t>inplace</a:t>
            </a:r>
            <a:r>
              <a:rPr lang="en-US" sz="1500" dirty="0"/>
              <a:t>=True)</a:t>
            </a:r>
            <a:br>
              <a:rPr lang="en-US" sz="1500" dirty="0"/>
            </a:br>
            <a:r>
              <a:rPr lang="en-US" sz="1500" dirty="0" err="1"/>
              <a:t>readCSV.head</a:t>
            </a:r>
            <a:r>
              <a:rPr lang="en-US" sz="1500" dirty="0"/>
              <a:t>()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print(</a:t>
            </a:r>
            <a:r>
              <a:rPr lang="en-US" sz="1500" b="1" dirty="0"/>
              <a:t>"Number of Observations:"</a:t>
            </a:r>
            <a:r>
              <a:rPr lang="en-US" sz="1500" dirty="0"/>
              <a:t>, </a:t>
            </a:r>
            <a:r>
              <a:rPr lang="en-US" sz="1500" dirty="0" err="1"/>
              <a:t>readCSV.shape</a:t>
            </a:r>
            <a:r>
              <a:rPr lang="en-US" sz="1500" dirty="0"/>
              <a:t>[0])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EEE0-376F-8A4A-B600-952055C1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70" y="2775951"/>
            <a:ext cx="283712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14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D55-557F-6645-BAC8-B1148969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Building survival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8E41-5671-9E4E-A074-B9B7EBD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65" y="2479729"/>
            <a:ext cx="6345260" cy="38190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lifelines import </a:t>
            </a:r>
            <a:r>
              <a:rPr lang="en-US" dirty="0" err="1"/>
              <a:t>KaplanMeierFitter</a:t>
            </a:r>
            <a:br>
              <a:rPr lang="en-US" dirty="0"/>
            </a:br>
            <a:r>
              <a:rPr lang="en-US" dirty="0" err="1"/>
              <a:t>kmf</a:t>
            </a:r>
            <a:r>
              <a:rPr lang="en-US" dirty="0"/>
              <a:t>=</a:t>
            </a:r>
            <a:r>
              <a:rPr lang="en-US" dirty="0" err="1"/>
              <a:t>KaplanMeierFitter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'Status'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T= 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'Days'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(T,C)</a:t>
            </a:r>
            <a:br>
              <a:rPr lang="en-US" dirty="0"/>
            </a:br>
            <a:r>
              <a:rPr lang="en-US" dirty="0"/>
              <a:t>groups=</a:t>
            </a:r>
            <a:r>
              <a:rPr lang="en-US" dirty="0" err="1"/>
              <a:t>readCSV</a:t>
            </a:r>
            <a:r>
              <a:rPr lang="en-US" dirty="0"/>
              <a:t>[</a:t>
            </a:r>
            <a:r>
              <a:rPr lang="en-US" b="1" dirty="0"/>
              <a:t>'Group'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ix = (groups == </a:t>
            </a:r>
            <a:r>
              <a:rPr lang="en-US" b="1" dirty="0"/>
              <a:t>'Low'</a:t>
            </a:r>
            <a:r>
              <a:rPr lang="en-US" dirty="0"/>
              <a:t>, </a:t>
            </a:r>
            <a:r>
              <a:rPr lang="en-US" b="1" dirty="0"/>
              <a:t>"High"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r in 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].unique():</a:t>
            </a:r>
            <a:br>
              <a:rPr lang="en-US" dirty="0"/>
            </a:br>
            <a:r>
              <a:rPr lang="en-US" dirty="0"/>
              <a:t>    ix=</a:t>
            </a:r>
            <a:r>
              <a:rPr lang="en-US" dirty="0" err="1"/>
              <a:t>readCSV</a:t>
            </a:r>
            <a:r>
              <a:rPr lang="en-US" dirty="0"/>
              <a:t> [</a:t>
            </a:r>
            <a:r>
              <a:rPr lang="en-US" b="1" dirty="0"/>
              <a:t>'Group'</a:t>
            </a:r>
            <a:r>
              <a:rPr lang="en-US" dirty="0"/>
              <a:t>] ==r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(T[~ix], C[~ix], label=</a:t>
            </a:r>
            <a:r>
              <a:rPr lang="en-US" b="1" dirty="0"/>
              <a:t>'Low Timp2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ax = </a:t>
            </a:r>
            <a:r>
              <a:rPr lang="en-US" dirty="0" err="1"/>
              <a:t>kmf.plot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kmf.fit</a:t>
            </a:r>
            <a:r>
              <a:rPr lang="en-US" dirty="0"/>
              <a:t>(T[ix], C[ix], label=</a:t>
            </a:r>
            <a:r>
              <a:rPr lang="en-US" b="1" dirty="0"/>
              <a:t>'High Timp2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kmf.plot</a:t>
            </a:r>
            <a:r>
              <a:rPr lang="en-US" dirty="0"/>
              <a:t>(ax=ax)</a:t>
            </a:r>
          </a:p>
        </p:txBody>
      </p:sp>
    </p:spTree>
    <p:extLst>
      <p:ext uri="{BB962C8B-B14F-4D97-AF65-F5344CB8AC3E}">
        <p14:creationId xmlns:p14="http://schemas.microsoft.com/office/powerpoint/2010/main" val="18168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4E70-6C4B-B444-9F3C-6FF5150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Survival curve of high Timp2 vs Low Timp2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18C13-747B-674C-9F6C-A50CA37E2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0"/>
          <a:stretch/>
        </p:blipFill>
        <p:spPr>
          <a:xfrm>
            <a:off x="1821482" y="2278251"/>
            <a:ext cx="6476990" cy="44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0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F79-17B6-9D44-9239-536E36D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8F9B-01AF-2849-A52A-0709F082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200"/>
            <a:ext cx="762868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Hopefully this project helped the reader: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have a better idea on how to design a research question </a:t>
            </a:r>
          </a:p>
          <a:p>
            <a:endParaRPr lang="en-US" sz="2000" dirty="0"/>
          </a:p>
          <a:p>
            <a:r>
              <a:rPr lang="en-US" sz="2000" dirty="0"/>
              <a:t>How to look for evidence that could support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40290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8" y="563209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is intended to help undergraduate and early graduate students to develop research projects.</a:t>
            </a: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Currently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Assessing possible implications of your hypothesis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r>
              <a:rPr lang="en-US" dirty="0"/>
              <a:t>-Graph </a:t>
            </a: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20E-378F-124B-B95A-49BAFD3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4653-9E27-EA4A-B560-95CCD1E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340244"/>
            <a:ext cx="7375161" cy="404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Using datasets to support your hypothesis</a:t>
            </a:r>
          </a:p>
          <a:p>
            <a:pPr marL="0" indent="0">
              <a:buNone/>
            </a:pPr>
            <a:r>
              <a:rPr lang="en-US" dirty="0"/>
              <a:t>Analyzing data from NCBI GEO database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r>
              <a:rPr lang="en-US" dirty="0"/>
              <a:t>-Statistical analysis</a:t>
            </a:r>
          </a:p>
          <a:p>
            <a:pPr marL="0" indent="0">
              <a:buNone/>
            </a:pPr>
            <a:r>
              <a:rPr lang="en-US" b="1" dirty="0"/>
              <a:t>Using web-based software to interpret data</a:t>
            </a:r>
          </a:p>
          <a:p>
            <a:pPr marL="0" indent="0">
              <a:buNone/>
            </a:pPr>
            <a:r>
              <a:rPr lang="en-US" dirty="0"/>
              <a:t>-Looking at correlations in Ingenuity Pathway Analysis</a:t>
            </a:r>
          </a:p>
          <a:p>
            <a:pPr marL="0" indent="0">
              <a:buNone/>
            </a:pPr>
            <a:r>
              <a:rPr lang="en-US" b="1" dirty="0"/>
              <a:t>Assessing possible implications of your hypothesis</a:t>
            </a:r>
          </a:p>
          <a:p>
            <a:pPr marL="0" indent="0">
              <a:buNone/>
            </a:pPr>
            <a:r>
              <a:rPr lang="en-US" dirty="0"/>
              <a:t>-Looking at correlations with disease dataset</a:t>
            </a:r>
          </a:p>
          <a:p>
            <a:pPr marL="0" indent="0">
              <a:buNone/>
            </a:pPr>
            <a:r>
              <a:rPr lang="en-US" dirty="0"/>
              <a:t>-Cleaning data</a:t>
            </a:r>
          </a:p>
          <a:p>
            <a:pPr marL="0" indent="0">
              <a:buNone/>
            </a:pPr>
            <a:r>
              <a:rPr lang="en-US" dirty="0"/>
              <a:t>-Building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59" y="1144150"/>
            <a:ext cx="6571060" cy="70696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4000" dirty="0">
                <a:solidFill>
                  <a:srgbClr val="EBEBEB"/>
                </a:solidFill>
              </a:rPr>
            </a:br>
            <a:r>
              <a:rPr lang="en-US" sz="4000" dirty="0">
                <a:solidFill>
                  <a:srgbClr val="EBEBEB"/>
                </a:solidFill>
              </a:rPr>
              <a:t>Using datasets to support your hypothesis</a:t>
            </a:r>
            <a:br>
              <a:rPr lang="en-US" sz="4000" dirty="0">
                <a:solidFill>
                  <a:srgbClr val="EBEBEB"/>
                </a:solidFill>
              </a:rPr>
            </a:br>
            <a:br>
              <a:rPr lang="en-US" sz="4000" dirty="0">
                <a:solidFill>
                  <a:srgbClr val="EBEBEB"/>
                </a:solidFill>
              </a:rPr>
            </a:br>
            <a:endParaRPr lang="en-US" sz="4000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F9807A-22C6-C840-A158-FE3488BC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77" y="2382420"/>
            <a:ext cx="3597297" cy="16585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NCBI Gene Expression </a:t>
            </a:r>
            <a:r>
              <a:rPr lang="en-US" sz="2400" b="1" dirty="0" err="1"/>
              <a:t>Ombnibus</a:t>
            </a: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59CAC-BA7E-074B-930C-4100824E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12" y="2343189"/>
            <a:ext cx="4322324" cy="2161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7BFEA5-B12D-A947-8D01-07D318A96DE8}"/>
              </a:ext>
            </a:extLst>
          </p:cNvPr>
          <p:cNvSpPr/>
          <p:nvPr/>
        </p:nvSpPr>
        <p:spPr>
          <a:xfrm>
            <a:off x="633741" y="3703762"/>
            <a:ext cx="38297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"GEO is a public functional genomics data repository supporting MIAME-compliant data submissions. Array- and sequence-based data are accepted. Tools are provided to help users query and download experiments and curated gene expression profiles"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5826C-F4CB-3743-8C5D-98BEDC159DDD}"/>
              </a:ext>
            </a:extLst>
          </p:cNvPr>
          <p:cNvSpPr/>
          <p:nvPr/>
        </p:nvSpPr>
        <p:spPr>
          <a:xfrm>
            <a:off x="4663189" y="48765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*GSM3027039 (lung10.5E expression)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*GSM3027047(lung11.5E expression)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09B-36A0-3443-B3E3-58091A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8" y="1035586"/>
            <a:ext cx="6343672" cy="709865"/>
          </a:xfrm>
        </p:spPr>
        <p:txBody>
          <a:bodyPr/>
          <a:lstStyle/>
          <a:p>
            <a:pPr algn="ctr"/>
            <a:br>
              <a:rPr lang="en-US" sz="4000" dirty="0"/>
            </a:br>
            <a:r>
              <a:rPr lang="en-US" sz="4000" dirty="0"/>
              <a:t>Using datasets to support your hypothesis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5551A-0CD1-5842-A2A9-DAEFF176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76" b="34019"/>
          <a:stretch/>
        </p:blipFill>
        <p:spPr>
          <a:xfrm>
            <a:off x="446947" y="4990454"/>
            <a:ext cx="8539723" cy="852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1A0B3-D67E-C84F-A676-66539627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21000"/>
            <a:ext cx="8305800" cy="101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F8DE6-2EC0-E84B-BD47-1B21F6D4B94C}"/>
              </a:ext>
            </a:extLst>
          </p:cNvPr>
          <p:cNvSpPr/>
          <p:nvPr/>
        </p:nvSpPr>
        <p:spPr>
          <a:xfrm>
            <a:off x="6168325" y="2798905"/>
            <a:ext cx="1255363" cy="11380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6D317-F192-6C4B-B647-B29912E2CF2B}"/>
              </a:ext>
            </a:extLst>
          </p:cNvPr>
          <p:cNvSpPr txBox="1"/>
          <p:nvPr/>
        </p:nvSpPr>
        <p:spPr>
          <a:xfrm>
            <a:off x="419100" y="4448014"/>
            <a:ext cx="25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txt in Excel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F6C6F-54D9-034F-9F02-C468DAB919DF}"/>
              </a:ext>
            </a:extLst>
          </p:cNvPr>
          <p:cNvSpPr txBox="1"/>
          <p:nvPr/>
        </p:nvSpPr>
        <p:spPr>
          <a:xfrm>
            <a:off x="635431" y="2386739"/>
            <a:ext cx="31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http as txt</a:t>
            </a:r>
          </a:p>
        </p:txBody>
      </p:sp>
    </p:spTree>
    <p:extLst>
      <p:ext uri="{BB962C8B-B14F-4D97-AF65-F5344CB8AC3E}">
        <p14:creationId xmlns:p14="http://schemas.microsoft.com/office/powerpoint/2010/main" val="1903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70A4-496B-9D43-9F79-411E171E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from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F061-231A-ED4D-B78E-2B20AE4723FD}"/>
              </a:ext>
            </a:extLst>
          </p:cNvPr>
          <p:cNvSpPr/>
          <p:nvPr/>
        </p:nvSpPr>
        <p:spPr>
          <a:xfrm>
            <a:off x="865970" y="2471656"/>
            <a:ext cx="77336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597CC2"/>
                </a:solidFill>
              </a:rPr>
              <a:t>from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E2E=</a:t>
            </a:r>
            <a:r>
              <a:rPr lang="en-US" dirty="0" err="1"/>
              <a:t>np.array</a:t>
            </a:r>
            <a:r>
              <a:rPr lang="en-US" dirty="0"/>
              <a:t> ([19.83, 67.81, 0.00])</a:t>
            </a:r>
            <a:br>
              <a:rPr lang="en-US" dirty="0"/>
            </a:br>
            <a:r>
              <a:rPr lang="en-US" dirty="0"/>
              <a:t>E1E=</a:t>
            </a:r>
            <a:r>
              <a:rPr lang="en-US" dirty="0" err="1"/>
              <a:t>np.array</a:t>
            </a:r>
            <a:r>
              <a:rPr lang="en-US" dirty="0"/>
              <a:t> ([4.22, 190.49, 0.00, 0.00, 64.77, 0.00, 5.15, 0.00,79.94, 19.73, 0.00, 0.00, 0.00, 174.08,4.64, 0.00])</a:t>
            </a:r>
            <a:br>
              <a:rPr lang="en-US" dirty="0"/>
            </a:br>
            <a:r>
              <a:rPr lang="en-US" dirty="0"/>
              <a:t>E2M=</a:t>
            </a:r>
            <a:r>
              <a:rPr lang="en-US" dirty="0" err="1"/>
              <a:t>np.array</a:t>
            </a:r>
            <a:r>
              <a:rPr lang="en-US" dirty="0"/>
              <a:t>([5.15, 0.00, 0.00, 0.00,8.77,68.86,73.01,174.58, 0.00,    23.24, 30.73, 35.16,0.00, 126.49, 73.18, 73.03])</a:t>
            </a:r>
            <a:br>
              <a:rPr lang="en-US" dirty="0"/>
            </a:br>
            <a:r>
              <a:rPr lang="en-US" dirty="0"/>
              <a:t>E1M=</a:t>
            </a:r>
            <a:r>
              <a:rPr lang="en-US" dirty="0" err="1"/>
              <a:t>np.array</a:t>
            </a:r>
            <a:r>
              <a:rPr lang="en-US" dirty="0"/>
              <a:t>([255.61, 15.31, 0.00, 52.57, 98.65, 24.65, 46.29, 217.5])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#Combine the arrays from the different measurements into one array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Epi=</a:t>
            </a:r>
            <a:r>
              <a:rPr lang="en-US" dirty="0" err="1"/>
              <a:t>np.concatenate</a:t>
            </a:r>
            <a:r>
              <a:rPr lang="en-US" dirty="0"/>
              <a:t>([E1E] +  [E2E])</a:t>
            </a:r>
            <a:br>
              <a:rPr lang="en-US" dirty="0"/>
            </a:br>
            <a:r>
              <a:rPr lang="en-US" dirty="0" err="1"/>
              <a:t>Mes</a:t>
            </a:r>
            <a:r>
              <a:rPr lang="en-US" dirty="0"/>
              <a:t>=</a:t>
            </a:r>
            <a:r>
              <a:rPr lang="en-US" dirty="0" err="1"/>
              <a:t>np.concatenate</a:t>
            </a:r>
            <a:r>
              <a:rPr lang="en-US" dirty="0"/>
              <a:t>([E1M] + [E2M])</a:t>
            </a:r>
          </a:p>
        </p:txBody>
      </p:sp>
    </p:spTree>
    <p:extLst>
      <p:ext uri="{BB962C8B-B14F-4D97-AF65-F5344CB8AC3E}">
        <p14:creationId xmlns:p14="http://schemas.microsoft.com/office/powerpoint/2010/main" val="377242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76AE-CF21-894B-8B4B-744FF7D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error bars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488F-C0CD-BF45-9C00-702B3AC27D81}"/>
              </a:ext>
            </a:extLst>
          </p:cNvPr>
          <p:cNvSpPr/>
          <p:nvPr/>
        </p:nvSpPr>
        <p:spPr>
          <a:xfrm>
            <a:off x="697424" y="2157749"/>
            <a:ext cx="76096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#Calculate the mean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Mes_mean</a:t>
            </a:r>
            <a:r>
              <a:rPr lang="en-US" dirty="0"/>
              <a:t>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#Calculate Standard deviation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Epi_std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(Epi)</a:t>
            </a:r>
            <a:br>
              <a:rPr lang="en-US" dirty="0"/>
            </a:br>
            <a:r>
              <a:rPr lang="en-US" dirty="0" err="1"/>
              <a:t>Mes_std</a:t>
            </a:r>
            <a:r>
              <a:rPr lang="en-US" dirty="0"/>
              <a:t>=</a:t>
            </a:r>
            <a:r>
              <a:rPr lang="en-US" dirty="0" err="1"/>
              <a:t>np.std</a:t>
            </a:r>
            <a:r>
              <a:rPr lang="en-US" dirty="0"/>
              <a:t>(</a:t>
            </a:r>
            <a:r>
              <a:rPr lang="en-US" dirty="0" err="1"/>
              <a:t>Mes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Error bars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Cell_types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‘Epi'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b="1" dirty="0" err="1">
                <a:solidFill>
                  <a:srgbClr val="807D6E"/>
                </a:solidFill>
              </a:rPr>
              <a:t>Mes</a:t>
            </a:r>
            <a:r>
              <a:rPr lang="en-US" b="1" dirty="0">
                <a:solidFill>
                  <a:srgbClr val="807D6E"/>
                </a:solidFill>
              </a:rPr>
              <a:t>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x_pos</a:t>
            </a:r>
            <a:r>
              <a:rPr lang="en-US" dirty="0"/>
              <a:t>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meanbars</a:t>
            </a:r>
            <a:r>
              <a:rPr lang="en-US" dirty="0"/>
              <a:t>=[</a:t>
            </a:r>
            <a:r>
              <a:rPr lang="en-US" dirty="0" err="1"/>
              <a:t>Epi_mean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Mes_mean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error=[</a:t>
            </a:r>
            <a:r>
              <a:rPr lang="en-US" dirty="0" err="1"/>
              <a:t>Epi_std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Mes_std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1313-78D8-FC4F-9096-E82BCDAD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graphs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1A4B0-B709-F44D-B853-DE2101BBA781}"/>
              </a:ext>
            </a:extLst>
          </p:cNvPr>
          <p:cNvSpPr/>
          <p:nvPr/>
        </p:nvSpPr>
        <p:spPr>
          <a:xfrm>
            <a:off x="426203" y="241340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97CC2"/>
                </a:solidFill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597CC2"/>
                </a:solidFill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7A7A7A"/>
                </a:solidFill>
              </a:rPr>
              <a:t># Build the plot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/>
              <a:t>fig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/>
              <a:t>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ax.bar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/>
              <a:t>meanbars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color</a:t>
            </a:r>
            <a:r>
              <a:rPr lang="en-US" dirty="0"/>
              <a:t>=[</a:t>
            </a:r>
            <a:r>
              <a:rPr lang="en-US" b="1" dirty="0">
                <a:solidFill>
                  <a:srgbClr val="807D6E"/>
                </a:solidFill>
              </a:rPr>
              <a:t>'pink'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b="1" dirty="0">
                <a:solidFill>
                  <a:srgbClr val="807D6E"/>
                </a:solidFill>
              </a:rPr>
              <a:t>'blue'</a:t>
            </a:r>
            <a:r>
              <a:rPr lang="en-US" dirty="0"/>
              <a:t>]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yerr</a:t>
            </a:r>
            <a:r>
              <a:rPr lang="en-US" dirty="0"/>
              <a:t>=error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align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'center'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alpha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0.5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 err="1">
                <a:solidFill>
                  <a:srgbClr val="AA4926"/>
                </a:solidFill>
              </a:rPr>
              <a:t>ecolor</a:t>
            </a:r>
            <a:r>
              <a:rPr lang="en-US" dirty="0"/>
              <a:t>=</a:t>
            </a:r>
            <a:r>
              <a:rPr lang="en-US" b="1" dirty="0">
                <a:solidFill>
                  <a:srgbClr val="807D6E"/>
                </a:solidFill>
              </a:rPr>
              <a:t>'black'</a:t>
            </a:r>
            <a:r>
              <a:rPr lang="en-US" dirty="0">
                <a:solidFill>
                  <a:srgbClr val="5C7AB8"/>
                </a:solidFill>
              </a:rPr>
              <a:t>, </a:t>
            </a:r>
            <a:r>
              <a:rPr lang="en-US" dirty="0">
                <a:solidFill>
                  <a:srgbClr val="AA4926"/>
                </a:solidFill>
              </a:rPr>
              <a:t>capsize</a:t>
            </a:r>
            <a:r>
              <a:rPr lang="en-US" dirty="0"/>
              <a:t>=</a:t>
            </a:r>
            <a:r>
              <a:rPr lang="en-US" dirty="0">
                <a:solidFill>
                  <a:srgbClr val="267DFF"/>
                </a:solidFill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ax.set_ylabel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'mRNA Expression'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ax.set_xticks</a:t>
            </a:r>
            <a:r>
              <a:rPr lang="en-US" dirty="0"/>
              <a:t>(</a:t>
            </a:r>
            <a:r>
              <a:rPr lang="en-US" dirty="0" err="1"/>
              <a:t>x_pos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Cell_types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ax.set_title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'Timp2 expression in lung E11.5 epithelial and mesenchymal cells’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ax.yaxis.grid</a:t>
            </a:r>
            <a:r>
              <a:rPr lang="en-US" dirty="0"/>
              <a:t>(</a:t>
            </a:r>
            <a:r>
              <a:rPr lang="en-US" dirty="0">
                <a:solidFill>
                  <a:srgbClr val="597CC2"/>
                </a:solidFill>
              </a:rPr>
              <a:t>True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28BE5-CAB4-A843-A68A-C40B78A4CD99}"/>
              </a:ext>
            </a:extLst>
          </p:cNvPr>
          <p:cNvSpPr/>
          <p:nvPr/>
        </p:nvSpPr>
        <p:spPr>
          <a:xfrm>
            <a:off x="5455404" y="2413407"/>
            <a:ext cx="3223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7A7A"/>
                </a:solidFill>
              </a:rPr>
              <a:t># Save the figure and show</a:t>
            </a:r>
            <a:br>
              <a:rPr lang="en-US" dirty="0">
                <a:solidFill>
                  <a:srgbClr val="7A7A7A"/>
                </a:solidFill>
              </a:rPr>
            </a:br>
            <a:r>
              <a:rPr lang="en-US" dirty="0" err="1"/>
              <a:t>plt.tight_layout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b="1" dirty="0">
                <a:solidFill>
                  <a:srgbClr val="807D6E"/>
                </a:solidFill>
              </a:rPr>
              <a:t>”Timp2_mRNAexpression_E11.5 </a:t>
            </a:r>
            <a:r>
              <a:rPr lang="en-US" b="1" dirty="0" err="1">
                <a:solidFill>
                  <a:srgbClr val="807D6E"/>
                </a:solidFill>
              </a:rPr>
              <a:t>lung.png</a:t>
            </a:r>
            <a:r>
              <a:rPr lang="en-US" b="1" dirty="0">
                <a:solidFill>
                  <a:srgbClr val="807D6E"/>
                </a:solidFill>
              </a:rPr>
              <a:t>''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C3FD7-E1C7-8D4A-BEFF-B4A369434A45}"/>
              </a:ext>
            </a:extLst>
          </p:cNvPr>
          <p:cNvSpPr/>
          <p:nvPr/>
        </p:nvSpPr>
        <p:spPr>
          <a:xfrm>
            <a:off x="5455404" y="4344012"/>
            <a:ext cx="3448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#t-test and p-value</a:t>
            </a:r>
            <a:br>
              <a:rPr lang="en-US" dirty="0"/>
            </a:br>
            <a:r>
              <a:rPr lang="en-US" dirty="0"/>
              <a:t>t, p = </a:t>
            </a: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Mes,Epi</a:t>
            </a:r>
            <a:r>
              <a:rPr lang="en-US" dirty="0"/>
              <a:t>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"t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(t))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"p = "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6286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91E-924B-264C-90F7-D76B63D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52" y="1159574"/>
            <a:ext cx="6867684" cy="709865"/>
          </a:xfrm>
        </p:spPr>
        <p:txBody>
          <a:bodyPr/>
          <a:lstStyle/>
          <a:p>
            <a:pPr algn="ctr"/>
            <a:r>
              <a:rPr lang="en-US" sz="4000"/>
              <a:t>GSM3027039 </a:t>
            </a:r>
            <a:br>
              <a:rPr lang="en-US" sz="4000"/>
            </a:br>
            <a:r>
              <a:rPr lang="en-US" sz="4000"/>
              <a:t>(lung10.5E expression)</a:t>
            </a:r>
            <a:br>
              <a:rPr lang="en-US" sz="4000"/>
            </a:b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B9C53-4B09-6F43-9CA4-169ECC83E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"/>
          <a:stretch/>
        </p:blipFill>
        <p:spPr>
          <a:xfrm>
            <a:off x="3513051" y="2344188"/>
            <a:ext cx="5448069" cy="42232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BDE79F-EE11-E147-B8D8-521325DD560F}"/>
              </a:ext>
            </a:extLst>
          </p:cNvPr>
          <p:cNvSpPr/>
          <p:nvPr/>
        </p:nvSpPr>
        <p:spPr>
          <a:xfrm>
            <a:off x="573578" y="2640322"/>
            <a:ext cx="2939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0.18786636459852307</a:t>
            </a:r>
          </a:p>
          <a:p>
            <a:r>
              <a:rPr lang="en-US" dirty="0"/>
              <a:t>p = 0.8519663195255461</a:t>
            </a:r>
          </a:p>
        </p:txBody>
      </p:sp>
    </p:spTree>
    <p:extLst>
      <p:ext uri="{BB962C8B-B14F-4D97-AF65-F5344CB8AC3E}">
        <p14:creationId xmlns:p14="http://schemas.microsoft.com/office/powerpoint/2010/main" val="318955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{FFF4DC92-4691-074B-87A2-B405A08A1936}tf10001076</Template>
  <TotalTime>386</TotalTime>
  <Words>370</Words>
  <Application>Microsoft Macintosh PowerPoint</Application>
  <PresentationFormat>On-screen Show (4:3)</PresentationFormat>
  <Paragraphs>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-webkit-standard</vt:lpstr>
      <vt:lpstr>Arial</vt:lpstr>
      <vt:lpstr>Calibri</vt:lpstr>
      <vt:lpstr>Century Gothic</vt:lpstr>
      <vt:lpstr>Helvetica Neue</vt:lpstr>
      <vt:lpstr>Wingdings 3</vt:lpstr>
      <vt:lpstr>Ion Boardroom</vt:lpstr>
      <vt:lpstr>Developing hypotheses based on public databases</vt:lpstr>
      <vt:lpstr>Objective</vt:lpstr>
      <vt:lpstr>Overview</vt:lpstr>
      <vt:lpstr> Using datasets to support your hypothesis  </vt:lpstr>
      <vt:lpstr> Using datasets to support your hypothesis  </vt:lpstr>
      <vt:lpstr>Creating arrays from the data</vt:lpstr>
      <vt:lpstr>Creating the error bars</vt:lpstr>
      <vt:lpstr>Customizing the graphs</vt:lpstr>
      <vt:lpstr>GSM3027039  (lung10.5E expression) </vt:lpstr>
      <vt:lpstr>GSM3027047 (lung11.5E expression) </vt:lpstr>
      <vt:lpstr>Using web-based software to interpret data</vt:lpstr>
      <vt:lpstr>Building pathways in IPA</vt:lpstr>
      <vt:lpstr>Using matplotlib venn to look for relationships</vt:lpstr>
      <vt:lpstr>Using matplotlib venn to look for relationships</vt:lpstr>
      <vt:lpstr>Assessing possible implications </vt:lpstr>
      <vt:lpstr>Cleaning data from OncoLnc</vt:lpstr>
      <vt:lpstr>Building survival graphs</vt:lpstr>
      <vt:lpstr>Survival curve of high Timp2 vs Low Timp2 expression</vt:lpstr>
      <vt:lpstr>Summary</vt:lpstr>
      <vt:lpstr>Currently working 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Gonzalez, Shaimar Roselyn</cp:lastModifiedBy>
  <cp:revision>18</cp:revision>
  <cp:lastPrinted>2018-12-06T15:20:47Z</cp:lastPrinted>
  <dcterms:created xsi:type="dcterms:W3CDTF">2013-01-27T09:14:16Z</dcterms:created>
  <dcterms:modified xsi:type="dcterms:W3CDTF">2018-12-13T20:44:56Z</dcterms:modified>
  <cp:category/>
</cp:coreProperties>
</file>