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0" r:id="rId1"/>
  </p:sldMasterIdLst>
  <p:notesMasterIdLst>
    <p:notesMasterId r:id="rId23"/>
  </p:notesMasterIdLst>
  <p:sldIdLst>
    <p:sldId id="256" r:id="rId2"/>
    <p:sldId id="257" r:id="rId3"/>
    <p:sldId id="263" r:id="rId4"/>
    <p:sldId id="260" r:id="rId5"/>
    <p:sldId id="265" r:id="rId6"/>
    <p:sldId id="258" r:id="rId7"/>
    <p:sldId id="259" r:id="rId8"/>
    <p:sldId id="261" r:id="rId9"/>
    <p:sldId id="262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6" r:id="rId20"/>
    <p:sldId id="277" r:id="rId21"/>
    <p:sldId id="275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9"/>
    <p:restoredTop sz="94683"/>
  </p:normalViewPr>
  <p:slideViewPr>
    <p:cSldViewPr snapToGrid="0" snapToObjects="1">
      <p:cViewPr varScale="1">
        <p:scale>
          <a:sx n="82" d="100"/>
          <a:sy n="82" d="100"/>
        </p:scale>
        <p:origin x="1232" y="1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D65B31-36CE-ED41-8D5F-BF0B6ECE72FC}" type="datetimeFigureOut">
              <a:rPr lang="en-US" smtClean="0"/>
              <a:t>12/16/18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99B0F9-2096-DE4B-8B2E-B3B30F9A6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069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99B0F9-2096-DE4B-8B2E-B3B30F9A6C7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33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95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0852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8922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1716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651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959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8574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740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720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205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993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624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786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410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852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96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893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qiagenbioinformatics.com/products/ingenuity-pathway-analysis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researchgate.net/publication/308718954_OncoLnc_Linking_TCGA_survival_data_to_mRNAs_miRNAs_and_lncRNAs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3474BD5-5CDD-4624-B265-461D5D2FAB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64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0465057-ABD4-4466-88C9-A2BAA35AA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15E4BFB-25DE-4F68-9B68-84A2B82F0F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2592050-892D-42D8-87A3-51CAAE3F8C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3704A88B-D25F-4365-AEE9-96B4C317D3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A6A028A-BFCA-40DB-9150-441F194C38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BD57C26-95AD-4761-85D5-DF3ED082D9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D9B5858-84F4-4E79-8322-394CBA711F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D22D1B95-2B54-43E9-85D9-B489F6C5DD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7D0F3F6D-A49D-4406-8D61-1C4F8D792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D953A318-DA8D-4405-9536-D889E45C5E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9E382A3D-2F90-475C-8DF2-F666FEA34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F90252-5EC8-8745-AA28-8C8D4E7D0E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2378" y="1143000"/>
            <a:ext cx="6619243" cy="3389217"/>
          </a:xfrm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5700">
                <a:solidFill>
                  <a:srgbClr val="FFFFFF"/>
                </a:solidFill>
              </a:rPr>
              <a:t>Developing hypotheses </a:t>
            </a:r>
            <a:r>
              <a:rPr lang="en-US" sz="5700" dirty="0">
                <a:solidFill>
                  <a:srgbClr val="FFFFFF"/>
                </a:solidFill>
              </a:rPr>
              <a:t>based on public databases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DE1258-C166-4D45-B4A0-8F14F3536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2378" y="5240851"/>
            <a:ext cx="6619243" cy="828932"/>
          </a:xfrm>
        </p:spPr>
        <p:txBody>
          <a:bodyPr>
            <a:normAutofit/>
          </a:bodyPr>
          <a:lstStyle/>
          <a:p>
            <a:pPr algn="ctr"/>
            <a:r>
              <a:rPr lang="en-US" sz="2100">
                <a:solidFill>
                  <a:schemeClr val="tx2"/>
                </a:solidFill>
              </a:rPr>
              <a:t>Shaimar R. González Morales</a:t>
            </a:r>
          </a:p>
        </p:txBody>
      </p:sp>
    </p:spTree>
    <p:extLst>
      <p:ext uri="{BB962C8B-B14F-4D97-AF65-F5344CB8AC3E}">
        <p14:creationId xmlns:p14="http://schemas.microsoft.com/office/powerpoint/2010/main" val="29724574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2691E-924B-264C-90F7-D76B63D01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952" y="1159574"/>
            <a:ext cx="6867684" cy="709865"/>
          </a:xfrm>
        </p:spPr>
        <p:txBody>
          <a:bodyPr/>
          <a:lstStyle/>
          <a:p>
            <a:pPr algn="ctr"/>
            <a:r>
              <a:rPr lang="en-US" sz="4000" dirty="0"/>
              <a:t>GSM3027047</a:t>
            </a:r>
            <a:br>
              <a:rPr lang="en-US" sz="4000" dirty="0"/>
            </a:br>
            <a:r>
              <a:rPr lang="en-US" sz="4000" dirty="0"/>
              <a:t>(lung11.5E expression)</a:t>
            </a:r>
            <a:br>
              <a:rPr lang="en-US" sz="4000" dirty="0"/>
            </a:br>
            <a:endParaRPr lang="en-US" sz="4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731409-51A9-1E4D-A713-0C5EA5AB39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8589" y="2410691"/>
            <a:ext cx="5630949" cy="422321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82E0C41-AEC2-4D45-89EA-6ACF26925561}"/>
              </a:ext>
            </a:extLst>
          </p:cNvPr>
          <p:cNvSpPr/>
          <p:nvPr/>
        </p:nvSpPr>
        <p:spPr>
          <a:xfrm>
            <a:off x="390698" y="2410691"/>
            <a:ext cx="31172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 =1.2774824478919518</a:t>
            </a:r>
          </a:p>
          <a:p>
            <a:r>
              <a:rPr lang="en-US" dirty="0"/>
              <a:t>p = 0.20863320356230441</a:t>
            </a:r>
          </a:p>
        </p:txBody>
      </p:sp>
    </p:spTree>
    <p:extLst>
      <p:ext uri="{BB962C8B-B14F-4D97-AF65-F5344CB8AC3E}">
        <p14:creationId xmlns:p14="http://schemas.microsoft.com/office/powerpoint/2010/main" val="34323586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D6978-A058-EA46-BAB1-98BA34983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969" y="927098"/>
            <a:ext cx="6848241" cy="709865"/>
          </a:xfrm>
        </p:spPr>
        <p:txBody>
          <a:bodyPr/>
          <a:lstStyle/>
          <a:p>
            <a:pPr algn="ctr"/>
            <a:r>
              <a:rPr lang="en-US" sz="4000" dirty="0"/>
              <a:t>Using web-based software to interpret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56C1A-E827-2A42-B64D-77CAE79932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321" y="2170545"/>
            <a:ext cx="7980360" cy="3530600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What is IPA?</a:t>
            </a:r>
          </a:p>
          <a:p>
            <a:pPr marL="0" indent="0">
              <a:buNone/>
            </a:pPr>
            <a:endParaRPr lang="en-US" sz="800" b="1" dirty="0"/>
          </a:p>
          <a:p>
            <a:pPr marL="0" indent="0">
              <a:buNone/>
            </a:pPr>
            <a:r>
              <a:rPr lang="en-US" sz="2000" b="1" dirty="0"/>
              <a:t>I</a:t>
            </a:r>
            <a:r>
              <a:rPr lang="en-US" sz="2000" dirty="0"/>
              <a:t>ngenuity Pathway Analysis (</a:t>
            </a:r>
            <a:r>
              <a:rPr lang="en-US" sz="2000" u="sng" dirty="0">
                <a:hlinkClick r:id="rId2"/>
              </a:rPr>
              <a:t>IPA</a:t>
            </a:r>
            <a:r>
              <a:rPr lang="en-US" sz="2000" dirty="0"/>
              <a:t>) is a web-based software that it is used for the interpretation of omics data. You can either interpret your own data or used the data available within the software.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0B4EC2-1C48-7547-A08E-41959A92C8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3286" y="4513530"/>
            <a:ext cx="6550429" cy="1819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890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CD1D1-5811-FC47-82C0-2977A9709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/>
              <a:t>Building pathways in IPA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3164FC-C547-534E-B851-AF249AF72A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696" y="2231757"/>
            <a:ext cx="5893947" cy="23415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2F5AE78-4F9A-344F-890C-246F5A0039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6054" y="4059558"/>
            <a:ext cx="5067946" cy="2798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5737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D6978-A058-EA46-BAB1-98BA34983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969" y="927098"/>
            <a:ext cx="6848241" cy="709865"/>
          </a:xfrm>
        </p:spPr>
        <p:txBody>
          <a:bodyPr/>
          <a:lstStyle/>
          <a:p>
            <a:pPr algn="ctr"/>
            <a:r>
              <a:rPr lang="en-US" sz="4000" dirty="0"/>
              <a:t>Using matplotlib </a:t>
            </a:r>
            <a:r>
              <a:rPr lang="en-US" sz="4000" dirty="0" err="1"/>
              <a:t>venn</a:t>
            </a:r>
            <a:r>
              <a:rPr lang="en-US" sz="4000" dirty="0"/>
              <a:t> to look for relationships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56C1A-E827-2A42-B64D-77CAE79932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321" y="2496010"/>
            <a:ext cx="7980360" cy="35306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matplotlib.pyplot</a:t>
            </a:r>
            <a:r>
              <a:rPr lang="en-US" dirty="0"/>
              <a:t> as </a:t>
            </a:r>
            <a:r>
              <a:rPr lang="en-US" dirty="0" err="1"/>
              <a:t>plt</a:t>
            </a:r>
            <a:br>
              <a:rPr lang="en-US" dirty="0"/>
            </a:br>
            <a:r>
              <a:rPr lang="en-US" dirty="0"/>
              <a:t>#from </a:t>
            </a:r>
            <a:r>
              <a:rPr lang="en-US" dirty="0" err="1"/>
              <a:t>matplotlib_venn</a:t>
            </a:r>
            <a:r>
              <a:rPr lang="en-US" dirty="0"/>
              <a:t> import venn2</a:t>
            </a:r>
            <a:br>
              <a:rPr lang="en-US" dirty="0"/>
            </a:br>
            <a:r>
              <a:rPr lang="en-US" dirty="0" err="1"/>
              <a:t>PPI_lung_dev</a:t>
            </a:r>
            <a:r>
              <a:rPr lang="en-US" dirty="0"/>
              <a:t>=[</a:t>
            </a:r>
            <a:r>
              <a:rPr lang="en-US" b="1" dirty="0"/>
              <a:t>'ADAM17'</a:t>
            </a:r>
            <a:r>
              <a:rPr lang="en-US" dirty="0"/>
              <a:t>,</a:t>
            </a:r>
            <a:r>
              <a:rPr lang="en-US" b="1" dirty="0"/>
              <a:t>'ITGA3'</a:t>
            </a:r>
            <a:r>
              <a:rPr lang="en-US" dirty="0"/>
              <a:t>, </a:t>
            </a:r>
            <a:r>
              <a:rPr lang="en-US" b="1" dirty="0"/>
              <a:t>'ITGB1'</a:t>
            </a:r>
            <a:r>
              <a:rPr lang="en-US" dirty="0"/>
              <a:t>, </a:t>
            </a:r>
            <a:r>
              <a:rPr lang="en-US" b="1" dirty="0"/>
              <a:t>'MMP14'</a:t>
            </a:r>
            <a:r>
              <a:rPr lang="en-US" dirty="0"/>
              <a:t>, </a:t>
            </a:r>
            <a:r>
              <a:rPr lang="en-US" b="1" dirty="0"/>
              <a:t>'MMP2'</a:t>
            </a:r>
            <a:r>
              <a:rPr lang="en-US" dirty="0"/>
              <a:t>, </a:t>
            </a:r>
            <a:r>
              <a:rPr lang="en-US" b="1" dirty="0"/>
              <a:t>'MMP9'</a:t>
            </a:r>
            <a:r>
              <a:rPr lang="en-US" dirty="0"/>
              <a:t>, </a:t>
            </a:r>
            <a:r>
              <a:rPr lang="en-US" b="1" dirty="0"/>
              <a:t>'RAB3A'</a:t>
            </a:r>
            <a:r>
              <a:rPr lang="en-US" dirty="0"/>
              <a:t>]</a:t>
            </a:r>
            <a:br>
              <a:rPr lang="en-US" dirty="0"/>
            </a:br>
            <a:r>
              <a:rPr lang="en-US" dirty="0" err="1"/>
              <a:t>PPI_Fibrosis_and_lung_cancer</a:t>
            </a:r>
            <a:r>
              <a:rPr lang="en-US" dirty="0"/>
              <a:t>=[</a:t>
            </a:r>
            <a:r>
              <a:rPr lang="en-US" b="1" dirty="0"/>
              <a:t>'IGF1R'</a:t>
            </a:r>
            <a:r>
              <a:rPr lang="en-US" dirty="0"/>
              <a:t>,</a:t>
            </a:r>
            <a:r>
              <a:rPr lang="en-US" b="1" dirty="0"/>
              <a:t>'ITGB1'</a:t>
            </a:r>
            <a:r>
              <a:rPr lang="en-US" dirty="0"/>
              <a:t>, </a:t>
            </a:r>
            <a:r>
              <a:rPr lang="en-US" b="1" dirty="0"/>
              <a:t>'MMP7'</a:t>
            </a:r>
            <a:r>
              <a:rPr lang="en-US" dirty="0"/>
              <a:t>, </a:t>
            </a:r>
            <a:r>
              <a:rPr lang="en-US" b="1" dirty="0"/>
              <a:t>'ITGA5'</a:t>
            </a:r>
            <a:r>
              <a:rPr lang="en-US" dirty="0"/>
              <a:t>]</a:t>
            </a:r>
            <a:br>
              <a:rPr lang="en-US" dirty="0"/>
            </a:br>
            <a:r>
              <a:rPr lang="en-US" dirty="0"/>
              <a:t>set(</a:t>
            </a:r>
            <a:r>
              <a:rPr lang="en-US" dirty="0" err="1"/>
              <a:t>PPI_lung_dev</a:t>
            </a:r>
            <a:r>
              <a:rPr lang="en-US" dirty="0"/>
              <a:t>) &amp; set(</a:t>
            </a:r>
            <a:r>
              <a:rPr lang="en-US" dirty="0" err="1"/>
              <a:t>PPI_Fibrosis_and_lung_cancer</a:t>
            </a:r>
            <a:r>
              <a:rPr lang="en-US" dirty="0"/>
              <a:t>)</a:t>
            </a:r>
            <a:br>
              <a:rPr lang="en-US" dirty="0"/>
            </a:br>
            <a:br>
              <a:rPr lang="en-US" dirty="0"/>
            </a:br>
            <a:r>
              <a:rPr lang="en-US" dirty="0"/>
              <a:t>venn2([set(</a:t>
            </a:r>
            <a:r>
              <a:rPr lang="en-US" dirty="0" err="1"/>
              <a:t>PPI_lung_dev</a:t>
            </a:r>
            <a:r>
              <a:rPr lang="en-US" dirty="0"/>
              <a:t>), set(</a:t>
            </a:r>
            <a:r>
              <a:rPr lang="en-US" dirty="0" err="1"/>
              <a:t>PPI_Fibrosis_and_lung_cancer</a:t>
            </a:r>
            <a:r>
              <a:rPr lang="en-US" dirty="0"/>
              <a:t>)], </a:t>
            </a:r>
            <a:r>
              <a:rPr lang="en-US" dirty="0" err="1"/>
              <a:t>set_labels</a:t>
            </a:r>
            <a:r>
              <a:rPr lang="en-US" dirty="0"/>
              <a:t> = (</a:t>
            </a:r>
            <a:r>
              <a:rPr lang="en-US" b="1" dirty="0"/>
              <a:t>'Lung development '</a:t>
            </a:r>
            <a:r>
              <a:rPr lang="en-US" dirty="0"/>
              <a:t>, </a:t>
            </a:r>
            <a:r>
              <a:rPr lang="en-US" b="1" dirty="0"/>
              <a:t>'Fibrosis and lung adenocarcinoma'</a:t>
            </a:r>
            <a:r>
              <a:rPr lang="en-US" dirty="0"/>
              <a:t>))</a:t>
            </a:r>
            <a:br>
              <a:rPr lang="en-US" dirty="0"/>
            </a:br>
            <a:r>
              <a:rPr lang="en-US" dirty="0" err="1"/>
              <a:t>plt.title</a:t>
            </a:r>
            <a:r>
              <a:rPr lang="en-US" dirty="0"/>
              <a:t>(</a:t>
            </a:r>
            <a:r>
              <a:rPr lang="en-US" b="1" dirty="0"/>
              <a:t>'Timp2 protein-protein interactions during development vs disease</a:t>
            </a:r>
            <a:r>
              <a:rPr lang="en-US" dirty="0"/>
              <a:t>\n</a:t>
            </a:r>
            <a:r>
              <a:rPr lang="en-US" b="1" dirty="0"/>
              <a:t>'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 err="1"/>
              <a:t>plt.savefig</a:t>
            </a:r>
            <a:r>
              <a:rPr lang="en-US" dirty="0"/>
              <a:t>(</a:t>
            </a:r>
            <a:r>
              <a:rPr lang="en-US" b="1" dirty="0"/>
              <a:t>'Timp2_protein_protein_interaction_dev_vs_disease'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 err="1"/>
              <a:t>plt.print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5486680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2074F-F64D-1049-9A5C-81FA5F5D8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/>
              <a:t>Using matplotlib </a:t>
            </a:r>
            <a:r>
              <a:rPr lang="en-US" sz="4000" dirty="0" err="1"/>
              <a:t>venn</a:t>
            </a:r>
            <a:r>
              <a:rPr lang="en-US" sz="4000" dirty="0"/>
              <a:t> to look for relationships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8E55FE-91A0-F645-9EE6-1566731CDA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437" y="2202293"/>
            <a:ext cx="7311648" cy="4395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5627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0EB21-5BF5-F94B-942D-7C0ADE2D6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382" y="1097579"/>
            <a:ext cx="7131156" cy="709865"/>
          </a:xfrm>
        </p:spPr>
        <p:txBody>
          <a:bodyPr/>
          <a:lstStyle/>
          <a:p>
            <a:pPr algn="ctr"/>
            <a:r>
              <a:rPr lang="en-US" sz="4000" dirty="0"/>
              <a:t>Assessing possible implications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F1FCD-3A56-814D-9E1B-88473F7C3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921" y="2448732"/>
            <a:ext cx="4079577" cy="56396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b="1" dirty="0"/>
              <a:t>Looking at correlations with disease dataset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A9A915-D0A1-BA43-A490-3A5A78433E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580" r="7267"/>
          <a:stretch/>
        </p:blipFill>
        <p:spPr>
          <a:xfrm>
            <a:off x="4754457" y="2448732"/>
            <a:ext cx="3847103" cy="354486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A99A1C1-EEB7-2545-A412-7B27019C0BC0}"/>
              </a:ext>
            </a:extLst>
          </p:cNvPr>
          <p:cNvSpPr/>
          <p:nvPr/>
        </p:nvSpPr>
        <p:spPr>
          <a:xfrm>
            <a:off x="763642" y="3012698"/>
            <a:ext cx="3568133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-webkit-standard"/>
              </a:rPr>
              <a:t>“</a:t>
            </a:r>
            <a:r>
              <a:rPr lang="en-US" dirty="0" err="1">
                <a:solidFill>
                  <a:srgbClr val="000000"/>
                </a:solidFill>
                <a:latin typeface="-webkit-standard"/>
              </a:rPr>
              <a:t>OncoLnc</a:t>
            </a:r>
            <a:r>
              <a:rPr lang="en-US" dirty="0">
                <a:solidFill>
                  <a:srgbClr val="000000"/>
                </a:solidFill>
                <a:latin typeface="-webkit-standard"/>
              </a:rPr>
              <a:t> is a tool for interactively exploring survival correlations, and for downloading clinical data coupled to expression data for mRNAs, miRNAs, or </a:t>
            </a:r>
            <a:r>
              <a:rPr lang="en-US" dirty="0" err="1">
                <a:solidFill>
                  <a:srgbClr val="000000"/>
                </a:solidFill>
                <a:latin typeface="-webkit-standard"/>
              </a:rPr>
              <a:t>lncRNAs</a:t>
            </a:r>
            <a:r>
              <a:rPr lang="en-US" dirty="0">
                <a:solidFill>
                  <a:srgbClr val="000000"/>
                </a:solidFill>
                <a:latin typeface="-webkit-standard"/>
              </a:rPr>
              <a:t>. </a:t>
            </a:r>
            <a:br>
              <a:rPr lang="en-US" dirty="0"/>
            </a:br>
            <a:r>
              <a:rPr lang="en-US" i="1" dirty="0">
                <a:solidFill>
                  <a:srgbClr val="000000"/>
                </a:solidFill>
                <a:latin typeface="-webkit-standard"/>
              </a:rPr>
              <a:t>(PDF) </a:t>
            </a:r>
            <a:r>
              <a:rPr lang="en-US" i="1" dirty="0" err="1">
                <a:solidFill>
                  <a:srgbClr val="000000"/>
                </a:solidFill>
                <a:latin typeface="-webkit-standard"/>
              </a:rPr>
              <a:t>OncoLnc</a:t>
            </a:r>
            <a:r>
              <a:rPr lang="en-US" i="1" dirty="0">
                <a:solidFill>
                  <a:srgbClr val="000000"/>
                </a:solidFill>
                <a:latin typeface="-webkit-standard"/>
              </a:rPr>
              <a:t>: Linking TCGA survival data to mRNAs, miRNAs, and </a:t>
            </a:r>
            <a:r>
              <a:rPr lang="en-US" i="1" dirty="0" err="1">
                <a:solidFill>
                  <a:srgbClr val="000000"/>
                </a:solidFill>
                <a:latin typeface="-webkit-standard"/>
              </a:rPr>
              <a:t>lncRNAs</a:t>
            </a:r>
            <a:r>
              <a:rPr lang="en-US">
                <a:solidFill>
                  <a:srgbClr val="000000"/>
                </a:solidFill>
                <a:latin typeface="-webkit-standard"/>
              </a:rPr>
              <a:t>.” Available </a:t>
            </a:r>
            <a:r>
              <a:rPr lang="en-US" dirty="0">
                <a:solidFill>
                  <a:srgbClr val="000000"/>
                </a:solidFill>
                <a:latin typeface="-webkit-standard"/>
              </a:rPr>
              <a:t>from: </a:t>
            </a:r>
            <a:r>
              <a:rPr lang="en-US" dirty="0">
                <a:latin typeface="-webkit-standard"/>
                <a:hlinkClick r:id="rId4"/>
              </a:rPr>
              <a:t>https://www.researchgate.net/publication/308718954_OncoLnc_Linking_TCGA_survival_data_to_mRNAs_miRNAs_and_lncRNAs</a:t>
            </a:r>
            <a:r>
              <a:rPr lang="en-US" dirty="0">
                <a:solidFill>
                  <a:srgbClr val="000000"/>
                </a:solidFill>
                <a:latin typeface="-webkit-standard"/>
              </a:rPr>
              <a:t>[accessed Dec 13 2018].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756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F89F1-8554-0445-BC53-D809BA2F2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215" y="973668"/>
            <a:ext cx="6571060" cy="70696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solidFill>
                  <a:srgbClr val="EBEBEB"/>
                </a:solidFill>
              </a:rPr>
              <a:t>Cleaning data from </a:t>
            </a:r>
            <a:r>
              <a:rPr lang="en-US" sz="4000" dirty="0" err="1">
                <a:solidFill>
                  <a:srgbClr val="EBEBEB"/>
                </a:solidFill>
              </a:rPr>
              <a:t>OncoLnc</a:t>
            </a:r>
            <a:endParaRPr lang="en-US" sz="4000" dirty="0">
              <a:solidFill>
                <a:srgbClr val="EBEBEB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7AA27-BE3C-5041-9B97-9275740D6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215" y="2603500"/>
            <a:ext cx="3908984" cy="3416300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500" dirty="0"/>
              <a:t>import pandas as </a:t>
            </a:r>
            <a:r>
              <a:rPr lang="en-US" sz="1500" dirty="0" err="1"/>
              <a:t>pd</a:t>
            </a:r>
            <a:br>
              <a:rPr lang="en-US" sz="1500" dirty="0"/>
            </a:br>
            <a:r>
              <a:rPr lang="en-US" sz="1500" dirty="0"/>
              <a:t>import </a:t>
            </a:r>
            <a:r>
              <a:rPr lang="en-US" sz="1500" dirty="0" err="1"/>
              <a:t>os</a:t>
            </a:r>
            <a:br>
              <a:rPr lang="en-US" sz="1500" dirty="0"/>
            </a:br>
            <a:r>
              <a:rPr lang="en-US" sz="1500" dirty="0"/>
              <a:t>filename= </a:t>
            </a:r>
            <a:r>
              <a:rPr lang="en-US" sz="1500" dirty="0" err="1"/>
              <a:t>os.path.abspath</a:t>
            </a:r>
            <a:r>
              <a:rPr lang="en-US" sz="1500" dirty="0"/>
              <a:t>(</a:t>
            </a:r>
            <a:r>
              <a:rPr lang="en-US" sz="1500" dirty="0" err="1"/>
              <a:t>os.path.join</a:t>
            </a:r>
            <a:r>
              <a:rPr lang="en-US" sz="1500" dirty="0"/>
              <a:t>(</a:t>
            </a:r>
            <a:r>
              <a:rPr lang="en-US" sz="1500" b="1" dirty="0"/>
              <a:t>'Desktop'</a:t>
            </a:r>
            <a:r>
              <a:rPr lang="en-US" sz="1500" dirty="0"/>
              <a:t>, </a:t>
            </a:r>
            <a:r>
              <a:rPr lang="en-US" sz="1500" b="1" dirty="0"/>
              <a:t>'LUAD_7077_25_25_1.csv'</a:t>
            </a:r>
            <a:r>
              <a:rPr lang="en-US" sz="1500" dirty="0"/>
              <a:t>))</a:t>
            </a:r>
            <a:br>
              <a:rPr lang="en-US" sz="1500" dirty="0"/>
            </a:br>
            <a:r>
              <a:rPr lang="en-US" sz="1500" dirty="0"/>
              <a:t>fin= open(filename)</a:t>
            </a:r>
            <a:br>
              <a:rPr lang="en-US" sz="1500" dirty="0"/>
            </a:br>
            <a:r>
              <a:rPr lang="en-US" sz="1500" dirty="0" err="1"/>
              <a:t>readCSV</a:t>
            </a:r>
            <a:r>
              <a:rPr lang="en-US" sz="1500" dirty="0"/>
              <a:t>= </a:t>
            </a:r>
            <a:r>
              <a:rPr lang="en-US" sz="1500" dirty="0" err="1"/>
              <a:t>pd.read_csv</a:t>
            </a:r>
            <a:r>
              <a:rPr lang="en-US" sz="1500" dirty="0"/>
              <a:t>(fin)</a:t>
            </a:r>
            <a:br>
              <a:rPr lang="en-US" sz="1500" dirty="0"/>
            </a:br>
            <a:r>
              <a:rPr lang="en-US" sz="1500" dirty="0" err="1"/>
              <a:t>readCSV.head</a:t>
            </a:r>
            <a:r>
              <a:rPr lang="en-US" sz="1500" dirty="0"/>
              <a:t>()</a:t>
            </a:r>
            <a:br>
              <a:rPr lang="en-US" sz="1500" dirty="0"/>
            </a:br>
            <a:br>
              <a:rPr lang="en-US" sz="1500" dirty="0"/>
            </a:br>
            <a:r>
              <a:rPr lang="en-US" sz="1500" dirty="0"/>
              <a:t># Getting read of columns</a:t>
            </a:r>
            <a:br>
              <a:rPr lang="en-US" sz="1500" dirty="0"/>
            </a:br>
            <a:r>
              <a:rPr lang="en-US" sz="1500" dirty="0" err="1"/>
              <a:t>readCSV.drop</a:t>
            </a:r>
            <a:r>
              <a:rPr lang="en-US" sz="1500" dirty="0"/>
              <a:t>([</a:t>
            </a:r>
            <a:r>
              <a:rPr lang="en-US" sz="1500" b="1" dirty="0"/>
              <a:t>"Patient"</a:t>
            </a:r>
            <a:r>
              <a:rPr lang="en-US" sz="1500" dirty="0"/>
              <a:t>, </a:t>
            </a:r>
            <a:r>
              <a:rPr lang="en-US" sz="1500" b="1" dirty="0"/>
              <a:t>"Expression"</a:t>
            </a:r>
            <a:r>
              <a:rPr lang="en-US" sz="1500" dirty="0"/>
              <a:t>], axis=1, </a:t>
            </a:r>
            <a:r>
              <a:rPr lang="en-US" sz="1500" dirty="0" err="1"/>
              <a:t>inplace</a:t>
            </a:r>
            <a:r>
              <a:rPr lang="en-US" sz="1500" dirty="0"/>
              <a:t>=True)</a:t>
            </a:r>
            <a:br>
              <a:rPr lang="en-US" sz="1500" dirty="0"/>
            </a:br>
            <a:r>
              <a:rPr lang="en-US" sz="1500" dirty="0" err="1"/>
              <a:t>readCSV.head</a:t>
            </a:r>
            <a:r>
              <a:rPr lang="en-US" sz="1500" dirty="0"/>
              <a:t>()</a:t>
            </a:r>
            <a:br>
              <a:rPr lang="en-US" sz="1500" dirty="0"/>
            </a:br>
            <a:br>
              <a:rPr lang="en-US" sz="1500" dirty="0"/>
            </a:br>
            <a:r>
              <a:rPr lang="en-US" sz="1500" dirty="0"/>
              <a:t>print(</a:t>
            </a:r>
            <a:r>
              <a:rPr lang="en-US" sz="1500" b="1" dirty="0"/>
              <a:t>"Number of Observations:"</a:t>
            </a:r>
            <a:r>
              <a:rPr lang="en-US" sz="1500" dirty="0"/>
              <a:t>, </a:t>
            </a:r>
            <a:r>
              <a:rPr lang="en-US" sz="1500" dirty="0" err="1"/>
              <a:t>readCSV.shape</a:t>
            </a:r>
            <a:r>
              <a:rPr lang="en-US" sz="1500" dirty="0"/>
              <a:t>[0])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73EEE0-376F-8A4A-B600-952055C1B8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9870" y="2775951"/>
            <a:ext cx="2837125" cy="306716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591471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1AD55-557F-6645-BAC8-B11489692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/>
              <a:t>Building survival 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C8E41-5671-9E4E-A074-B9B7EBDF93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9364" y="2200759"/>
            <a:ext cx="8124635" cy="446351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matplotlib.pyplot</a:t>
            </a:r>
            <a:r>
              <a:rPr lang="en-US" dirty="0"/>
              <a:t> as </a:t>
            </a:r>
            <a:r>
              <a:rPr lang="en-US" dirty="0" err="1"/>
              <a:t>plt</a:t>
            </a:r>
            <a:br>
              <a:rPr lang="en-US" dirty="0"/>
            </a:br>
            <a:r>
              <a:rPr lang="en-US" dirty="0"/>
              <a:t>from lifelines import </a:t>
            </a:r>
            <a:r>
              <a:rPr lang="en-US" dirty="0" err="1"/>
              <a:t>KaplanMeierFitter</a:t>
            </a:r>
            <a:br>
              <a:rPr lang="en-US" dirty="0"/>
            </a:br>
            <a:r>
              <a:rPr lang="en-US" dirty="0" err="1"/>
              <a:t>kmf</a:t>
            </a:r>
            <a:r>
              <a:rPr lang="en-US" dirty="0"/>
              <a:t>=</a:t>
            </a:r>
            <a:r>
              <a:rPr lang="en-US" dirty="0" err="1"/>
              <a:t>KaplanMeierFitter</a:t>
            </a:r>
            <a:r>
              <a:rPr lang="en-US" dirty="0"/>
              <a:t>()</a:t>
            </a:r>
            <a:br>
              <a:rPr lang="en-US" dirty="0"/>
            </a:br>
            <a:br>
              <a:rPr lang="en-US" dirty="0"/>
            </a:br>
            <a:r>
              <a:rPr lang="en-US" dirty="0"/>
              <a:t>C= </a:t>
            </a:r>
            <a:r>
              <a:rPr lang="en-US" dirty="0" err="1"/>
              <a:t>readCSV</a:t>
            </a:r>
            <a:r>
              <a:rPr lang="en-US" dirty="0"/>
              <a:t>[</a:t>
            </a:r>
            <a:r>
              <a:rPr lang="en-US" b="1" dirty="0"/>
              <a:t>'Status'</a:t>
            </a:r>
            <a:r>
              <a:rPr lang="en-US" dirty="0"/>
              <a:t>]</a:t>
            </a:r>
            <a:br>
              <a:rPr lang="en-US" dirty="0"/>
            </a:br>
            <a:r>
              <a:rPr lang="en-US" dirty="0"/>
              <a:t>T= </a:t>
            </a:r>
            <a:r>
              <a:rPr lang="en-US" dirty="0" err="1"/>
              <a:t>readCSV</a:t>
            </a:r>
            <a:r>
              <a:rPr lang="en-US" dirty="0"/>
              <a:t>[</a:t>
            </a:r>
            <a:r>
              <a:rPr lang="en-US" b="1" dirty="0"/>
              <a:t>'Days'</a:t>
            </a:r>
            <a:r>
              <a:rPr lang="en-US" dirty="0"/>
              <a:t>]</a:t>
            </a:r>
            <a:br>
              <a:rPr lang="en-US" dirty="0"/>
            </a:br>
            <a:r>
              <a:rPr lang="en-US" dirty="0" err="1"/>
              <a:t>kmf.fit</a:t>
            </a:r>
            <a:r>
              <a:rPr lang="en-US" dirty="0"/>
              <a:t>(T,C)</a:t>
            </a:r>
            <a:br>
              <a:rPr lang="en-US" dirty="0"/>
            </a:br>
            <a:r>
              <a:rPr lang="en-US" dirty="0"/>
              <a:t>groups=</a:t>
            </a:r>
            <a:r>
              <a:rPr lang="en-US" dirty="0" err="1"/>
              <a:t>readCSV</a:t>
            </a:r>
            <a:r>
              <a:rPr lang="en-US" dirty="0"/>
              <a:t>[</a:t>
            </a:r>
            <a:r>
              <a:rPr lang="en-US" b="1" dirty="0"/>
              <a:t>'Group'</a:t>
            </a:r>
            <a:r>
              <a:rPr lang="en-US" dirty="0"/>
              <a:t>]</a:t>
            </a:r>
            <a:br>
              <a:rPr lang="en-US" dirty="0"/>
            </a:br>
            <a:r>
              <a:rPr lang="en-US" dirty="0"/>
              <a:t>ix = (groups == </a:t>
            </a:r>
            <a:r>
              <a:rPr lang="en-US" b="1" dirty="0"/>
              <a:t>'Low'</a:t>
            </a:r>
            <a:r>
              <a:rPr lang="en-US" dirty="0"/>
              <a:t>, </a:t>
            </a:r>
            <a:r>
              <a:rPr lang="en-US" b="1" dirty="0"/>
              <a:t>"High"</a:t>
            </a:r>
            <a:r>
              <a:rPr lang="en-US" dirty="0"/>
              <a:t>)</a:t>
            </a:r>
            <a:br>
              <a:rPr lang="en-US" dirty="0"/>
            </a:br>
            <a:br>
              <a:rPr lang="en-US" dirty="0"/>
            </a:br>
            <a:r>
              <a:rPr lang="en-US" dirty="0"/>
              <a:t>for r in </a:t>
            </a:r>
            <a:r>
              <a:rPr lang="en-US" dirty="0" err="1"/>
              <a:t>readCSV</a:t>
            </a:r>
            <a:r>
              <a:rPr lang="en-US" dirty="0"/>
              <a:t> [</a:t>
            </a:r>
            <a:r>
              <a:rPr lang="en-US" b="1" dirty="0"/>
              <a:t>'Group'</a:t>
            </a:r>
            <a:r>
              <a:rPr lang="en-US" dirty="0"/>
              <a:t>].unique():</a:t>
            </a:r>
            <a:br>
              <a:rPr lang="en-US" dirty="0"/>
            </a:br>
            <a:r>
              <a:rPr lang="en-US" dirty="0"/>
              <a:t>    ix=</a:t>
            </a:r>
            <a:r>
              <a:rPr lang="en-US" dirty="0" err="1"/>
              <a:t>readCSV</a:t>
            </a:r>
            <a:r>
              <a:rPr lang="en-US" dirty="0"/>
              <a:t> [</a:t>
            </a:r>
            <a:r>
              <a:rPr lang="en-US" b="1" dirty="0"/>
              <a:t>'Group'</a:t>
            </a:r>
            <a:r>
              <a:rPr lang="en-US" dirty="0"/>
              <a:t>] ==r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kmf.fit</a:t>
            </a:r>
            <a:r>
              <a:rPr lang="en-US" dirty="0"/>
              <a:t>(T[~ix], C[~ix], label=</a:t>
            </a:r>
            <a:r>
              <a:rPr lang="en-US" b="1" dirty="0"/>
              <a:t>'Low Timp2'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ax = </a:t>
            </a:r>
            <a:r>
              <a:rPr lang="en-US" dirty="0" err="1"/>
              <a:t>kmf.plot</a:t>
            </a:r>
            <a:r>
              <a:rPr lang="en-US" dirty="0"/>
              <a:t>()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kmf.fit</a:t>
            </a:r>
            <a:r>
              <a:rPr lang="en-US" dirty="0"/>
              <a:t>(T[ix], C[ix], label=</a:t>
            </a:r>
            <a:r>
              <a:rPr lang="en-US" b="1" dirty="0"/>
              <a:t>'High Timp2'</a:t>
            </a:r>
            <a:r>
              <a:rPr lang="en-US" dirty="0"/>
              <a:t>)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plt.title</a:t>
            </a:r>
            <a:r>
              <a:rPr lang="en-US" dirty="0"/>
              <a:t>(</a:t>
            </a:r>
            <a:r>
              <a:rPr lang="en-US" b="1" dirty="0"/>
              <a:t>'Survival of lung adenocarcinoma depending on Timp2 expression'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 err="1"/>
              <a:t>kmf.plot</a:t>
            </a:r>
            <a:r>
              <a:rPr lang="en-US" dirty="0"/>
              <a:t>(ax=ax)</a:t>
            </a:r>
            <a:br>
              <a:rPr lang="en-US" dirty="0"/>
            </a:br>
            <a:r>
              <a:rPr lang="en-US" dirty="0" err="1"/>
              <a:t>plt.show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8168955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24E70-6C4B-B444-9F3C-6FF5150E4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dirty="0"/>
              <a:t>Survival curve of high Timp2 vs Low Timp2 expression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964722-71B0-5542-A9AD-A0798F892F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5468" y="2292134"/>
            <a:ext cx="58420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2037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604FF-832B-A14C-9DEC-05AAD3303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/>
              <a:t>Cox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F433F-7E42-9C49-9497-83E1FBD65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454" y="2285999"/>
            <a:ext cx="8543090" cy="457200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import pandas as </a:t>
            </a:r>
            <a:r>
              <a:rPr lang="en-US" dirty="0" err="1"/>
              <a:t>pd</a:t>
            </a:r>
            <a:br>
              <a:rPr lang="en-US" dirty="0"/>
            </a:br>
            <a:r>
              <a:rPr lang="en-US" dirty="0"/>
              <a:t>import </a:t>
            </a:r>
            <a:r>
              <a:rPr lang="en-US" dirty="0" err="1"/>
              <a:t>os</a:t>
            </a:r>
            <a:br>
              <a:rPr lang="en-US" dirty="0"/>
            </a:br>
            <a:endParaRPr lang="en-US" sz="900" dirty="0"/>
          </a:p>
          <a:p>
            <a:pPr marL="0" indent="0">
              <a:buNone/>
            </a:pPr>
            <a:r>
              <a:rPr lang="en-US" dirty="0"/>
              <a:t>filename = </a:t>
            </a:r>
            <a:r>
              <a:rPr lang="en-US" dirty="0" err="1"/>
              <a:t>os.path.abspath</a:t>
            </a:r>
            <a:r>
              <a:rPr lang="en-US" dirty="0"/>
              <a:t>(</a:t>
            </a:r>
            <a:r>
              <a:rPr lang="en-US" dirty="0" err="1"/>
              <a:t>os.path.join</a:t>
            </a:r>
            <a:r>
              <a:rPr lang="en-US" dirty="0"/>
              <a:t>(</a:t>
            </a:r>
            <a:r>
              <a:rPr lang="en-US" b="1" dirty="0"/>
              <a:t>'Desktop'</a:t>
            </a:r>
            <a:r>
              <a:rPr lang="en-US" dirty="0"/>
              <a:t>, </a:t>
            </a:r>
            <a:r>
              <a:rPr lang="en-US" b="1" dirty="0"/>
              <a:t>'LUAD_7077_25_25_1.csv'</a:t>
            </a:r>
            <a:r>
              <a:rPr lang="en-US" dirty="0"/>
              <a:t>))</a:t>
            </a:r>
            <a:br>
              <a:rPr lang="en-US" dirty="0"/>
            </a:br>
            <a:r>
              <a:rPr lang="en-US" dirty="0"/>
              <a:t>fin = open(filename)</a:t>
            </a:r>
            <a:br>
              <a:rPr lang="en-US" dirty="0"/>
            </a:br>
            <a:r>
              <a:rPr lang="en-US" dirty="0" err="1"/>
              <a:t>readCSV</a:t>
            </a:r>
            <a:r>
              <a:rPr lang="en-US" dirty="0"/>
              <a:t> = </a:t>
            </a:r>
            <a:r>
              <a:rPr lang="en-US" dirty="0" err="1"/>
              <a:t>pd.read_csv</a:t>
            </a:r>
            <a:r>
              <a:rPr lang="en-US" dirty="0"/>
              <a:t>(fin)</a:t>
            </a:r>
            <a:br>
              <a:rPr lang="en-US" dirty="0"/>
            </a:br>
            <a:r>
              <a:rPr lang="en-US" dirty="0" err="1"/>
              <a:t>readCSV.head</a:t>
            </a:r>
            <a:r>
              <a:rPr lang="en-US" dirty="0"/>
              <a:t>()</a:t>
            </a:r>
            <a:br>
              <a:rPr lang="en-US" dirty="0"/>
            </a:br>
            <a:br>
              <a:rPr lang="en-US" sz="900" dirty="0"/>
            </a:br>
            <a:r>
              <a:rPr lang="en-US" dirty="0"/>
              <a:t># Getting rid of columns</a:t>
            </a:r>
            <a:br>
              <a:rPr lang="en-US" dirty="0"/>
            </a:br>
            <a:r>
              <a:rPr lang="en-US" dirty="0" err="1"/>
              <a:t>readCSV.drop</a:t>
            </a:r>
            <a:r>
              <a:rPr lang="en-US" dirty="0"/>
              <a:t>([</a:t>
            </a:r>
            <a:r>
              <a:rPr lang="en-US" b="1" dirty="0"/>
              <a:t>"Patient"</a:t>
            </a:r>
            <a:r>
              <a:rPr lang="en-US" dirty="0"/>
              <a:t>],axis=1,inplace=True)</a:t>
            </a:r>
            <a:br>
              <a:rPr lang="en-US" dirty="0"/>
            </a:br>
            <a:r>
              <a:rPr lang="en-US" dirty="0" err="1"/>
              <a:t>readCSV.head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/>
              <a:t>groups = </a:t>
            </a:r>
            <a:r>
              <a:rPr lang="en-US" dirty="0" err="1"/>
              <a:t>readCSV</a:t>
            </a:r>
            <a:r>
              <a:rPr lang="en-US" dirty="0"/>
              <a:t>[</a:t>
            </a:r>
            <a:r>
              <a:rPr lang="en-US" b="1" dirty="0"/>
              <a:t>'Group'</a:t>
            </a:r>
            <a:r>
              <a:rPr lang="en-US" dirty="0"/>
              <a:t>]</a:t>
            </a:r>
            <a:br>
              <a:rPr lang="en-US" dirty="0"/>
            </a:br>
            <a:r>
              <a:rPr lang="en-US" dirty="0"/>
              <a:t>ix = (groups == </a:t>
            </a:r>
            <a:r>
              <a:rPr lang="en-US" b="1" dirty="0"/>
              <a:t>'Low'</a:t>
            </a:r>
            <a:r>
              <a:rPr lang="en-US" dirty="0"/>
              <a:t>, </a:t>
            </a:r>
            <a:r>
              <a:rPr lang="en-US" b="1" dirty="0"/>
              <a:t>"High"</a:t>
            </a:r>
            <a:r>
              <a:rPr lang="en-US" dirty="0"/>
              <a:t>)</a:t>
            </a:r>
            <a:br>
              <a:rPr lang="en-US" dirty="0"/>
            </a:br>
            <a:br>
              <a:rPr lang="en-US" dirty="0"/>
            </a:br>
            <a:r>
              <a:rPr lang="en-US" dirty="0"/>
              <a:t>for r in </a:t>
            </a:r>
            <a:r>
              <a:rPr lang="en-US" dirty="0" err="1"/>
              <a:t>readCSV</a:t>
            </a:r>
            <a:r>
              <a:rPr lang="en-US" dirty="0"/>
              <a:t>[</a:t>
            </a:r>
            <a:r>
              <a:rPr lang="en-US" b="1" dirty="0"/>
              <a:t>'Group'</a:t>
            </a:r>
            <a:r>
              <a:rPr lang="en-US" dirty="0"/>
              <a:t>].unique():</a:t>
            </a:r>
            <a:br>
              <a:rPr lang="en-US" dirty="0"/>
            </a:br>
            <a:r>
              <a:rPr lang="en-US" dirty="0"/>
              <a:t>    ix = </a:t>
            </a:r>
            <a:r>
              <a:rPr lang="en-US" dirty="0" err="1"/>
              <a:t>readCSV</a:t>
            </a:r>
            <a:r>
              <a:rPr lang="en-US" dirty="0"/>
              <a:t>[</a:t>
            </a:r>
            <a:r>
              <a:rPr lang="en-US" b="1" dirty="0"/>
              <a:t>'Group'</a:t>
            </a:r>
            <a:r>
              <a:rPr lang="en-US" dirty="0"/>
              <a:t>] == r</a:t>
            </a:r>
            <a:br>
              <a:rPr lang="en-US" dirty="0"/>
            </a:br>
            <a:br>
              <a:rPr lang="en-US" sz="900" dirty="0"/>
            </a:br>
            <a:r>
              <a:rPr lang="en-US" dirty="0"/>
              <a:t>from lifelines import </a:t>
            </a:r>
            <a:r>
              <a:rPr lang="en-US" dirty="0" err="1"/>
              <a:t>CoxPHFitter</a:t>
            </a:r>
            <a:br>
              <a:rPr lang="en-US" dirty="0"/>
            </a:br>
            <a:r>
              <a:rPr lang="en-US" dirty="0" err="1"/>
              <a:t>cph</a:t>
            </a:r>
            <a:r>
              <a:rPr lang="en-US" dirty="0"/>
              <a:t> = </a:t>
            </a:r>
            <a:r>
              <a:rPr lang="en-US" dirty="0" err="1"/>
              <a:t>CoxPHFitter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 err="1"/>
              <a:t>cph.fit</a:t>
            </a:r>
            <a:r>
              <a:rPr lang="en-US" dirty="0"/>
              <a:t>(</a:t>
            </a:r>
            <a:r>
              <a:rPr lang="en-US" dirty="0" err="1"/>
              <a:t>readCSV</a:t>
            </a:r>
            <a:r>
              <a:rPr lang="en-US" dirty="0"/>
              <a:t>[[</a:t>
            </a:r>
            <a:r>
              <a:rPr lang="en-US" b="1" dirty="0"/>
              <a:t>'</a:t>
            </a:r>
            <a:r>
              <a:rPr lang="en-US" b="1" dirty="0" err="1"/>
              <a:t>Expression'</a:t>
            </a:r>
            <a:r>
              <a:rPr lang="en-US" dirty="0" err="1"/>
              <a:t>,</a:t>
            </a:r>
            <a:r>
              <a:rPr lang="en-US" b="1" dirty="0" err="1"/>
              <a:t>'Days'</a:t>
            </a:r>
            <a:r>
              <a:rPr lang="en-US" dirty="0" err="1"/>
              <a:t>,</a:t>
            </a:r>
            <a:r>
              <a:rPr lang="en-US" b="1" dirty="0" err="1"/>
              <a:t>'Status</a:t>
            </a:r>
            <a:r>
              <a:rPr lang="en-US" b="1" dirty="0"/>
              <a:t>'</a:t>
            </a:r>
            <a:r>
              <a:rPr lang="en-US" dirty="0"/>
              <a:t>]], </a:t>
            </a:r>
            <a:r>
              <a:rPr lang="en-US" dirty="0" err="1"/>
              <a:t>duration_col</a:t>
            </a:r>
            <a:r>
              <a:rPr lang="en-US" dirty="0"/>
              <a:t>=</a:t>
            </a:r>
            <a:r>
              <a:rPr lang="en-US" b="1" dirty="0"/>
              <a:t>"Days"</a:t>
            </a:r>
            <a:r>
              <a:rPr lang="en-US" dirty="0"/>
              <a:t>, </a:t>
            </a:r>
            <a:r>
              <a:rPr lang="en-US" dirty="0" err="1"/>
              <a:t>event_col</a:t>
            </a:r>
            <a:r>
              <a:rPr lang="en-US" dirty="0"/>
              <a:t>=</a:t>
            </a:r>
            <a:r>
              <a:rPr lang="en-US" b="1" dirty="0"/>
              <a:t>"Status"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 err="1"/>
              <a:t>cph.print_summary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510011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C320E-378F-124B-B95A-49BAFD3BC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418" y="563209"/>
            <a:ext cx="7375161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D4653-9E27-EA4A-B560-95CCD1EC0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4419" y="2340244"/>
            <a:ext cx="7375161" cy="40483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This project is intended to help undergraduate and early graduate students to develop research projects.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400" b="1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1700" b="1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17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9778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C46AF-DDB7-9343-BE7D-FD910B4C6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/>
          <a:lstStyle/>
          <a:p>
            <a:pPr algn="ctr"/>
            <a:r>
              <a:rPr lang="en-US" sz="4000"/>
              <a:t>Cox regression output</a:t>
            </a:r>
            <a:endParaRPr lang="en-US" sz="4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94B915-E60E-754A-B26F-5F842F6629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844" y="2444427"/>
            <a:ext cx="8242300" cy="330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3270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1BF79-17B6-9D44-9239-536E36DCB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A8F9B-01AF-2849-A52A-0709F082E0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381" y="2489200"/>
            <a:ext cx="7628689" cy="35306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u="sng" dirty="0"/>
              <a:t>Hopefully this project helped the reader:</a:t>
            </a:r>
            <a:endParaRPr lang="en-US" sz="2000" dirty="0"/>
          </a:p>
          <a:p>
            <a:r>
              <a:rPr lang="en-US" sz="2000" dirty="0"/>
              <a:t>How to design a research question </a:t>
            </a:r>
          </a:p>
          <a:p>
            <a:r>
              <a:rPr lang="en-US" sz="2000" dirty="0"/>
              <a:t>How to look for evidence that could support your hypothesis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Task 1:</a:t>
            </a:r>
            <a:r>
              <a:rPr lang="en-US" sz="2000" dirty="0"/>
              <a:t> What are you interested?</a:t>
            </a:r>
          </a:p>
          <a:p>
            <a:pPr marL="0" indent="0">
              <a:buNone/>
            </a:pPr>
            <a:r>
              <a:rPr lang="en-US" sz="2000" b="1" dirty="0"/>
              <a:t>Task 2.</a:t>
            </a:r>
            <a:r>
              <a:rPr lang="en-US" sz="2000" dirty="0"/>
              <a:t> What is the relationship of that with previous studies? or What previous studies say about your molecule?</a:t>
            </a:r>
          </a:p>
          <a:p>
            <a:pPr marL="0" indent="0">
              <a:buNone/>
            </a:pPr>
            <a:r>
              <a:rPr lang="en-US" sz="2000" b="1" dirty="0"/>
              <a:t>Task 3:</a:t>
            </a:r>
            <a:r>
              <a:rPr lang="en-US" sz="2000" dirty="0"/>
              <a:t> Why it is important to study that molecule?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29062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C320E-378F-124B-B95A-49BAFD3BC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419" y="826680"/>
            <a:ext cx="7375161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solidFill>
                  <a:srgbClr val="FFFFFF"/>
                </a:solidFill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D4653-9E27-EA4A-B560-95CCD1EC0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4419" y="2340244"/>
            <a:ext cx="7375161" cy="404839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Task1: Using datasets to support your hypothesis</a:t>
            </a:r>
          </a:p>
          <a:p>
            <a:pPr marL="0" indent="0">
              <a:buNone/>
            </a:pPr>
            <a:r>
              <a:rPr lang="en-US" dirty="0"/>
              <a:t>Analyzing data from NCBI GEO database</a:t>
            </a:r>
          </a:p>
          <a:p>
            <a:pPr marL="0" indent="0">
              <a:buNone/>
            </a:pPr>
            <a:r>
              <a:rPr lang="en-US" dirty="0"/>
              <a:t>-Cleaning data</a:t>
            </a:r>
          </a:p>
          <a:p>
            <a:pPr marL="0" indent="0">
              <a:buNone/>
            </a:pPr>
            <a:r>
              <a:rPr lang="en-US" dirty="0"/>
              <a:t>-Building graphs</a:t>
            </a:r>
          </a:p>
          <a:p>
            <a:pPr marL="0" indent="0">
              <a:buNone/>
            </a:pPr>
            <a:r>
              <a:rPr lang="en-US" dirty="0"/>
              <a:t>-Statistical analysis</a:t>
            </a:r>
          </a:p>
          <a:p>
            <a:pPr marL="0" indent="0">
              <a:buNone/>
            </a:pPr>
            <a:r>
              <a:rPr lang="en-US" b="1" dirty="0"/>
              <a:t>Task2: Using web-based software to interpret data</a:t>
            </a:r>
          </a:p>
          <a:p>
            <a:pPr marL="0" indent="0">
              <a:buNone/>
            </a:pPr>
            <a:r>
              <a:rPr lang="en-US" dirty="0"/>
              <a:t>-Looking at correlations in Ingenuity Pathway Analysis</a:t>
            </a:r>
          </a:p>
          <a:p>
            <a:pPr marL="0" indent="0">
              <a:buNone/>
            </a:pPr>
            <a:r>
              <a:rPr lang="en-US" b="1" dirty="0"/>
              <a:t>Task3: Assessing possible implications of your hypothesis</a:t>
            </a:r>
          </a:p>
          <a:p>
            <a:pPr marL="0" indent="0">
              <a:buNone/>
            </a:pPr>
            <a:r>
              <a:rPr lang="en-US" dirty="0"/>
              <a:t>-Looking at correlations with disease dataset</a:t>
            </a:r>
          </a:p>
          <a:p>
            <a:pPr marL="0" indent="0">
              <a:buNone/>
            </a:pPr>
            <a:r>
              <a:rPr lang="en-US" dirty="0"/>
              <a:t>-Cleaning data</a:t>
            </a:r>
          </a:p>
          <a:p>
            <a:pPr marL="0" indent="0">
              <a:buNone/>
            </a:pPr>
            <a:r>
              <a:rPr lang="en-US" dirty="0"/>
              <a:t>-Building graphs</a:t>
            </a:r>
          </a:p>
          <a:p>
            <a:pPr marL="0" indent="0">
              <a:buNone/>
            </a:pPr>
            <a:r>
              <a:rPr lang="en-US" dirty="0"/>
              <a:t>-Statistical analysis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700" b="1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17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8899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A509B-36A0-3443-B3E3-58091A1B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7659" y="1144150"/>
            <a:ext cx="6571060" cy="706964"/>
          </a:xfrm>
        </p:spPr>
        <p:txBody>
          <a:bodyPr>
            <a:noAutofit/>
          </a:bodyPr>
          <a:lstStyle/>
          <a:p>
            <a:pPr algn="ctr">
              <a:lnSpc>
                <a:spcPct val="90000"/>
              </a:lnSpc>
            </a:pPr>
            <a:br>
              <a:rPr lang="en-US" sz="4000" dirty="0">
                <a:solidFill>
                  <a:srgbClr val="EBEBEB"/>
                </a:solidFill>
              </a:rPr>
            </a:br>
            <a:r>
              <a:rPr lang="en-US" sz="4000" dirty="0">
                <a:solidFill>
                  <a:srgbClr val="EBEBEB"/>
                </a:solidFill>
              </a:rPr>
              <a:t>Using datasets to support your hypothesis</a:t>
            </a:r>
            <a:br>
              <a:rPr lang="en-US" sz="4000" dirty="0">
                <a:solidFill>
                  <a:srgbClr val="EBEBEB"/>
                </a:solidFill>
              </a:rPr>
            </a:br>
            <a:br>
              <a:rPr lang="en-US" sz="4000" dirty="0">
                <a:solidFill>
                  <a:srgbClr val="EBEBEB"/>
                </a:solidFill>
              </a:rPr>
            </a:br>
            <a:endParaRPr lang="en-US" sz="4000" dirty="0">
              <a:solidFill>
                <a:srgbClr val="EBEBEB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9F9807A-22C6-C840-A158-FE3488BC1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977" y="2382420"/>
            <a:ext cx="3597297" cy="165853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b="1" dirty="0"/>
              <a:t>NCBI Gene Expression </a:t>
            </a:r>
            <a:r>
              <a:rPr lang="en-US" sz="2400" b="1" dirty="0" err="1"/>
              <a:t>Ombnibus</a:t>
            </a:r>
            <a:endParaRPr lang="en-US" sz="2400" b="1" dirty="0"/>
          </a:p>
          <a:p>
            <a:pPr marL="0" indent="0">
              <a:buNone/>
            </a:pPr>
            <a:endParaRPr lang="en-US" sz="2000" b="1" dirty="0"/>
          </a:p>
          <a:p>
            <a:endParaRPr lang="en-US" sz="1400" dirty="0"/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2259CAC-BA7E-074B-930C-4100824EBB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3512" y="2343189"/>
            <a:ext cx="4322324" cy="216116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57BFEA5-B12D-A947-8D01-07D318A96DE8}"/>
              </a:ext>
            </a:extLst>
          </p:cNvPr>
          <p:cNvSpPr/>
          <p:nvPr/>
        </p:nvSpPr>
        <p:spPr>
          <a:xfrm>
            <a:off x="633741" y="3703762"/>
            <a:ext cx="382977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"GEO is a public functional genomics data repository supporting MIAME-compliant data submissions. Array- and sequence-based data are accepted. Tools are provided to help users query and download experiments and curated gene expression profiles"</a:t>
            </a:r>
            <a:endParaRPr lang="en-US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005826C-F4CB-3743-8C5D-98BEDC159DDD}"/>
              </a:ext>
            </a:extLst>
          </p:cNvPr>
          <p:cNvSpPr/>
          <p:nvPr/>
        </p:nvSpPr>
        <p:spPr>
          <a:xfrm>
            <a:off x="4663189" y="4876583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dirty="0">
                <a:solidFill>
                  <a:srgbClr val="000000"/>
                </a:solidFill>
                <a:latin typeface="Helvetica Neue" panose="02000503000000020004" pitchFamily="2" charset="0"/>
              </a:rPr>
              <a:t>*GSM3027039 (lung10.5E expression)</a:t>
            </a:r>
          </a:p>
          <a:p>
            <a:pPr algn="just"/>
            <a:r>
              <a:rPr lang="en-US" dirty="0">
                <a:solidFill>
                  <a:srgbClr val="000000"/>
                </a:solidFill>
                <a:latin typeface="Helvetica Neue" panose="02000503000000020004" pitchFamily="2" charset="0"/>
              </a:rPr>
              <a:t>*GSM3027047(lung11.5E expression)</a:t>
            </a: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672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A509B-36A0-3443-B3E3-58091A1B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468" y="1035586"/>
            <a:ext cx="6343672" cy="709865"/>
          </a:xfrm>
        </p:spPr>
        <p:txBody>
          <a:bodyPr/>
          <a:lstStyle/>
          <a:p>
            <a:pPr algn="ctr"/>
            <a:br>
              <a:rPr lang="en-US" sz="4000" dirty="0"/>
            </a:br>
            <a:r>
              <a:rPr lang="en-US" sz="4000" dirty="0"/>
              <a:t>Using datasets to support your hypothesis</a:t>
            </a:r>
            <a:br>
              <a:rPr lang="en-US" sz="4000" dirty="0"/>
            </a:br>
            <a:br>
              <a:rPr lang="en-US" dirty="0"/>
            </a:b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B5551A-0CD1-5842-A2A9-DAEFF17650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8576" b="34019"/>
          <a:stretch/>
        </p:blipFill>
        <p:spPr>
          <a:xfrm>
            <a:off x="446947" y="4990454"/>
            <a:ext cx="8539723" cy="85240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8E1A0B3-D67E-C84F-A676-66539627BC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" y="2921000"/>
            <a:ext cx="8305800" cy="1016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78F8DE6-2EC0-E84B-BD47-1B21F6D4B94C}"/>
              </a:ext>
            </a:extLst>
          </p:cNvPr>
          <p:cNvSpPr/>
          <p:nvPr/>
        </p:nvSpPr>
        <p:spPr>
          <a:xfrm>
            <a:off x="6168325" y="2798905"/>
            <a:ext cx="1255363" cy="1138096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B6D317-F192-6C4B-B647-B29912E2CF2B}"/>
              </a:ext>
            </a:extLst>
          </p:cNvPr>
          <p:cNvSpPr txBox="1"/>
          <p:nvPr/>
        </p:nvSpPr>
        <p:spPr>
          <a:xfrm>
            <a:off x="419100" y="4448014"/>
            <a:ext cx="2572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Open txt in Excel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FF6C6F-54D9-034F-9F02-C468DAB919DF}"/>
              </a:ext>
            </a:extLst>
          </p:cNvPr>
          <p:cNvSpPr txBox="1"/>
          <p:nvPr/>
        </p:nvSpPr>
        <p:spPr>
          <a:xfrm>
            <a:off x="635431" y="2386739"/>
            <a:ext cx="3161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Save http as txt</a:t>
            </a:r>
          </a:p>
        </p:txBody>
      </p:sp>
    </p:spTree>
    <p:extLst>
      <p:ext uri="{BB962C8B-B14F-4D97-AF65-F5344CB8AC3E}">
        <p14:creationId xmlns:p14="http://schemas.microsoft.com/office/powerpoint/2010/main" val="190349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570A4-496B-9D43-9F79-411E171E2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arrays from the data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072F061-231A-ED4D-B78E-2B20AE4723FD}"/>
              </a:ext>
            </a:extLst>
          </p:cNvPr>
          <p:cNvSpPr/>
          <p:nvPr/>
        </p:nvSpPr>
        <p:spPr>
          <a:xfrm>
            <a:off x="865970" y="2471656"/>
            <a:ext cx="773365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97CC2"/>
                </a:solidFill>
              </a:rPr>
              <a:t>import </a:t>
            </a:r>
            <a:r>
              <a:rPr lang="en-US" dirty="0" err="1"/>
              <a:t>numpy</a:t>
            </a:r>
            <a:r>
              <a:rPr lang="en-US" dirty="0"/>
              <a:t> </a:t>
            </a:r>
            <a:r>
              <a:rPr lang="en-US" dirty="0">
                <a:solidFill>
                  <a:srgbClr val="597CC2"/>
                </a:solidFill>
              </a:rPr>
              <a:t>as </a:t>
            </a:r>
            <a:r>
              <a:rPr lang="en-US" dirty="0"/>
              <a:t>np</a:t>
            </a:r>
            <a:br>
              <a:rPr lang="en-US" dirty="0"/>
            </a:br>
            <a:r>
              <a:rPr lang="en-US" dirty="0">
                <a:solidFill>
                  <a:srgbClr val="597CC2"/>
                </a:solidFill>
              </a:rPr>
              <a:t>from </a:t>
            </a:r>
            <a:r>
              <a:rPr lang="en-US" dirty="0" err="1"/>
              <a:t>scipy</a:t>
            </a:r>
            <a:r>
              <a:rPr lang="en-US" dirty="0"/>
              <a:t> </a:t>
            </a:r>
            <a:r>
              <a:rPr lang="en-US" dirty="0">
                <a:solidFill>
                  <a:srgbClr val="597CC2"/>
                </a:solidFill>
              </a:rPr>
              <a:t>import </a:t>
            </a:r>
            <a:r>
              <a:rPr lang="en-US" dirty="0"/>
              <a:t>stats</a:t>
            </a:r>
            <a:br>
              <a:rPr lang="en-US" dirty="0"/>
            </a:br>
            <a:r>
              <a:rPr lang="en-US" dirty="0"/>
              <a:t>E2E=</a:t>
            </a:r>
            <a:r>
              <a:rPr lang="en-US" dirty="0" err="1"/>
              <a:t>np.array</a:t>
            </a:r>
            <a:r>
              <a:rPr lang="en-US" dirty="0"/>
              <a:t> ([19.83, 67.81, 0.00])</a:t>
            </a:r>
            <a:br>
              <a:rPr lang="en-US" dirty="0"/>
            </a:br>
            <a:r>
              <a:rPr lang="en-US" dirty="0"/>
              <a:t>E1E=</a:t>
            </a:r>
            <a:r>
              <a:rPr lang="en-US" dirty="0" err="1"/>
              <a:t>np.array</a:t>
            </a:r>
            <a:r>
              <a:rPr lang="en-US" dirty="0"/>
              <a:t> ([4.22, 190.49, 0.00, 0.00, 64.77, 0.00, 5.15, 0.00,79.94, 19.73, 0.00, 0.00, 0.00, 174.08,4.64, 0.00])</a:t>
            </a:r>
            <a:br>
              <a:rPr lang="en-US" dirty="0"/>
            </a:br>
            <a:r>
              <a:rPr lang="en-US" dirty="0"/>
              <a:t>E2M=</a:t>
            </a:r>
            <a:r>
              <a:rPr lang="en-US" dirty="0" err="1"/>
              <a:t>np.array</a:t>
            </a:r>
            <a:r>
              <a:rPr lang="en-US" dirty="0"/>
              <a:t>([5.15, 0.00, 0.00, 0.00,8.77,68.86,73.01,174.58, 0.00,    23.24, 30.73, 35.16,0.00, 126.49, 73.18, 73.03])</a:t>
            </a:r>
            <a:br>
              <a:rPr lang="en-US" dirty="0"/>
            </a:br>
            <a:r>
              <a:rPr lang="en-US" dirty="0"/>
              <a:t>E1M=</a:t>
            </a:r>
            <a:r>
              <a:rPr lang="en-US" dirty="0" err="1"/>
              <a:t>np.array</a:t>
            </a:r>
            <a:r>
              <a:rPr lang="en-US" dirty="0"/>
              <a:t>([255.61, 15.31, 0.00, 52.57, 98.65, 24.65, 46.29, 217.5])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7A7A7A"/>
                </a:solidFill>
              </a:rPr>
              <a:t>#Combine the arrays from the different measurements into one array</a:t>
            </a:r>
            <a:br>
              <a:rPr lang="en-US" dirty="0">
                <a:solidFill>
                  <a:srgbClr val="7A7A7A"/>
                </a:solidFill>
              </a:rPr>
            </a:br>
            <a:r>
              <a:rPr lang="en-US" dirty="0"/>
              <a:t>Epi=</a:t>
            </a:r>
            <a:r>
              <a:rPr lang="en-US" dirty="0" err="1"/>
              <a:t>np.concatenate</a:t>
            </a:r>
            <a:r>
              <a:rPr lang="en-US" dirty="0"/>
              <a:t>([E1E] +  [E2E])</a:t>
            </a:r>
            <a:br>
              <a:rPr lang="en-US" dirty="0"/>
            </a:br>
            <a:r>
              <a:rPr lang="en-US" dirty="0" err="1"/>
              <a:t>Mes</a:t>
            </a:r>
            <a:r>
              <a:rPr lang="en-US" dirty="0"/>
              <a:t>=</a:t>
            </a:r>
            <a:r>
              <a:rPr lang="en-US" dirty="0" err="1"/>
              <a:t>np.concatenate</a:t>
            </a:r>
            <a:r>
              <a:rPr lang="en-US" dirty="0"/>
              <a:t>([E1M] + [E2M])</a:t>
            </a:r>
          </a:p>
        </p:txBody>
      </p:sp>
    </p:spTree>
    <p:extLst>
      <p:ext uri="{BB962C8B-B14F-4D97-AF65-F5344CB8AC3E}">
        <p14:creationId xmlns:p14="http://schemas.microsoft.com/office/powerpoint/2010/main" val="3772420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876AE-CF21-894B-8B4B-744FF7D33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the error bars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2C488F-C0CD-BF45-9C00-702B3AC27D81}"/>
              </a:ext>
            </a:extLst>
          </p:cNvPr>
          <p:cNvSpPr/>
          <p:nvPr/>
        </p:nvSpPr>
        <p:spPr>
          <a:xfrm>
            <a:off x="697424" y="2157749"/>
            <a:ext cx="7609667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A7A7A"/>
                </a:solidFill>
              </a:rPr>
              <a:t>#Calculate the mean</a:t>
            </a:r>
            <a:br>
              <a:rPr lang="en-US" dirty="0">
                <a:solidFill>
                  <a:srgbClr val="7A7A7A"/>
                </a:solidFill>
              </a:rPr>
            </a:br>
            <a:r>
              <a:rPr lang="en-US" dirty="0" err="1"/>
              <a:t>Epi_mean</a:t>
            </a:r>
            <a:r>
              <a:rPr lang="en-US" dirty="0"/>
              <a:t>=</a:t>
            </a:r>
            <a:r>
              <a:rPr lang="en-US" dirty="0" err="1"/>
              <a:t>np.mean</a:t>
            </a:r>
            <a:r>
              <a:rPr lang="en-US" dirty="0"/>
              <a:t>(Epi)</a:t>
            </a:r>
            <a:br>
              <a:rPr lang="en-US" dirty="0"/>
            </a:br>
            <a:r>
              <a:rPr lang="en-US" dirty="0" err="1"/>
              <a:t>Mes_mean</a:t>
            </a:r>
            <a:r>
              <a:rPr lang="en-US" dirty="0"/>
              <a:t>=</a:t>
            </a:r>
            <a:r>
              <a:rPr lang="en-US" dirty="0" err="1"/>
              <a:t>np.mean</a:t>
            </a:r>
            <a:r>
              <a:rPr lang="en-US" dirty="0"/>
              <a:t>(</a:t>
            </a:r>
            <a:r>
              <a:rPr lang="en-US" dirty="0" err="1"/>
              <a:t>Mes</a:t>
            </a:r>
            <a:r>
              <a:rPr lang="en-US" dirty="0"/>
              <a:t>)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7A7A7A"/>
                </a:solidFill>
              </a:rPr>
              <a:t>#Calculate Standard deviation</a:t>
            </a:r>
            <a:br>
              <a:rPr lang="en-US" dirty="0">
                <a:solidFill>
                  <a:srgbClr val="7A7A7A"/>
                </a:solidFill>
              </a:rPr>
            </a:br>
            <a:r>
              <a:rPr lang="en-US" dirty="0" err="1"/>
              <a:t>Epi_std</a:t>
            </a:r>
            <a:r>
              <a:rPr lang="en-US" dirty="0"/>
              <a:t>=</a:t>
            </a:r>
            <a:r>
              <a:rPr lang="en-US" dirty="0" err="1"/>
              <a:t>np.std</a:t>
            </a:r>
            <a:r>
              <a:rPr lang="en-US" dirty="0"/>
              <a:t>(Epi)</a:t>
            </a:r>
            <a:br>
              <a:rPr lang="en-US" dirty="0"/>
            </a:br>
            <a:r>
              <a:rPr lang="en-US" dirty="0" err="1"/>
              <a:t>Mes_std</a:t>
            </a:r>
            <a:r>
              <a:rPr lang="en-US" dirty="0"/>
              <a:t>=</a:t>
            </a:r>
            <a:r>
              <a:rPr lang="en-US" dirty="0" err="1"/>
              <a:t>np.std</a:t>
            </a:r>
            <a:r>
              <a:rPr lang="en-US" dirty="0"/>
              <a:t>(</a:t>
            </a:r>
            <a:r>
              <a:rPr lang="en-US" dirty="0" err="1"/>
              <a:t>Mes</a:t>
            </a:r>
            <a:r>
              <a:rPr lang="en-US" dirty="0"/>
              <a:t>)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7A7A7A"/>
                </a:solidFill>
              </a:rPr>
              <a:t># Error bars</a:t>
            </a:r>
            <a:br>
              <a:rPr lang="en-US" dirty="0">
                <a:solidFill>
                  <a:srgbClr val="7A7A7A"/>
                </a:solidFill>
              </a:rPr>
            </a:br>
            <a:r>
              <a:rPr lang="en-US" dirty="0" err="1"/>
              <a:t>Cell_types</a:t>
            </a:r>
            <a:r>
              <a:rPr lang="en-US" dirty="0"/>
              <a:t>=[</a:t>
            </a:r>
            <a:r>
              <a:rPr lang="en-US" b="1" dirty="0">
                <a:solidFill>
                  <a:srgbClr val="807D6E"/>
                </a:solidFill>
              </a:rPr>
              <a:t>‘Epi'</a:t>
            </a:r>
            <a:r>
              <a:rPr lang="en-US" dirty="0">
                <a:solidFill>
                  <a:srgbClr val="5C7AB8"/>
                </a:solidFill>
              </a:rPr>
              <a:t>, </a:t>
            </a:r>
            <a:r>
              <a:rPr lang="en-US" b="1" dirty="0">
                <a:solidFill>
                  <a:srgbClr val="807D6E"/>
                </a:solidFill>
              </a:rPr>
              <a:t>'</a:t>
            </a:r>
            <a:r>
              <a:rPr lang="en-US" b="1" dirty="0" err="1">
                <a:solidFill>
                  <a:srgbClr val="807D6E"/>
                </a:solidFill>
              </a:rPr>
              <a:t>Mes</a:t>
            </a:r>
            <a:r>
              <a:rPr lang="en-US" b="1" dirty="0">
                <a:solidFill>
                  <a:srgbClr val="807D6E"/>
                </a:solidFill>
              </a:rPr>
              <a:t>'</a:t>
            </a:r>
            <a:r>
              <a:rPr lang="en-US" dirty="0"/>
              <a:t>]</a:t>
            </a:r>
            <a:br>
              <a:rPr lang="en-US" dirty="0"/>
            </a:br>
            <a:r>
              <a:rPr lang="en-US" dirty="0" err="1"/>
              <a:t>x_pos</a:t>
            </a:r>
            <a:r>
              <a:rPr lang="en-US" dirty="0"/>
              <a:t>=</a:t>
            </a:r>
            <a:r>
              <a:rPr lang="en-US" dirty="0" err="1"/>
              <a:t>np.arange</a:t>
            </a:r>
            <a:r>
              <a:rPr lang="en-US" dirty="0"/>
              <a:t>(</a:t>
            </a:r>
            <a:r>
              <a:rPr lang="en-US" dirty="0" err="1">
                <a:solidFill>
                  <a:srgbClr val="8888C6"/>
                </a:solidFill>
              </a:rPr>
              <a:t>len</a:t>
            </a:r>
            <a:r>
              <a:rPr lang="en-US" dirty="0"/>
              <a:t>(</a:t>
            </a:r>
            <a:r>
              <a:rPr lang="en-US" dirty="0" err="1"/>
              <a:t>Cell_types</a:t>
            </a:r>
            <a:r>
              <a:rPr lang="en-US" dirty="0"/>
              <a:t>))</a:t>
            </a:r>
            <a:br>
              <a:rPr lang="en-US" dirty="0"/>
            </a:br>
            <a:r>
              <a:rPr lang="en-US" dirty="0" err="1"/>
              <a:t>meanbars</a:t>
            </a:r>
            <a:r>
              <a:rPr lang="en-US" dirty="0"/>
              <a:t>=[</a:t>
            </a:r>
            <a:r>
              <a:rPr lang="en-US" dirty="0" err="1"/>
              <a:t>Epi_mean</a:t>
            </a:r>
            <a:r>
              <a:rPr lang="en-US" dirty="0">
                <a:solidFill>
                  <a:srgbClr val="5C7AB8"/>
                </a:solidFill>
              </a:rPr>
              <a:t>, </a:t>
            </a:r>
            <a:r>
              <a:rPr lang="en-US" dirty="0" err="1"/>
              <a:t>Mes_mean</a:t>
            </a:r>
            <a:r>
              <a:rPr lang="en-US" dirty="0"/>
              <a:t>]</a:t>
            </a:r>
            <a:br>
              <a:rPr lang="en-US" dirty="0"/>
            </a:br>
            <a:r>
              <a:rPr lang="en-US" dirty="0"/>
              <a:t>error=[</a:t>
            </a:r>
            <a:r>
              <a:rPr lang="en-US" dirty="0" err="1"/>
              <a:t>Epi_std</a:t>
            </a:r>
            <a:r>
              <a:rPr lang="en-US" dirty="0">
                <a:solidFill>
                  <a:srgbClr val="5C7AB8"/>
                </a:solidFill>
              </a:rPr>
              <a:t>, </a:t>
            </a:r>
            <a:r>
              <a:rPr lang="en-US" dirty="0" err="1"/>
              <a:t>Mes_std</a:t>
            </a:r>
            <a:r>
              <a:rPr lang="en-US" dirty="0"/>
              <a:t>]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236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C1313-78D8-FC4F-9096-E82BCDAD4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Customizing the graphs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E41A4B0-B709-F44D-B853-DE2101BBA781}"/>
              </a:ext>
            </a:extLst>
          </p:cNvPr>
          <p:cNvSpPr/>
          <p:nvPr/>
        </p:nvSpPr>
        <p:spPr>
          <a:xfrm>
            <a:off x="426203" y="2413407"/>
            <a:ext cx="4572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597CC2"/>
                </a:solidFill>
              </a:rPr>
              <a:t>import </a:t>
            </a:r>
            <a:r>
              <a:rPr lang="en-US" dirty="0" err="1"/>
              <a:t>matplotlib.pyplot</a:t>
            </a:r>
            <a:r>
              <a:rPr lang="en-US" dirty="0"/>
              <a:t> </a:t>
            </a:r>
            <a:r>
              <a:rPr lang="en-US" dirty="0">
                <a:solidFill>
                  <a:srgbClr val="597CC2"/>
                </a:solidFill>
              </a:rPr>
              <a:t>as </a:t>
            </a:r>
            <a:r>
              <a:rPr lang="en-US" dirty="0" err="1"/>
              <a:t>plt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7A7A7A"/>
                </a:solidFill>
              </a:rPr>
              <a:t># Build the plot</a:t>
            </a:r>
            <a:br>
              <a:rPr lang="en-US" dirty="0">
                <a:solidFill>
                  <a:srgbClr val="7A7A7A"/>
                </a:solidFill>
              </a:rPr>
            </a:br>
            <a:r>
              <a:rPr lang="en-US" dirty="0"/>
              <a:t>fig</a:t>
            </a:r>
            <a:r>
              <a:rPr lang="en-US" dirty="0">
                <a:solidFill>
                  <a:srgbClr val="5C7AB8"/>
                </a:solidFill>
              </a:rPr>
              <a:t>, </a:t>
            </a:r>
            <a:r>
              <a:rPr lang="en-US" dirty="0"/>
              <a:t>ax = </a:t>
            </a:r>
            <a:r>
              <a:rPr lang="en-US" dirty="0" err="1"/>
              <a:t>plt.subplots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 err="1"/>
              <a:t>ax.bar</a:t>
            </a:r>
            <a:r>
              <a:rPr lang="en-US" dirty="0"/>
              <a:t>(</a:t>
            </a:r>
            <a:r>
              <a:rPr lang="en-US" dirty="0" err="1"/>
              <a:t>x_pos</a:t>
            </a:r>
            <a:r>
              <a:rPr lang="en-US" dirty="0">
                <a:solidFill>
                  <a:srgbClr val="5C7AB8"/>
                </a:solidFill>
              </a:rPr>
              <a:t>, </a:t>
            </a:r>
            <a:r>
              <a:rPr lang="en-US" dirty="0" err="1"/>
              <a:t>meanbars</a:t>
            </a:r>
            <a:r>
              <a:rPr lang="en-US" dirty="0">
                <a:solidFill>
                  <a:srgbClr val="5C7AB8"/>
                </a:solidFill>
              </a:rPr>
              <a:t>, </a:t>
            </a:r>
            <a:r>
              <a:rPr lang="en-US" dirty="0">
                <a:solidFill>
                  <a:srgbClr val="AA4926"/>
                </a:solidFill>
              </a:rPr>
              <a:t>color</a:t>
            </a:r>
            <a:r>
              <a:rPr lang="en-US" dirty="0"/>
              <a:t>=[</a:t>
            </a:r>
            <a:r>
              <a:rPr lang="en-US" b="1" dirty="0">
                <a:solidFill>
                  <a:srgbClr val="807D6E"/>
                </a:solidFill>
              </a:rPr>
              <a:t>'pink'</a:t>
            </a:r>
            <a:r>
              <a:rPr lang="en-US" dirty="0">
                <a:solidFill>
                  <a:srgbClr val="5C7AB8"/>
                </a:solidFill>
              </a:rPr>
              <a:t>, </a:t>
            </a:r>
            <a:r>
              <a:rPr lang="en-US" b="1" dirty="0">
                <a:solidFill>
                  <a:srgbClr val="807D6E"/>
                </a:solidFill>
              </a:rPr>
              <a:t>'blue'</a:t>
            </a:r>
            <a:r>
              <a:rPr lang="en-US" dirty="0"/>
              <a:t>]</a:t>
            </a:r>
            <a:r>
              <a:rPr lang="en-US" dirty="0">
                <a:solidFill>
                  <a:srgbClr val="5C7AB8"/>
                </a:solidFill>
              </a:rPr>
              <a:t>, </a:t>
            </a:r>
            <a:r>
              <a:rPr lang="en-US" dirty="0" err="1">
                <a:solidFill>
                  <a:srgbClr val="AA4926"/>
                </a:solidFill>
              </a:rPr>
              <a:t>yerr</a:t>
            </a:r>
            <a:r>
              <a:rPr lang="en-US" dirty="0"/>
              <a:t>=error</a:t>
            </a:r>
            <a:r>
              <a:rPr lang="en-US" dirty="0">
                <a:solidFill>
                  <a:srgbClr val="5C7AB8"/>
                </a:solidFill>
              </a:rPr>
              <a:t>, </a:t>
            </a:r>
            <a:r>
              <a:rPr lang="en-US" dirty="0">
                <a:solidFill>
                  <a:srgbClr val="AA4926"/>
                </a:solidFill>
              </a:rPr>
              <a:t>align</a:t>
            </a:r>
            <a:r>
              <a:rPr lang="en-US" dirty="0"/>
              <a:t>=</a:t>
            </a:r>
            <a:r>
              <a:rPr lang="en-US" b="1" dirty="0">
                <a:solidFill>
                  <a:srgbClr val="807D6E"/>
                </a:solidFill>
              </a:rPr>
              <a:t>'center'</a:t>
            </a:r>
            <a:r>
              <a:rPr lang="en-US" dirty="0">
                <a:solidFill>
                  <a:srgbClr val="5C7AB8"/>
                </a:solidFill>
              </a:rPr>
              <a:t>, </a:t>
            </a:r>
            <a:r>
              <a:rPr lang="en-US" dirty="0">
                <a:solidFill>
                  <a:srgbClr val="AA4926"/>
                </a:solidFill>
              </a:rPr>
              <a:t>alpha</a:t>
            </a:r>
            <a:r>
              <a:rPr lang="en-US" dirty="0"/>
              <a:t>=</a:t>
            </a:r>
            <a:r>
              <a:rPr lang="en-US" dirty="0">
                <a:solidFill>
                  <a:srgbClr val="267DFF"/>
                </a:solidFill>
              </a:rPr>
              <a:t>0.5</a:t>
            </a:r>
            <a:r>
              <a:rPr lang="en-US" dirty="0">
                <a:solidFill>
                  <a:srgbClr val="5C7AB8"/>
                </a:solidFill>
              </a:rPr>
              <a:t>, </a:t>
            </a:r>
            <a:r>
              <a:rPr lang="en-US" dirty="0" err="1">
                <a:solidFill>
                  <a:srgbClr val="AA4926"/>
                </a:solidFill>
              </a:rPr>
              <a:t>ecolor</a:t>
            </a:r>
            <a:r>
              <a:rPr lang="en-US" dirty="0"/>
              <a:t>=</a:t>
            </a:r>
            <a:r>
              <a:rPr lang="en-US" b="1" dirty="0">
                <a:solidFill>
                  <a:srgbClr val="807D6E"/>
                </a:solidFill>
              </a:rPr>
              <a:t>'black'</a:t>
            </a:r>
            <a:r>
              <a:rPr lang="en-US" dirty="0">
                <a:solidFill>
                  <a:srgbClr val="5C7AB8"/>
                </a:solidFill>
              </a:rPr>
              <a:t>, </a:t>
            </a:r>
            <a:r>
              <a:rPr lang="en-US" dirty="0">
                <a:solidFill>
                  <a:srgbClr val="AA4926"/>
                </a:solidFill>
              </a:rPr>
              <a:t>capsize</a:t>
            </a:r>
            <a:r>
              <a:rPr lang="en-US" dirty="0"/>
              <a:t>=</a:t>
            </a:r>
            <a:r>
              <a:rPr lang="en-US" dirty="0">
                <a:solidFill>
                  <a:srgbClr val="267DFF"/>
                </a:solidFill>
              </a:rPr>
              <a:t>10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 err="1"/>
              <a:t>ax.set_ylabel</a:t>
            </a:r>
            <a:r>
              <a:rPr lang="en-US" dirty="0"/>
              <a:t>(</a:t>
            </a:r>
            <a:r>
              <a:rPr lang="en-US" b="1" dirty="0">
                <a:solidFill>
                  <a:srgbClr val="807D6E"/>
                </a:solidFill>
              </a:rPr>
              <a:t>'mRNA Expression'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 err="1"/>
              <a:t>ax.set_xticks</a:t>
            </a:r>
            <a:r>
              <a:rPr lang="en-US" dirty="0"/>
              <a:t>(</a:t>
            </a:r>
            <a:r>
              <a:rPr lang="en-US" dirty="0" err="1"/>
              <a:t>x_pos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 err="1"/>
              <a:t>ax.set_xticklabels</a:t>
            </a:r>
            <a:r>
              <a:rPr lang="en-US" dirty="0"/>
              <a:t>(</a:t>
            </a:r>
            <a:r>
              <a:rPr lang="en-US" dirty="0" err="1"/>
              <a:t>Cell_types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 err="1"/>
              <a:t>ax.set_title</a:t>
            </a:r>
            <a:r>
              <a:rPr lang="en-US" dirty="0"/>
              <a:t>(</a:t>
            </a:r>
            <a:r>
              <a:rPr lang="en-US" b="1" dirty="0">
                <a:solidFill>
                  <a:srgbClr val="807D6E"/>
                </a:solidFill>
              </a:rPr>
              <a:t>'Timp2 expression in lung E11.5 epithelial and mesenchymal cells’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 err="1"/>
              <a:t>ax.yaxis.grid</a:t>
            </a:r>
            <a:r>
              <a:rPr lang="en-US" dirty="0"/>
              <a:t>(</a:t>
            </a:r>
            <a:r>
              <a:rPr lang="en-US" dirty="0">
                <a:solidFill>
                  <a:srgbClr val="597CC2"/>
                </a:solidFill>
              </a:rPr>
              <a:t>True</a:t>
            </a:r>
            <a:r>
              <a:rPr lang="en-US" dirty="0"/>
              <a:t>)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E028BE5-CAB4-A843-A68A-C40B78A4CD99}"/>
              </a:ext>
            </a:extLst>
          </p:cNvPr>
          <p:cNvSpPr/>
          <p:nvPr/>
        </p:nvSpPr>
        <p:spPr>
          <a:xfrm>
            <a:off x="5455404" y="2413407"/>
            <a:ext cx="322364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A7A7A"/>
                </a:solidFill>
              </a:rPr>
              <a:t># Save the figure and show</a:t>
            </a:r>
            <a:br>
              <a:rPr lang="en-US" dirty="0">
                <a:solidFill>
                  <a:srgbClr val="7A7A7A"/>
                </a:solidFill>
              </a:rPr>
            </a:br>
            <a:r>
              <a:rPr lang="en-US" dirty="0" err="1"/>
              <a:t>plt.tight_layout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 err="1"/>
              <a:t>plt.savefig</a:t>
            </a:r>
            <a:r>
              <a:rPr lang="en-US" dirty="0"/>
              <a:t>(</a:t>
            </a:r>
            <a:r>
              <a:rPr lang="en-US" b="1" dirty="0">
                <a:solidFill>
                  <a:srgbClr val="807D6E"/>
                </a:solidFill>
              </a:rPr>
              <a:t>”Timp2_mRNAexpression_E11.5 </a:t>
            </a:r>
            <a:r>
              <a:rPr lang="en-US" b="1" dirty="0" err="1">
                <a:solidFill>
                  <a:srgbClr val="807D6E"/>
                </a:solidFill>
              </a:rPr>
              <a:t>lung.png</a:t>
            </a:r>
            <a:r>
              <a:rPr lang="en-US" b="1" dirty="0">
                <a:solidFill>
                  <a:srgbClr val="807D6E"/>
                </a:solidFill>
              </a:rPr>
              <a:t>''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 err="1"/>
              <a:t>plt.show</a:t>
            </a:r>
            <a:r>
              <a:rPr lang="en-US" dirty="0"/>
              <a:t>()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FC3FD7-E1C7-8D4A-BEFF-B4A369434A45}"/>
              </a:ext>
            </a:extLst>
          </p:cNvPr>
          <p:cNvSpPr/>
          <p:nvPr/>
        </p:nvSpPr>
        <p:spPr>
          <a:xfrm>
            <a:off x="5455404" y="4344012"/>
            <a:ext cx="344837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#t-test and p-value</a:t>
            </a:r>
            <a:br>
              <a:rPr lang="en-US" dirty="0"/>
            </a:br>
            <a:r>
              <a:rPr lang="en-US" dirty="0"/>
              <a:t>t, p = </a:t>
            </a:r>
            <a:r>
              <a:rPr lang="en-US" dirty="0" err="1"/>
              <a:t>stats.ttest_ind</a:t>
            </a:r>
            <a:r>
              <a:rPr lang="en-US" dirty="0"/>
              <a:t>(</a:t>
            </a:r>
            <a:r>
              <a:rPr lang="en-US" dirty="0" err="1"/>
              <a:t>Mes,Epi</a:t>
            </a:r>
            <a:r>
              <a:rPr lang="en-US" dirty="0"/>
              <a:t>, </a:t>
            </a:r>
            <a:r>
              <a:rPr lang="en-US" dirty="0" err="1"/>
              <a:t>equal_var</a:t>
            </a:r>
            <a:r>
              <a:rPr lang="en-US" dirty="0"/>
              <a:t>=False)</a:t>
            </a:r>
            <a:br>
              <a:rPr lang="en-US" dirty="0"/>
            </a:br>
            <a:r>
              <a:rPr lang="en-US" dirty="0"/>
              <a:t>print(</a:t>
            </a:r>
            <a:r>
              <a:rPr lang="en-US" b="1" dirty="0"/>
              <a:t>"t = " </a:t>
            </a:r>
            <a:r>
              <a:rPr lang="en-US" dirty="0"/>
              <a:t>+ </a:t>
            </a:r>
            <a:r>
              <a:rPr lang="en-US" dirty="0" err="1"/>
              <a:t>str</a:t>
            </a:r>
            <a:r>
              <a:rPr lang="en-US" dirty="0"/>
              <a:t>(t))</a:t>
            </a:r>
            <a:br>
              <a:rPr lang="en-US" dirty="0"/>
            </a:br>
            <a:r>
              <a:rPr lang="en-US" dirty="0"/>
              <a:t>print(</a:t>
            </a:r>
            <a:r>
              <a:rPr lang="en-US" b="1" dirty="0"/>
              <a:t>"p = " </a:t>
            </a:r>
            <a:r>
              <a:rPr lang="en-US" dirty="0"/>
              <a:t>+ </a:t>
            </a:r>
            <a:r>
              <a:rPr lang="en-US" dirty="0" err="1"/>
              <a:t>str</a:t>
            </a:r>
            <a:r>
              <a:rPr lang="en-US" dirty="0"/>
              <a:t>(p))</a:t>
            </a:r>
          </a:p>
        </p:txBody>
      </p:sp>
    </p:spTree>
    <p:extLst>
      <p:ext uri="{BB962C8B-B14F-4D97-AF65-F5344CB8AC3E}">
        <p14:creationId xmlns:p14="http://schemas.microsoft.com/office/powerpoint/2010/main" val="1628691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2691E-924B-264C-90F7-D76B63D01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952" y="1159574"/>
            <a:ext cx="6867684" cy="709865"/>
          </a:xfrm>
        </p:spPr>
        <p:txBody>
          <a:bodyPr/>
          <a:lstStyle/>
          <a:p>
            <a:pPr algn="ctr"/>
            <a:r>
              <a:rPr lang="en-US" sz="4000"/>
              <a:t>GSM3027039 </a:t>
            </a:r>
            <a:br>
              <a:rPr lang="en-US" sz="4000"/>
            </a:br>
            <a:r>
              <a:rPr lang="en-US" sz="4000"/>
              <a:t>(lung10.5E expression)</a:t>
            </a:r>
            <a:br>
              <a:rPr lang="en-US" sz="4000"/>
            </a:br>
            <a:endParaRPr lang="en-US" sz="4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4B9C53-4B09-6F43-9CA4-169ECC83E6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247"/>
          <a:stretch/>
        </p:blipFill>
        <p:spPr>
          <a:xfrm>
            <a:off x="3513051" y="2344188"/>
            <a:ext cx="5448069" cy="422321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4BDE79F-EE11-E147-B8D8-521325DD560F}"/>
              </a:ext>
            </a:extLst>
          </p:cNvPr>
          <p:cNvSpPr/>
          <p:nvPr/>
        </p:nvSpPr>
        <p:spPr>
          <a:xfrm>
            <a:off x="573578" y="2640322"/>
            <a:ext cx="29394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 = 0.18786636459852307</a:t>
            </a:r>
          </a:p>
          <a:p>
            <a:r>
              <a:rPr lang="en-US" dirty="0"/>
              <a:t>p = 0.8519663195255461</a:t>
            </a:r>
          </a:p>
        </p:txBody>
      </p:sp>
    </p:spTree>
    <p:extLst>
      <p:ext uri="{BB962C8B-B14F-4D97-AF65-F5344CB8AC3E}">
        <p14:creationId xmlns:p14="http://schemas.microsoft.com/office/powerpoint/2010/main" val="31895572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{FFF4DC92-4691-074B-87A2-B405A08A1936}tf10001076</Template>
  <TotalTime>498</TotalTime>
  <Words>374</Words>
  <Application>Microsoft Macintosh PowerPoint</Application>
  <PresentationFormat>On-screen Show (4:3)</PresentationFormat>
  <Paragraphs>73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-webkit-standard</vt:lpstr>
      <vt:lpstr>Arial</vt:lpstr>
      <vt:lpstr>Calibri</vt:lpstr>
      <vt:lpstr>Century Gothic</vt:lpstr>
      <vt:lpstr>Helvetica Neue</vt:lpstr>
      <vt:lpstr>Wingdings 3</vt:lpstr>
      <vt:lpstr>Ion Boardroom</vt:lpstr>
      <vt:lpstr>Developing hypotheses based on public databases</vt:lpstr>
      <vt:lpstr>Objective</vt:lpstr>
      <vt:lpstr>Overview</vt:lpstr>
      <vt:lpstr> Using datasets to support your hypothesis  </vt:lpstr>
      <vt:lpstr> Using datasets to support your hypothesis  </vt:lpstr>
      <vt:lpstr>Creating arrays from the data</vt:lpstr>
      <vt:lpstr>Creating the error bars</vt:lpstr>
      <vt:lpstr>Customizing the graphs</vt:lpstr>
      <vt:lpstr>GSM3027039  (lung10.5E expression) </vt:lpstr>
      <vt:lpstr>GSM3027047 (lung11.5E expression) </vt:lpstr>
      <vt:lpstr>Using web-based software to interpret data</vt:lpstr>
      <vt:lpstr>Building pathways in IPA</vt:lpstr>
      <vt:lpstr>Using matplotlib venn to look for relationships</vt:lpstr>
      <vt:lpstr>Using matplotlib venn to look for relationships</vt:lpstr>
      <vt:lpstr>Assessing possible implications </vt:lpstr>
      <vt:lpstr>Cleaning data from OncoLnc</vt:lpstr>
      <vt:lpstr>Building survival graphs</vt:lpstr>
      <vt:lpstr>Survival curve of high Timp2 vs Low Timp2 expression</vt:lpstr>
      <vt:lpstr>Cox regression</vt:lpstr>
      <vt:lpstr>Cox regression output</vt:lpstr>
      <vt:lpstr>Summary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>generated using python-pptx</dc:description>
  <cp:lastModifiedBy>Gonzalez, Shaimar Roselyn</cp:lastModifiedBy>
  <cp:revision>21</cp:revision>
  <cp:lastPrinted>2018-12-06T15:20:47Z</cp:lastPrinted>
  <dcterms:created xsi:type="dcterms:W3CDTF">2013-01-27T09:14:16Z</dcterms:created>
  <dcterms:modified xsi:type="dcterms:W3CDTF">2018-12-16T20:06:11Z</dcterms:modified>
  <cp:category/>
</cp:coreProperties>
</file>