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Product</a:t>
            </a:r>
            <a:r>
              <a:rPr lang="en-US" baseline="0" dirty="0" smtClean="0"/>
              <a:t> count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86449936"/>
        <c:axId val="-1986439056"/>
      </c:barChart>
      <c:catAx>
        <c:axId val="-198644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6439056"/>
        <c:crosses val="autoZero"/>
        <c:auto val="1"/>
        <c:lblAlgn val="ctr"/>
        <c:lblOffset val="100"/>
        <c:noMultiLvlLbl val="0"/>
      </c:catAx>
      <c:valAx>
        <c:axId val="-1986439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644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69</c:v>
                </c:pt>
                <c:pt idx="2">
                  <c:v>59</c:v>
                </c:pt>
                <c:pt idx="3">
                  <c:v>12</c:v>
                </c:pt>
                <c:pt idx="4">
                  <c:v>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108</c:v>
                </c:pt>
                <c:pt idx="1">
                  <c:v>103</c:v>
                </c:pt>
                <c:pt idx="2">
                  <c:v>75</c:v>
                </c:pt>
                <c:pt idx="3">
                  <c:v>17</c:v>
                </c:pt>
                <c:pt idx="4">
                  <c:v>22</c:v>
                </c:pt>
                <c:pt idx="5">
                  <c:v>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86442320"/>
        <c:axId val="-1986436336"/>
      </c:barChart>
      <c:catAx>
        <c:axId val="-198644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6436336"/>
        <c:crosses val="autoZero"/>
        <c:auto val="1"/>
        <c:lblAlgn val="ctr"/>
        <c:lblOffset val="100"/>
        <c:noMultiLvlLbl val="0"/>
      </c:catAx>
      <c:valAx>
        <c:axId val="-1986436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8644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03836616384757"/>
          <c:y val="0.19624225568132275"/>
          <c:w val="0.86596163383615243"/>
          <c:h val="0.47432593291685388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497270544"/>
        <c:axId val="-1497268912"/>
      </c:barChart>
      <c:catAx>
        <c:axId val="-149727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7268912"/>
        <c:crosses val="autoZero"/>
        <c:auto val="1"/>
        <c:lblAlgn val="ctr"/>
        <c:lblOffset val="100"/>
        <c:noMultiLvlLbl val="0"/>
      </c:catAx>
      <c:valAx>
        <c:axId val="-1497268912"/>
        <c:scaling>
          <c:orientation val="minMax"/>
          <c:min val="25"/>
        </c:scaling>
        <c:delete val="1"/>
        <c:axPos val="l"/>
        <c:numFmt formatCode="General" sourceLinked="1"/>
        <c:majorTickMark val="none"/>
        <c:minorTickMark val="none"/>
        <c:tickLblPos val="nextTo"/>
        <c:crossAx val="-149727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19540228438967"/>
          <c:y val="2.2534216429910121E-2"/>
          <c:w val="0.83780459771561033"/>
          <c:h val="0.6939751199165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sold quantity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2075087</c:v>
                </c:pt>
                <c:pt idx="3">
                  <c:v>5042541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410021152"/>
        <c:axId val="-1410020608"/>
      </c:barChart>
      <c:catAx>
        <c:axId val="-141002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0020608"/>
        <c:crosses val="autoZero"/>
        <c:auto val="1"/>
        <c:lblAlgn val="ctr"/>
        <c:lblOffset val="100"/>
        <c:noMultiLvlLbl val="0"/>
      </c:catAx>
      <c:valAx>
        <c:axId val="-1410020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002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5.4978623228578077E-2"/>
          <c:y val="4.1610785166028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73.22</c:v>
                </c:pt>
                <c:pt idx="1">
                  <c:v>15.47</c:v>
                </c:pt>
                <c:pt idx="2">
                  <c:v>11.31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3564294" y="-3642922"/>
          <a:ext cx="7865707" cy="233799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A8EF-41C0-4676-9CE7-2AB1C6252103}" type="datetimeFigureOut">
              <a:rPr lang="en-US" smtClean="0"/>
              <a:t>01-Mar-23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6E56-8D8D-4464-9028-74D6FAFE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259556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to Management in Consumer Goods Domain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Shaziya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Shaikh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12" y="4246562"/>
            <a:ext cx="2543175" cy="2206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69" y="2975422"/>
            <a:ext cx="1063689" cy="10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Quarter wise sold Quantity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2020, got the maximum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The final output contains these fields sorted by the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As we can see from above graph there is less quantity sold in quarter3.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4" y="3458879"/>
            <a:ext cx="2847223" cy="1844592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77126094"/>
              </p:ext>
            </p:extLst>
          </p:nvPr>
        </p:nvGraphicFramePr>
        <p:xfrm>
          <a:off x="5426242" y="2707105"/>
          <a:ext cx="5479715" cy="267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21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contribution: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helped to bring more gross sales in the fiscal year 2021 and #the percentage of contribution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Maximum contribution to gross sales is done by Retailer which is 73%.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5" y="3761714"/>
            <a:ext cx="3743325" cy="1371350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41877710"/>
              </p:ext>
            </p:extLst>
          </p:nvPr>
        </p:nvGraphicFramePr>
        <p:xfrm>
          <a:off x="5209427" y="2412946"/>
          <a:ext cx="5943601" cy="274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0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3 product In each division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Get the Top 3 products in each division that have a high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55" y="2800267"/>
            <a:ext cx="7760368" cy="24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1371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2825750"/>
            <a:ext cx="9750489" cy="27166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7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for “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 the list of markets in which customer "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Exclusive" operates its business in the APAC region.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7" y="3198764"/>
            <a:ext cx="1409701" cy="2461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8" y="2972157"/>
            <a:ext cx="6637175" cy="32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unique product 2022 vs. 2021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percentage of unique product increase in 2021 vs. 2020? The final output contains these fields,unique_products_2020,unique_products_2021,percentage_chg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/>
              <a:t>Output: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demand and production both increased.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healthy and positive sigh for business</a:t>
            </a:r>
            <a:r>
              <a:rPr lang="en-US" sz="1800" b="1" dirty="0" smtClean="0"/>
              <a:t>.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35" y="3032254"/>
            <a:ext cx="451485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8" y="2528595"/>
            <a:ext cx="5319228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wise unique products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report with all the unique product counts for each segment and sort them in descending order of product counts. The final output contains 2 fields, segment,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like Notebook, Accessories, peripherals are performing well.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as desktop, storage Networking is having slow progress.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41" y="2952458"/>
            <a:ext cx="2190750" cy="2151388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48314026"/>
              </p:ext>
            </p:extLst>
          </p:nvPr>
        </p:nvGraphicFramePr>
        <p:xfrm>
          <a:off x="3564294" y="2952459"/>
          <a:ext cx="7865707" cy="215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7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difference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Follow-up: Which segment had the most increase in unique products in 2021 vs 2020?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144169"/>
            <a:ext cx="4438650" cy="1457325"/>
          </a:xfrm>
          <a:prstGeom prst="rect">
            <a:avLst/>
          </a:prstGeom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908510849"/>
              </p:ext>
            </p:extLst>
          </p:nvPr>
        </p:nvGraphicFramePr>
        <p:xfrm>
          <a:off x="6134101" y="3181349"/>
          <a:ext cx="5648324" cy="324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9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and Lowest manufacturing cost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Get the products that have the highest and lowest manufacturing costs. The final output should contain these fields,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 Home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 2 (A6120110206) is a personal desktop with 240.5364$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cost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as AQ Master wired x1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mouse with 0.8920$ lowest manufacturing cost.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27" y="3304981"/>
            <a:ext cx="447674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with average high discount for fiscal year 2021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18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Generate a report which contains the top 5 customers who received an average high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fiscal year 2021 and in the Indian market.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Insight:</a:t>
            </a:r>
          </a:p>
          <a:p>
            <a:r>
              <a:rPr lang="en-US" sz="2000" dirty="0" smtClean="0"/>
              <a:t>Highest average discount percentage is given to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Least average discount is given to Amazon.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422795"/>
            <a:ext cx="3771900" cy="131445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60739357"/>
              </p:ext>
            </p:extLst>
          </p:nvPr>
        </p:nvGraphicFramePr>
        <p:xfrm>
          <a:off x="5405923" y="2537927"/>
          <a:ext cx="4720253" cy="222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66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75000"/>
              </a:schemeClr>
            </a:gs>
            <a:gs pos="52000">
              <a:srgbClr val="C2DAEF"/>
            </a:gs>
            <a:gs pos="34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15" y="374455"/>
            <a:ext cx="10515600" cy="94116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Get the complete report of the Gross sales amount for the customer “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Exclusive” for each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Form Feb 2020 to Aug 2020 there is very less gross sales.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89" y="1172481"/>
            <a:ext cx="7579895" cy="4647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0" y="1172482"/>
            <a:ext cx="3267075" cy="46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Insights to Management in Consumer Goods Domain </vt:lpstr>
      <vt:lpstr>Data set</vt:lpstr>
      <vt:lpstr>Market Analysis for “Atliq Exclusive”</vt:lpstr>
      <vt:lpstr>Difference of unique product 2022 vs. 2021</vt:lpstr>
      <vt:lpstr>Segment wise unique products</vt:lpstr>
      <vt:lpstr>Segment wise Product count difference</vt:lpstr>
      <vt:lpstr>Highest and Lowest manufacturing cost</vt:lpstr>
      <vt:lpstr>Top 5 customers with average high discount for fiscal year 2021</vt:lpstr>
      <vt:lpstr>7. Get the complete report of the Gross sales amount for the customer “Atliq Exclusive” for each month.</vt:lpstr>
      <vt:lpstr>Quarter wise sold Quantity</vt:lpstr>
      <vt:lpstr>Channel contribution:</vt:lpstr>
      <vt:lpstr>To 3 product In each division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admin</dc:creator>
  <cp:lastModifiedBy>admin</cp:lastModifiedBy>
  <cp:revision>22</cp:revision>
  <dcterms:created xsi:type="dcterms:W3CDTF">2023-02-27T12:21:06Z</dcterms:created>
  <dcterms:modified xsi:type="dcterms:W3CDTF">2023-03-01T15:35:56Z</dcterms:modified>
</cp:coreProperties>
</file>