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6f74338a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46f74338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46f74338a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46f74338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46f74338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46f74338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6f74338a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6f7433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6f74338a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6f74338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46f74338a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46f74338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46f74338a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46f74338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6f74338a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6f7433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46f74338a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46f74338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46f74338a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46f7433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en.wikipedia.org/wiki/List_of_postal_codes_of_Canada:_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Coursera Project</a:t>
            </a:r>
            <a:endParaRPr/>
          </a:p>
          <a:p>
            <a:pPr indent="0" lvl="0" marL="0" rtl="0" algn="ctr">
              <a:spcBef>
                <a:spcPts val="0"/>
              </a:spcBef>
              <a:spcAft>
                <a:spcPts val="0"/>
              </a:spcAft>
              <a:buNone/>
            </a:pPr>
            <a:r>
              <a:rPr lang="en"/>
              <a:t>Battle of Neighborhood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body"/>
          </p:nvPr>
        </p:nvSpPr>
        <p:spPr>
          <a:xfrm>
            <a:off x="311700" y="1152475"/>
            <a:ext cx="8520600" cy="36240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 sz="1600"/>
              <a:t>Folium is used to view the neighborhood with chinese restaurants on map and also to show the clusters on the map.</a:t>
            </a:r>
            <a:endParaRPr sz="1600"/>
          </a:p>
          <a:p>
            <a:pPr indent="-330200" lvl="0" marL="457200" rtl="0" algn="l">
              <a:spcBef>
                <a:spcPts val="1000"/>
              </a:spcBef>
              <a:spcAft>
                <a:spcPts val="0"/>
              </a:spcAft>
              <a:buSzPts val="1600"/>
              <a:buChar char="●"/>
            </a:pPr>
            <a:r>
              <a:rPr lang="en" sz="1600"/>
              <a:t>Elbow plot with mean squared error is used to find the optimal value of k for clustering.</a:t>
            </a:r>
            <a:endParaRPr sz="1600"/>
          </a:p>
          <a:p>
            <a:pPr indent="-330200" lvl="0" marL="457200" rtl="0" algn="l">
              <a:spcBef>
                <a:spcPts val="1000"/>
              </a:spcBef>
              <a:spcAft>
                <a:spcPts val="1000"/>
              </a:spcAft>
              <a:buSzPts val="1600"/>
              <a:buChar char="●"/>
            </a:pPr>
            <a:r>
              <a:rPr lang="en" sz="1600"/>
              <a:t>Bar chart is used to show the maximum number of chinese restaurants in each neighborhood.</a:t>
            </a:r>
            <a:endParaRPr sz="1600"/>
          </a:p>
        </p:txBody>
      </p:sp>
      <p:sp>
        <p:nvSpPr>
          <p:cNvPr id="142" name="Google Shape;142;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43" name="Google Shape;143;p22"/>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44" name="Google Shape;144;p22"/>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45" name="Google Shape;145;p22"/>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on map</a:t>
            </a:r>
            <a:endParaRPr/>
          </a:p>
        </p:txBody>
      </p:sp>
      <p:sp>
        <p:nvSpPr>
          <p:cNvPr id="151" name="Google Shape;151;p23"/>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52" name="Google Shape;152;p23"/>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53" name="Google Shape;153;p23"/>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54" name="Google Shape;154;p23"/>
          <p:cNvPicPr preferRelativeResize="0"/>
          <p:nvPr/>
        </p:nvPicPr>
        <p:blipFill rotWithShape="1">
          <a:blip r:embed="rId3">
            <a:alphaModFix/>
          </a:blip>
          <a:srcRect b="12541" l="26551" r="24703" t="0"/>
          <a:stretch/>
        </p:blipFill>
        <p:spPr>
          <a:xfrm>
            <a:off x="387900" y="1152471"/>
            <a:ext cx="4024405" cy="3055949"/>
          </a:xfrm>
          <a:prstGeom prst="rect">
            <a:avLst/>
          </a:prstGeom>
          <a:noFill/>
          <a:ln>
            <a:noFill/>
          </a:ln>
        </p:spPr>
      </p:pic>
      <p:pic>
        <p:nvPicPr>
          <p:cNvPr id="155" name="Google Shape;155;p23"/>
          <p:cNvPicPr preferRelativeResize="0"/>
          <p:nvPr/>
        </p:nvPicPr>
        <p:blipFill rotWithShape="1">
          <a:blip r:embed="rId4">
            <a:alphaModFix/>
          </a:blip>
          <a:srcRect b="0" l="20811" r="6949" t="0"/>
          <a:stretch/>
        </p:blipFill>
        <p:spPr>
          <a:xfrm>
            <a:off x="4842675" y="1180000"/>
            <a:ext cx="3921351" cy="300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Elbow plot with mean squared error</a:t>
            </a:r>
            <a:endParaRPr/>
          </a:p>
        </p:txBody>
      </p:sp>
      <p:sp>
        <p:nvSpPr>
          <p:cNvPr id="161" name="Google Shape;161;p24"/>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62" name="Google Shape;162;p24"/>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pic>
        <p:nvPicPr>
          <p:cNvPr id="163" name="Google Shape;163;p24"/>
          <p:cNvPicPr preferRelativeResize="0"/>
          <p:nvPr/>
        </p:nvPicPr>
        <p:blipFill>
          <a:blip r:embed="rId3">
            <a:alphaModFix/>
          </a:blip>
          <a:stretch>
            <a:fillRect/>
          </a:stretch>
        </p:blipFill>
        <p:spPr>
          <a:xfrm>
            <a:off x="1552025" y="1093925"/>
            <a:ext cx="5782950" cy="3660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a:t>
            </a:r>
            <a:endParaRPr/>
          </a:p>
        </p:txBody>
      </p:sp>
      <p:sp>
        <p:nvSpPr>
          <p:cNvPr id="169" name="Google Shape;169;p25"/>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70" name="Google Shape;170;p25"/>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pic>
        <p:nvPicPr>
          <p:cNvPr id="171" name="Google Shape;171;p25"/>
          <p:cNvPicPr preferRelativeResize="0"/>
          <p:nvPr/>
        </p:nvPicPr>
        <p:blipFill>
          <a:blip r:embed="rId3">
            <a:alphaModFix/>
          </a:blip>
          <a:stretch>
            <a:fillRect/>
          </a:stretch>
        </p:blipFill>
        <p:spPr>
          <a:xfrm>
            <a:off x="2286000" y="941525"/>
            <a:ext cx="4733372" cy="382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Examining the clusters</a:t>
            </a:r>
            <a:endParaRPr/>
          </a:p>
        </p:txBody>
      </p:sp>
      <p:sp>
        <p:nvSpPr>
          <p:cNvPr id="177" name="Google Shape;177;p26"/>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78" name="Google Shape;178;p26"/>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pic>
        <p:nvPicPr>
          <p:cNvPr id="179" name="Google Shape;179;p26"/>
          <p:cNvPicPr preferRelativeResize="0"/>
          <p:nvPr/>
        </p:nvPicPr>
        <p:blipFill>
          <a:blip r:embed="rId3">
            <a:alphaModFix/>
          </a:blip>
          <a:stretch>
            <a:fillRect/>
          </a:stretch>
        </p:blipFill>
        <p:spPr>
          <a:xfrm>
            <a:off x="4575075" y="1982600"/>
            <a:ext cx="4264650" cy="2676500"/>
          </a:xfrm>
          <a:prstGeom prst="rect">
            <a:avLst/>
          </a:prstGeom>
          <a:noFill/>
          <a:ln>
            <a:noFill/>
          </a:ln>
        </p:spPr>
      </p:pic>
      <p:pic>
        <p:nvPicPr>
          <p:cNvPr id="180" name="Google Shape;180;p26"/>
          <p:cNvPicPr preferRelativeResize="0"/>
          <p:nvPr/>
        </p:nvPicPr>
        <p:blipFill>
          <a:blip r:embed="rId4">
            <a:alphaModFix/>
          </a:blip>
          <a:stretch>
            <a:fillRect/>
          </a:stretch>
        </p:blipFill>
        <p:spPr>
          <a:xfrm>
            <a:off x="362675" y="1170125"/>
            <a:ext cx="3936850" cy="2843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86" name="Google Shape;186;p27"/>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87" name="Google Shape;187;p27"/>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88" name="Google Shape;188;p27"/>
          <p:cNvSpPr txBox="1"/>
          <p:nvPr/>
        </p:nvSpPr>
        <p:spPr>
          <a:xfrm>
            <a:off x="445050" y="1168325"/>
            <a:ext cx="80442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From above exploratory data analysis and clustering, following results can be seen: </a:t>
            </a:r>
            <a:endParaRPr sz="1600">
              <a:solidFill>
                <a:schemeClr val="accent3"/>
              </a:solidFill>
              <a:latin typeface="Average"/>
              <a:ea typeface="Average"/>
              <a:cs typeface="Average"/>
              <a:sym typeface="Average"/>
            </a:endParaRPr>
          </a:p>
          <a:p>
            <a:pPr indent="-330200" lvl="0" marL="457200" rtl="0" algn="l">
              <a:lnSpc>
                <a:spcPct val="115000"/>
              </a:lnSpc>
              <a:spcBef>
                <a:spcPts val="100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North Toronto West has the highest number of chinese restaurants, it could be due to people having the taste of chinese food or more chinese people live in that area. </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Cluster 4 has the most number of chinese restaurants in area, which could be due to high demand. </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Chinese restaurant is the least popular food in clusters 1, 2 and 3 </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Toronto Dominion,Harbourfront, Garden District have average but same number of chinese restaurants around. </a:t>
            </a:r>
            <a:endParaRPr sz="1600">
              <a:solidFill>
                <a:schemeClr val="accent3"/>
              </a:solidFill>
              <a:latin typeface="Average"/>
              <a:ea typeface="Average"/>
              <a:cs typeface="Average"/>
              <a:sym typeface="Average"/>
            </a:endParaRPr>
          </a:p>
          <a:p>
            <a:pPr indent="0" lvl="0" marL="0" rtl="0" algn="l">
              <a:spcBef>
                <a:spcPts val="1000"/>
              </a:spcBef>
              <a:spcAft>
                <a:spcPts val="0"/>
              </a:spcAft>
              <a:buNone/>
            </a:pPr>
            <a:r>
              <a:t/>
            </a:r>
            <a:endParaRPr sz="16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4" name="Google Shape;194;p2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95" name="Google Shape;195;p2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96" name="Google Shape;196;p28"/>
          <p:cNvSpPr txBox="1"/>
          <p:nvPr/>
        </p:nvSpPr>
        <p:spPr>
          <a:xfrm>
            <a:off x="445050" y="1168325"/>
            <a:ext cx="80442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accent3"/>
                </a:solidFill>
                <a:latin typeface="Average"/>
                <a:ea typeface="Average"/>
                <a:cs typeface="Average"/>
                <a:sym typeface="Average"/>
              </a:rPr>
              <a:t>I would conclude here by saying that it would be best to open the chinese restaurant in Downtown Toronto M5J (Harbourfront East, Union Station, Toronto Island) as more</a:t>
            </a:r>
            <a:endParaRPr sz="16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sz="1600">
                <a:solidFill>
                  <a:schemeClr val="accent3"/>
                </a:solidFill>
                <a:latin typeface="Average"/>
                <a:ea typeface="Average"/>
                <a:cs typeface="Average"/>
                <a:sym typeface="Average"/>
              </a:rPr>
              <a:t>people would be visiting this area and also because there would be less competition, which would increase the chances of making it successful.</a:t>
            </a:r>
            <a:endParaRPr sz="16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t/>
            </a:r>
            <a:endParaRPr sz="16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304875"/>
            <a:ext cx="8520600" cy="30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Toronto is recognized as the most diverse city in the world. </a:t>
            </a:r>
            <a:endParaRPr/>
          </a:p>
          <a:p>
            <a:pPr indent="0" lvl="0" marL="0" rtl="0" algn="l">
              <a:spcBef>
                <a:spcPts val="1600"/>
              </a:spcBef>
              <a:spcAft>
                <a:spcPts val="0"/>
              </a:spcAft>
              <a:buNone/>
            </a:pPr>
            <a:r>
              <a:rPr lang="en"/>
              <a:t>According to official data, over half of the city's residents were born outside of Canada. </a:t>
            </a:r>
            <a:endParaRPr/>
          </a:p>
          <a:p>
            <a:pPr indent="0" lvl="0" marL="0" rtl="0" algn="l">
              <a:spcBef>
                <a:spcPts val="1600"/>
              </a:spcBef>
              <a:spcAft>
                <a:spcPts val="0"/>
              </a:spcAft>
              <a:buNone/>
            </a:pPr>
            <a:r>
              <a:rPr lang="en"/>
              <a:t>About 51% of the residents belong to visible minority, out of which 12.5 are chinese.</a:t>
            </a:r>
            <a:endParaRPr/>
          </a:p>
          <a:p>
            <a:pPr indent="0" lvl="0" marL="0" rtl="0" algn="l">
              <a:spcBef>
                <a:spcPts val="1600"/>
              </a:spcBef>
              <a:spcAft>
                <a:spcPts val="0"/>
              </a:spcAft>
              <a:buNone/>
            </a:pPr>
            <a:r>
              <a:rPr lang="en"/>
              <a:t>Toronto is a highly </a:t>
            </a:r>
            <a:r>
              <a:rPr lang="en"/>
              <a:t>populous</a:t>
            </a:r>
            <a:r>
              <a:rPr lang="en"/>
              <a:t> city and any business can flourish easily if certain factors are measured correctly.</a:t>
            </a:r>
            <a:endParaRPr/>
          </a:p>
          <a:p>
            <a:pPr indent="0" lvl="0" marL="0" rtl="0" algn="l">
              <a:spcBef>
                <a:spcPts val="1600"/>
              </a:spcBef>
              <a:spcAft>
                <a:spcPts val="1600"/>
              </a:spcAft>
              <a:buNone/>
            </a:pPr>
            <a:r>
              <a:t/>
            </a:r>
            <a:endParaRPr/>
          </a:p>
        </p:txBody>
      </p:sp>
      <p:sp>
        <p:nvSpPr>
          <p:cNvPr id="66" name="Google Shape;66;p14"/>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1</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People often open a new business without analyzing the high demand area and it then results in a failure.</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Due to multicultural city, the demand of a </a:t>
            </a:r>
            <a:r>
              <a:rPr lang="en" sz="1600"/>
              <a:t>specific</a:t>
            </a:r>
            <a:r>
              <a:rPr lang="en" sz="1600"/>
              <a:t> type of business varies in different areas.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People looking for some specific business or service needs to know the best area to look for it.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To find the best neighborhood in Toronto to open a chinese restaurant.</a:t>
            </a:r>
            <a:endParaRPr sz="4200"/>
          </a:p>
          <a:p>
            <a:pPr indent="0" lvl="0" marL="0" rtl="0" algn="l">
              <a:spcBef>
                <a:spcPts val="0"/>
              </a:spcBef>
              <a:spcAft>
                <a:spcPts val="0"/>
              </a:spcAft>
              <a:buNone/>
            </a:pPr>
            <a:r>
              <a:t/>
            </a:r>
            <a:endParaRPr sz="4200"/>
          </a:p>
          <a:p>
            <a:pPr indent="0" lvl="0" marL="0" rtl="0" algn="l">
              <a:spcBef>
                <a:spcPts val="0"/>
              </a:spcBef>
              <a:spcAft>
                <a:spcPts val="0"/>
              </a:spcAft>
              <a:buNone/>
            </a:pPr>
            <a:r>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97" name="Google Shape;9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People looking for a chinese restaurant. </a:t>
            </a:r>
            <a:endParaRPr/>
          </a:p>
          <a:p>
            <a:pPr indent="-342900" lvl="0" marL="457200" rtl="0" algn="l">
              <a:spcBef>
                <a:spcPts val="0"/>
              </a:spcBef>
              <a:spcAft>
                <a:spcPts val="0"/>
              </a:spcAft>
              <a:buSzPts val="1800"/>
              <a:buChar char="●"/>
            </a:pPr>
            <a:r>
              <a:rPr lang="en"/>
              <a:t>People looking to open a new chinese restaurant.</a:t>
            </a:r>
            <a:endParaRPr/>
          </a:p>
          <a:p>
            <a:pPr indent="-342900" lvl="0" marL="457200" rtl="0" algn="l">
              <a:spcBef>
                <a:spcPts val="0"/>
              </a:spcBef>
              <a:spcAft>
                <a:spcPts val="0"/>
              </a:spcAft>
              <a:buSzPts val="1800"/>
              <a:buChar char="●"/>
            </a:pPr>
            <a:r>
              <a:rPr lang="en"/>
              <a:t>Businessman looking to buy a franchise of a chinese restaurant.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body"/>
          </p:nvPr>
        </p:nvSpPr>
        <p:spPr>
          <a:xfrm>
            <a:off x="311700" y="1152475"/>
            <a:ext cx="8520600" cy="362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solidFill>
                  <a:schemeClr val="dk2"/>
                </a:solidFill>
              </a:rPr>
              <a:t>Wikipedia </a:t>
            </a:r>
            <a:r>
              <a:rPr lang="en" sz="1600"/>
              <a:t>- List of postal codes, boroughs and neighborhoods of Toronto from </a:t>
            </a:r>
            <a:r>
              <a:rPr lang="en" sz="1600" u="sng">
                <a:solidFill>
                  <a:schemeClr val="hlink"/>
                </a:solidFill>
                <a:hlinkClick r:id="rId3"/>
              </a:rPr>
              <a:t>https://en.wikipedia.org/wiki/List_of_postal_codes_of_Canada:_M</a:t>
            </a:r>
            <a:r>
              <a:rPr lang="en" sz="1600"/>
              <a:t>. </a:t>
            </a:r>
            <a:endParaRPr sz="1600"/>
          </a:p>
          <a:p>
            <a:pPr indent="0" lvl="0" marL="457200" rtl="0" algn="l">
              <a:spcBef>
                <a:spcPts val="0"/>
              </a:spcBef>
              <a:spcAft>
                <a:spcPts val="0"/>
              </a:spcAft>
              <a:buNone/>
            </a:pPr>
            <a:r>
              <a:rPr lang="en" sz="1600"/>
              <a:t>This contains the list of Toronto, its boroughs and neighborhoods which will be identified with postal codes. It will be cleaned and only those neighborhoods which are in Toronto borough will be extracted.</a:t>
            </a:r>
            <a:endParaRPr sz="1600"/>
          </a:p>
          <a:p>
            <a:pPr indent="0" lvl="0" marL="0" rtl="0" algn="l">
              <a:lnSpc>
                <a:spcPct val="100000"/>
              </a:lnSpc>
              <a:spcBef>
                <a:spcPts val="0"/>
              </a:spcBef>
              <a:spcAft>
                <a:spcPts val="0"/>
              </a:spcAft>
              <a:buNone/>
            </a:pPr>
            <a:r>
              <a:t/>
            </a:r>
            <a:endParaRPr sz="1600"/>
          </a:p>
          <a:p>
            <a:pPr indent="-330200" lvl="0" marL="457200" rtl="0" algn="l">
              <a:spcBef>
                <a:spcPts val="0"/>
              </a:spcBef>
              <a:spcAft>
                <a:spcPts val="0"/>
              </a:spcAft>
              <a:buClr>
                <a:schemeClr val="dk2"/>
              </a:buClr>
              <a:buSzPts val="1600"/>
              <a:buChar char="●"/>
            </a:pPr>
            <a:r>
              <a:rPr b="1" lang="en" sz="1600">
                <a:solidFill>
                  <a:schemeClr val="dk2"/>
                </a:solidFill>
              </a:rPr>
              <a:t>Geospatial data - </a:t>
            </a:r>
            <a:r>
              <a:rPr lang="en" sz="1600"/>
              <a:t>A csv file from 'https://cocl.us/Geospatial_data' will be used to get latitude and longitude coordinates of each neighborhood. This will help in finding the exact location of venues.</a:t>
            </a:r>
            <a:endParaRPr sz="1600"/>
          </a:p>
          <a:p>
            <a:pPr indent="0" lvl="0" marL="0" rtl="0" algn="l">
              <a:lnSpc>
                <a:spcPct val="100000"/>
              </a:lnSpc>
              <a:spcBef>
                <a:spcPts val="0"/>
              </a:spcBef>
              <a:spcAft>
                <a:spcPts val="0"/>
              </a:spcAft>
              <a:buNone/>
            </a:pPr>
            <a:r>
              <a:t/>
            </a:r>
            <a:endParaRPr sz="1600"/>
          </a:p>
          <a:p>
            <a:pPr indent="-330200" lvl="0" marL="457200" rtl="0" algn="l">
              <a:spcBef>
                <a:spcPts val="0"/>
              </a:spcBef>
              <a:spcAft>
                <a:spcPts val="0"/>
              </a:spcAft>
              <a:buClr>
                <a:schemeClr val="dk2"/>
              </a:buClr>
              <a:buSzPts val="1600"/>
              <a:buChar char="●"/>
            </a:pPr>
            <a:r>
              <a:rPr b="1" lang="en" sz="1600">
                <a:solidFill>
                  <a:schemeClr val="dk2"/>
                </a:solidFill>
              </a:rPr>
              <a:t>Foursquare API - </a:t>
            </a:r>
            <a:r>
              <a:rPr lang="en" sz="1600"/>
              <a:t>It will be used in listing the venues of each location in the radius of 500 kms and in determining the location where a chinese restaurant has more demand and less competition.</a:t>
            </a:r>
            <a:endParaRPr sz="1600"/>
          </a:p>
        </p:txBody>
      </p:sp>
      <p:sp>
        <p:nvSpPr>
          <p:cNvPr id="103" name="Google Shape;103;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a:t>
            </a:r>
            <a:r>
              <a:rPr lang="en"/>
              <a:t> and cleaning</a:t>
            </a:r>
            <a:endParaRPr/>
          </a:p>
        </p:txBody>
      </p:sp>
      <p:sp>
        <p:nvSpPr>
          <p:cNvPr id="104" name="Google Shape;104;p18"/>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05" name="Google Shape;105;p18"/>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06" name="Google Shape;106;p18"/>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body"/>
          </p:nvPr>
        </p:nvSpPr>
        <p:spPr>
          <a:xfrm>
            <a:off x="311700" y="1152475"/>
            <a:ext cx="8520600" cy="3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Following steps are taken to achieve the objective:</a:t>
            </a:r>
            <a:endParaRPr sz="1600"/>
          </a:p>
          <a:p>
            <a:pPr indent="-330200" lvl="0" marL="457200" rtl="0" algn="l">
              <a:spcBef>
                <a:spcPts val="1600"/>
              </a:spcBef>
              <a:spcAft>
                <a:spcPts val="0"/>
              </a:spcAft>
              <a:buSzPts val="1600"/>
              <a:buChar char="●"/>
            </a:pPr>
            <a:r>
              <a:rPr lang="en" sz="1600"/>
              <a:t>Cleaning into dataframe</a:t>
            </a:r>
            <a:endParaRPr sz="1600"/>
          </a:p>
          <a:p>
            <a:pPr indent="-330200" lvl="0" marL="457200" rtl="0" algn="l">
              <a:spcBef>
                <a:spcPts val="0"/>
              </a:spcBef>
              <a:spcAft>
                <a:spcPts val="0"/>
              </a:spcAft>
              <a:buSzPts val="1600"/>
              <a:buChar char="●"/>
            </a:pPr>
            <a:r>
              <a:rPr lang="en" sz="1600"/>
              <a:t>Getting the location coordinates</a:t>
            </a:r>
            <a:endParaRPr sz="1600"/>
          </a:p>
          <a:p>
            <a:pPr indent="-330200" lvl="0" marL="457200" rtl="0" algn="l">
              <a:spcBef>
                <a:spcPts val="0"/>
              </a:spcBef>
              <a:spcAft>
                <a:spcPts val="0"/>
              </a:spcAft>
              <a:buSzPts val="1600"/>
              <a:buChar char="●"/>
            </a:pPr>
            <a:r>
              <a:rPr lang="en" sz="1600"/>
              <a:t>Extracting only data of Toronto</a:t>
            </a:r>
            <a:endParaRPr sz="1600"/>
          </a:p>
          <a:p>
            <a:pPr indent="-330200" lvl="0" marL="457200" rtl="0" algn="l">
              <a:spcBef>
                <a:spcPts val="0"/>
              </a:spcBef>
              <a:spcAft>
                <a:spcPts val="0"/>
              </a:spcAft>
              <a:buSzPts val="1600"/>
              <a:buChar char="●"/>
            </a:pPr>
            <a:r>
              <a:rPr lang="en" sz="1600"/>
              <a:t>Using Foursquare API to get venues of each neighborhood in Toronto at 500 km radius</a:t>
            </a:r>
            <a:endParaRPr sz="1600"/>
          </a:p>
          <a:p>
            <a:pPr indent="-330200" lvl="0" marL="457200" rtl="0" algn="l">
              <a:spcBef>
                <a:spcPts val="0"/>
              </a:spcBef>
              <a:spcAft>
                <a:spcPts val="0"/>
              </a:spcAft>
              <a:buSzPts val="1600"/>
              <a:buChar char="●"/>
            </a:pPr>
            <a:r>
              <a:rPr lang="en" sz="1600"/>
              <a:t>Extracting data for venue category of ‘Chinese Restaurant’</a:t>
            </a:r>
            <a:endParaRPr sz="1600"/>
          </a:p>
          <a:p>
            <a:pPr indent="-330200" lvl="0" marL="457200" rtl="0" algn="l">
              <a:spcBef>
                <a:spcPts val="0"/>
              </a:spcBef>
              <a:spcAft>
                <a:spcPts val="0"/>
              </a:spcAft>
              <a:buSzPts val="1600"/>
              <a:buChar char="●"/>
            </a:pPr>
            <a:r>
              <a:rPr lang="en" sz="1600"/>
              <a:t>Merging the previous data frame with that of Chinese Restaurant.</a:t>
            </a:r>
            <a:endParaRPr sz="1600"/>
          </a:p>
          <a:p>
            <a:pPr indent="-330200" lvl="0" marL="457200" rtl="0" algn="l">
              <a:spcBef>
                <a:spcPts val="0"/>
              </a:spcBef>
              <a:spcAft>
                <a:spcPts val="0"/>
              </a:spcAft>
              <a:buSzPts val="1600"/>
              <a:buChar char="●"/>
            </a:pPr>
            <a:r>
              <a:rPr lang="en" sz="1600"/>
              <a:t>Used kmeans clustering and visualized with folium </a:t>
            </a:r>
            <a:endParaRPr sz="1600"/>
          </a:p>
          <a:p>
            <a:pPr indent="-330200" lvl="0" marL="457200" rtl="0" algn="l">
              <a:spcBef>
                <a:spcPts val="0"/>
              </a:spcBef>
              <a:spcAft>
                <a:spcPts val="0"/>
              </a:spcAft>
              <a:buSzPts val="1600"/>
              <a:buChar char="●"/>
            </a:pPr>
            <a:r>
              <a:rPr lang="en" sz="1600"/>
              <a:t>Each </a:t>
            </a:r>
            <a:r>
              <a:rPr lang="en" sz="1600"/>
              <a:t>cluster </a:t>
            </a:r>
            <a:r>
              <a:rPr lang="en" sz="1600"/>
              <a:t>is then examined separately.</a:t>
            </a:r>
            <a:endParaRPr sz="1600"/>
          </a:p>
          <a:p>
            <a:pPr indent="-330200" lvl="0" marL="457200" rtl="0" algn="l">
              <a:spcBef>
                <a:spcPts val="0"/>
              </a:spcBef>
              <a:spcAft>
                <a:spcPts val="0"/>
              </a:spcAft>
              <a:buSzPts val="1600"/>
              <a:buChar char="●"/>
            </a:pPr>
            <a:r>
              <a:rPr lang="en" sz="1600"/>
              <a:t>Bar chart is used to visualize maximum number of chinese restaurants in each neighborhood.</a:t>
            </a:r>
            <a:endParaRPr sz="1600"/>
          </a:p>
          <a:p>
            <a:pPr indent="-330200" lvl="0" marL="457200" rtl="0" algn="l">
              <a:spcBef>
                <a:spcPts val="0"/>
              </a:spcBef>
              <a:spcAft>
                <a:spcPts val="0"/>
              </a:spcAft>
              <a:buSzPts val="1600"/>
              <a:buChar char="●"/>
            </a:pPr>
            <a:r>
              <a:rPr lang="en" sz="1600"/>
              <a:t>Conclusion is drawn.</a:t>
            </a:r>
            <a:endParaRPr sz="1600"/>
          </a:p>
        </p:txBody>
      </p:sp>
      <p:sp>
        <p:nvSpPr>
          <p:cNvPr id="112" name="Google Shape;112;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3" name="Google Shape;113;p19"/>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14" name="Google Shape;114;p19"/>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15" name="Google Shape;115;p19"/>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4294967295" type="body"/>
          </p:nvPr>
        </p:nvSpPr>
        <p:spPr>
          <a:xfrm>
            <a:off x="311700" y="1152475"/>
            <a:ext cx="8520600" cy="3624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Data from wikipedia is cleaned and formatted into a dataframe using beautiful soup. It then contains three columns: Postal_code, Boroughs and Neighborhood.</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Geospatial data is then stored in a dataframe and merged into the above dataframe. The new dataframe now contains latitude and longitude coordinates of each neighborhood.</a:t>
            </a:r>
            <a:endParaRPr sz="1600"/>
          </a:p>
          <a:p>
            <a:pPr indent="0" lvl="0" marL="45720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457200" rtl="0" algn="l">
              <a:spcBef>
                <a:spcPts val="0"/>
              </a:spcBef>
              <a:spcAft>
                <a:spcPts val="1600"/>
              </a:spcAft>
              <a:buNone/>
            </a:pPr>
            <a:r>
              <a:t/>
            </a:r>
            <a:endParaRPr sz="1600"/>
          </a:p>
        </p:txBody>
      </p:sp>
      <p:sp>
        <p:nvSpPr>
          <p:cNvPr id="121" name="Google Shape;121;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a:t>
            </a:r>
            <a:r>
              <a:rPr lang="en"/>
              <a:t> and cleaning</a:t>
            </a:r>
            <a:endParaRPr/>
          </a:p>
        </p:txBody>
      </p:sp>
      <p:sp>
        <p:nvSpPr>
          <p:cNvPr id="122" name="Google Shape;122;p20"/>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23" name="Google Shape;123;p20"/>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24" name="Google Shape;124;p20"/>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25" name="Google Shape;125;p20"/>
          <p:cNvPicPr preferRelativeResize="0"/>
          <p:nvPr/>
        </p:nvPicPr>
        <p:blipFill>
          <a:blip r:embed="rId3">
            <a:alphaModFix/>
          </a:blip>
          <a:stretch>
            <a:fillRect/>
          </a:stretch>
        </p:blipFill>
        <p:spPr>
          <a:xfrm>
            <a:off x="2323350" y="2935798"/>
            <a:ext cx="4900900" cy="148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4294967295" type="body"/>
          </p:nvPr>
        </p:nvSpPr>
        <p:spPr>
          <a:xfrm>
            <a:off x="311700" y="1017725"/>
            <a:ext cx="8520600" cy="3758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Foursquare credentials are defined</a:t>
            </a:r>
            <a:endParaRPr sz="1600"/>
          </a:p>
          <a:p>
            <a:pPr indent="-330200" lvl="0" marL="457200" rtl="0" algn="l">
              <a:lnSpc>
                <a:spcPct val="100000"/>
              </a:lnSpc>
              <a:spcBef>
                <a:spcPts val="0"/>
              </a:spcBef>
              <a:spcAft>
                <a:spcPts val="0"/>
              </a:spcAft>
              <a:buSzPts val="1600"/>
              <a:buChar char="●"/>
            </a:pPr>
            <a:r>
              <a:rPr lang="en" sz="1600"/>
              <a:t>Venues for each neighborhood in Toronto are listed: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One hot encoding is used to represent the categorical data.</a:t>
            </a:r>
            <a:endParaRPr sz="1600"/>
          </a:p>
          <a:p>
            <a:pPr indent="-330200" lvl="0" marL="457200" rtl="0" algn="l">
              <a:lnSpc>
                <a:spcPct val="100000"/>
              </a:lnSpc>
              <a:spcBef>
                <a:spcPts val="0"/>
              </a:spcBef>
              <a:spcAft>
                <a:spcPts val="0"/>
              </a:spcAft>
              <a:buSzPts val="1600"/>
              <a:buChar char="●"/>
            </a:pPr>
            <a:r>
              <a:rPr lang="en" sz="1600"/>
              <a:t>Only neighborhoods with venue category of chinese restaurants are extracted from one hot encoding dataframe and merged with the Toronto dataframe to get only those neighborhood with chinese restaurant:</a:t>
            </a:r>
            <a:endParaRPr sz="1600"/>
          </a:p>
          <a:p>
            <a:pPr indent="0" lvl="0" marL="457200" rtl="0" algn="l">
              <a:spcBef>
                <a:spcPts val="0"/>
              </a:spcBef>
              <a:spcAft>
                <a:spcPts val="1600"/>
              </a:spcAft>
              <a:buNone/>
            </a:pPr>
            <a:r>
              <a:t/>
            </a:r>
            <a:endParaRPr sz="1600"/>
          </a:p>
        </p:txBody>
      </p:sp>
      <p:sp>
        <p:nvSpPr>
          <p:cNvPr id="131" name="Google Shape;131;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lang="en"/>
              <a:t>Foursquare</a:t>
            </a:r>
            <a:r>
              <a:rPr lang="en"/>
              <a:t> API </a:t>
            </a:r>
            <a:endParaRPr/>
          </a:p>
        </p:txBody>
      </p:sp>
      <p:sp>
        <p:nvSpPr>
          <p:cNvPr id="132" name="Google Shape;132;p21"/>
          <p:cNvSpPr txBox="1"/>
          <p:nvPr>
            <p:ph idx="4294967295" type="body"/>
          </p:nvPr>
        </p:nvSpPr>
        <p:spPr>
          <a:xfrm>
            <a:off x="6534850" y="33833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25</a:t>
            </a:r>
            <a:endParaRPr sz="1400">
              <a:solidFill>
                <a:schemeClr val="lt1"/>
              </a:solidFill>
            </a:endParaRPr>
          </a:p>
        </p:txBody>
      </p:sp>
      <p:sp>
        <p:nvSpPr>
          <p:cNvPr id="133" name="Google Shape;133;p21"/>
          <p:cNvSpPr txBox="1"/>
          <p:nvPr>
            <p:ph idx="4294967295" type="body"/>
          </p:nvPr>
        </p:nvSpPr>
        <p:spPr>
          <a:xfrm>
            <a:off x="7374913" y="2935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35</a:t>
            </a:r>
            <a:endParaRPr sz="1400">
              <a:solidFill>
                <a:schemeClr val="lt1"/>
              </a:solidFill>
            </a:endParaRPr>
          </a:p>
        </p:txBody>
      </p:sp>
      <p:sp>
        <p:nvSpPr>
          <p:cNvPr id="134" name="Google Shape;134;p21"/>
          <p:cNvSpPr txBox="1"/>
          <p:nvPr>
            <p:ph idx="4294967295" type="body"/>
          </p:nvPr>
        </p:nvSpPr>
        <p:spPr>
          <a:xfrm>
            <a:off x="8226525" y="33830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22</a:t>
            </a:r>
            <a:endParaRPr sz="1400">
              <a:solidFill>
                <a:schemeClr val="lt1"/>
              </a:solidFill>
            </a:endParaRPr>
          </a:p>
        </p:txBody>
      </p:sp>
      <p:pic>
        <p:nvPicPr>
          <p:cNvPr id="135" name="Google Shape;135;p21"/>
          <p:cNvPicPr preferRelativeResize="0"/>
          <p:nvPr/>
        </p:nvPicPr>
        <p:blipFill rotWithShape="1">
          <a:blip r:embed="rId3">
            <a:alphaModFix/>
          </a:blip>
          <a:srcRect b="45870" l="0" r="0" t="10839"/>
          <a:stretch/>
        </p:blipFill>
        <p:spPr>
          <a:xfrm>
            <a:off x="1877100" y="1693475"/>
            <a:ext cx="5135675" cy="878275"/>
          </a:xfrm>
          <a:prstGeom prst="rect">
            <a:avLst/>
          </a:prstGeom>
          <a:noFill/>
          <a:ln>
            <a:noFill/>
          </a:ln>
        </p:spPr>
      </p:pic>
      <p:pic>
        <p:nvPicPr>
          <p:cNvPr id="136" name="Google Shape;136;p21"/>
          <p:cNvPicPr preferRelativeResize="0"/>
          <p:nvPr/>
        </p:nvPicPr>
        <p:blipFill>
          <a:blip r:embed="rId4">
            <a:alphaModFix/>
          </a:blip>
          <a:stretch>
            <a:fillRect/>
          </a:stretch>
        </p:blipFill>
        <p:spPr>
          <a:xfrm>
            <a:off x="1878225" y="3727955"/>
            <a:ext cx="5097375" cy="99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