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3A2C-B1A3-40FE-BA92-3D894DB122A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88D-D0B3-43BB-8B06-AC2ECAA29F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8"/>
            <a:ext cx="39624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err="1"/>
              <a:t>UniPath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Module 01. : Account Management</a:t>
            </a:r>
            <a:br>
              <a:rPr lang="en-US" sz="1800"/>
            </a:br>
            <a:r>
              <a:rPr lang="en-US" sz="1800"/>
              <a:t>Use Case Diagram</a:t>
            </a:r>
            <a:r>
              <a:rPr lang="en-US" sz="2000"/>
              <a:t/>
            </a:r>
            <a:br>
              <a:rPr lang="en-US" sz="2000"/>
            </a:br>
            <a:endParaRPr lang="en-US" sz="2000">
              <a:cs typeface="Calibri" panose="020F050202020403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248605" y="3463761"/>
            <a:ext cx="826032" cy="1279013"/>
            <a:chOff x="1149821" y="3048000"/>
            <a:chExt cx="826032" cy="1279013"/>
          </a:xfrm>
        </p:grpSpPr>
        <p:grpSp>
          <p:nvGrpSpPr>
            <p:cNvPr id="36" name="Group 3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4"/>
                <a:endCxn id="3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149821" y="3726849"/>
              <a:ext cx="826032" cy="6001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100">
                  <a:cs typeface="Calibri" panose="020F0502020204030204"/>
                </a:rPr>
                <a:t>Customers</a:t>
              </a:r>
            </a:p>
            <a:p>
              <a:r>
                <a:rPr lang="en-US" sz="1100">
                  <a:cs typeface="Calibri" panose="020F0502020204030204"/>
                </a:rPr>
                <a:t>(Enrolled Students)</a:t>
              </a:r>
            </a:p>
          </p:txBody>
        </p:sp>
      </p:grpSp>
      <p:cxnSp>
        <p:nvCxnSpPr>
          <p:cNvPr id="52" name="Straight Arrow Connector 51"/>
          <p:cNvCxnSpPr>
            <a:endCxn id="61" idx="2"/>
          </p:cNvCxnSpPr>
          <p:nvPr/>
        </p:nvCxnSpPr>
        <p:spPr>
          <a:xfrm>
            <a:off x="1031749" y="1868029"/>
            <a:ext cx="2297700" cy="5199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62" idx="2"/>
          </p:cNvCxnSpPr>
          <p:nvPr/>
        </p:nvCxnSpPr>
        <p:spPr>
          <a:xfrm>
            <a:off x="1061698" y="1868030"/>
            <a:ext cx="2287569" cy="120233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1" idx="6"/>
          </p:cNvCxnSpPr>
          <p:nvPr/>
        </p:nvCxnSpPr>
        <p:spPr>
          <a:xfrm flipH="1" flipV="1">
            <a:off x="4715229" y="2047107"/>
            <a:ext cx="2586849" cy="227084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6"/>
          </p:cNvCxnSpPr>
          <p:nvPr/>
        </p:nvCxnSpPr>
        <p:spPr>
          <a:xfrm flipH="1" flipV="1">
            <a:off x="4821034" y="3050396"/>
            <a:ext cx="2481044" cy="128092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4" idx="6"/>
          </p:cNvCxnSpPr>
          <p:nvPr/>
        </p:nvCxnSpPr>
        <p:spPr>
          <a:xfrm flipH="1" flipV="1">
            <a:off x="4830619" y="4137119"/>
            <a:ext cx="2471459" cy="1941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339431" y="1463422"/>
            <a:ext cx="1402534" cy="87326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01.01 Account Authentication</a:t>
            </a:r>
            <a:endParaRPr 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339285" y="2642055"/>
            <a:ext cx="1481749" cy="8166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01.02 Account Summary</a:t>
            </a:r>
            <a:endParaRPr 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416768" y="3728778"/>
            <a:ext cx="1413851" cy="81668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01.03 Customer Support</a:t>
            </a:r>
            <a:endParaRPr 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4983" y="1294741"/>
            <a:ext cx="826328" cy="1061295"/>
            <a:chOff x="1109000" y="3048000"/>
            <a:chExt cx="826328" cy="1061295"/>
          </a:xfrm>
        </p:grpSpPr>
        <p:grpSp>
          <p:nvGrpSpPr>
            <p:cNvPr id="48" name="Group 47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0" idx="4"/>
                <a:endCxn id="50" idx="4"/>
              </p:cNvCxnSpPr>
              <p:nvPr/>
            </p:nvCxnSpPr>
            <p:spPr>
              <a:xfrm>
                <a:off x="1125901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109000" y="3686102"/>
              <a:ext cx="826328" cy="4231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 dirty="0"/>
                <a:t>Account </a:t>
              </a:r>
              <a:r>
                <a:rPr lang="en-US" sz="1100" dirty="0"/>
                <a:t>Manager</a:t>
              </a:r>
              <a:endParaRPr lang="en-US" sz="1100" dirty="0">
                <a:cs typeface="Calibri" panose="020F0502020204030204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005510" y="1294741"/>
            <a:ext cx="906538" cy="1215183"/>
            <a:chOff x="1042158" y="3048000"/>
            <a:chExt cx="906538" cy="1215183"/>
          </a:xfrm>
        </p:grpSpPr>
        <p:grpSp>
          <p:nvGrpSpPr>
            <p:cNvPr id="60" name="Group 59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stCxn id="6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5" idx="4"/>
                <a:endCxn id="65" idx="4"/>
              </p:cNvCxnSpPr>
              <p:nvPr/>
            </p:nvCxnSpPr>
            <p:spPr>
              <a:xfrm>
                <a:off x="1125901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1042158" y="3686102"/>
              <a:ext cx="906538" cy="5770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 dirty="0"/>
                <a:t>Customers</a:t>
              </a:r>
            </a:p>
            <a:p>
              <a:r>
                <a:rPr lang="en-US" sz="1050" dirty="0">
                  <a:cs typeface="Calibri" panose="020F0502020204030204"/>
                </a:rPr>
                <a:t>(Subscribed Universities)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5105" y="4239588"/>
            <a:ext cx="826328" cy="892018"/>
            <a:chOff x="1109000" y="3048000"/>
            <a:chExt cx="826328" cy="892018"/>
          </a:xfrm>
        </p:grpSpPr>
        <p:grpSp>
          <p:nvGrpSpPr>
            <p:cNvPr id="76" name="Group 7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8" idx="4"/>
                <a:endCxn id="78" idx="4"/>
              </p:cNvCxnSpPr>
              <p:nvPr/>
            </p:nvCxnSpPr>
            <p:spPr>
              <a:xfrm>
                <a:off x="1125901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1109000" y="3686102"/>
              <a:ext cx="8263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>
                  <a:cs typeface="Calibri" panose="020F0502020204030204"/>
                </a:rPr>
                <a:t>Accountant</a:t>
              </a: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 flipH="1" flipV="1">
            <a:off x="4769852" y="1926790"/>
            <a:ext cx="2299985" cy="2138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796590" y="2140593"/>
            <a:ext cx="2286614" cy="18583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21768" y="1868031"/>
            <a:ext cx="2424947" cy="204947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931924" y="3108918"/>
            <a:ext cx="2385018" cy="145439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219798"/>
            <a:ext cx="3962400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err="1"/>
              <a:t>UniPath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Module 02. : Buy/Sell Products</a:t>
            </a:r>
            <a:br>
              <a:rPr lang="en-US" sz="1600"/>
            </a:br>
            <a:r>
              <a:rPr lang="en-US" sz="1600"/>
              <a:t>Use Case Diagram</a:t>
            </a:r>
            <a:r>
              <a:rPr lang="en-US" sz="1200"/>
              <a:t/>
            </a:r>
            <a:br>
              <a:rPr lang="en-US" sz="1200"/>
            </a:br>
            <a:endParaRPr lang="en-US" sz="2000">
              <a:cs typeface="Calibri" panose="020F0502020204030204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16769" y="4719510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02.05 Post Review</a:t>
            </a:r>
            <a:endParaRPr lang="en-US" sz="1200" err="1">
              <a:solidFill>
                <a:schemeClr val="tx1"/>
              </a:solidFill>
              <a:cs typeface="Calibri" panose="020F05020202040302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571781" y="1826917"/>
            <a:ext cx="1124632" cy="1242295"/>
            <a:chOff x="1203294" y="3048000"/>
            <a:chExt cx="1124632" cy="1242295"/>
          </a:xfrm>
        </p:grpSpPr>
        <p:grpSp>
          <p:nvGrpSpPr>
            <p:cNvPr id="20" name="Group 19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3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9" idx="4"/>
                <a:endCxn id="3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1203294" y="3670166"/>
              <a:ext cx="1124632" cy="6201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100" dirty="0">
                  <a:cs typeface="Calibri" panose="020F0502020204030204"/>
                </a:rPr>
                <a:t>Customers</a:t>
              </a:r>
              <a:endParaRPr lang="en-US" dirty="0"/>
            </a:p>
            <a:p>
              <a:r>
                <a:rPr lang="en-US" sz="1100" dirty="0">
                  <a:cs typeface="Calibri" panose="020F0502020204030204"/>
                </a:rPr>
                <a:t>(enrolled students)</a:t>
              </a:r>
              <a:endParaRPr lang="en-US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 flipV="1">
            <a:off x="4764598" y="2035856"/>
            <a:ext cx="2789378" cy="35750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53134" y="2393364"/>
            <a:ext cx="2732298" cy="35847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863234" y="2413330"/>
            <a:ext cx="2630846" cy="185126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894516" y="2413329"/>
            <a:ext cx="2626844" cy="257039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316798" y="1735025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02.01 Browse Products</a:t>
            </a:r>
            <a:endParaRPr 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316650" y="2449668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02.02 Make Payment</a:t>
            </a:r>
            <a:endParaRPr 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411607" y="3996940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02.04 Submit Rating</a:t>
            </a:r>
            <a:endParaRPr 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355089" y="3196238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02.03 Upload Products</a:t>
            </a:r>
            <a:endParaRPr 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16633" y="2384716"/>
            <a:ext cx="2689407" cy="11016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73886" y="2913106"/>
            <a:ext cx="826328" cy="892018"/>
            <a:chOff x="1109000" y="3048000"/>
            <a:chExt cx="826328" cy="892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1109000" y="3686102"/>
              <a:ext cx="8263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>
                  <a:cs typeface="Calibri" panose="020F0502020204030204"/>
                </a:rPr>
                <a:t>Accountant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H="1" flipV="1">
            <a:off x="4784708" y="2068822"/>
            <a:ext cx="3006179" cy="258059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215390" y="2877185"/>
            <a:ext cx="2118360" cy="3632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4814655" y="3516289"/>
            <a:ext cx="2946285" cy="115309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862611" y="4145302"/>
            <a:ext cx="1124632" cy="1242295"/>
            <a:chOff x="1203294" y="3048000"/>
            <a:chExt cx="1124632" cy="1242295"/>
          </a:xfrm>
        </p:grpSpPr>
        <p:grpSp>
          <p:nvGrpSpPr>
            <p:cNvPr id="3" name="Group 2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20"/>
            <p:cNvSpPr txBox="1"/>
            <p:nvPr/>
          </p:nvSpPr>
          <p:spPr>
            <a:xfrm>
              <a:off x="1203294" y="3670166"/>
              <a:ext cx="1124632" cy="6201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100">
                  <a:cs typeface="Calibri" panose="020F0502020204030204"/>
                </a:rPr>
                <a:t>Customers</a:t>
              </a:r>
              <a:endParaRPr lang="en-US"/>
            </a:p>
            <a:p>
              <a:r>
                <a:rPr lang="en-US" sz="1100">
                  <a:cs typeface="Calibri" panose="020F0502020204030204"/>
                </a:rPr>
                <a:t>(enrolled students)</a:t>
              </a: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219798"/>
            <a:ext cx="3962400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err="1"/>
              <a:t>UniPath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Module 0</a:t>
            </a:r>
            <a:r>
              <a:rPr lang="en-IN" altLang="en-US" sz="1600"/>
              <a:t>3</a:t>
            </a:r>
            <a:r>
              <a:rPr lang="en-US" sz="1600"/>
              <a:t>. : </a:t>
            </a:r>
            <a:r>
              <a:rPr lang="en-IN" altLang="en-US" sz="1600"/>
              <a:t>Advertising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Use Case Diagram</a:t>
            </a:r>
            <a:r>
              <a:rPr lang="en-US" sz="1200"/>
              <a:t/>
            </a:r>
            <a:br>
              <a:rPr lang="en-US" sz="1200"/>
            </a:br>
            <a:endParaRPr lang="en-US" sz="2000">
              <a:cs typeface="Calibri" panose="020F0502020204030204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316605" y="1734820"/>
            <a:ext cx="1447800" cy="7150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  <a:r>
              <a:rPr lang="en-IN" altLang="en-US" sz="1200">
                <a:solidFill>
                  <a:schemeClr val="tx1"/>
                </a:solidFill>
              </a:rPr>
              <a:t>3</a:t>
            </a:r>
            <a:r>
              <a:rPr lang="en-US" sz="1200">
                <a:solidFill>
                  <a:schemeClr val="tx1"/>
                </a:solidFill>
              </a:rPr>
              <a:t>.01 </a:t>
            </a:r>
            <a:r>
              <a:rPr lang="en-IN" altLang="en-US" sz="1200">
                <a:solidFill>
                  <a:schemeClr val="tx1"/>
                </a:solidFill>
              </a:rPr>
              <a:t>Post Ad</a:t>
            </a:r>
            <a:endParaRPr lang="en-IN" alt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350895" y="2747645"/>
            <a:ext cx="1447800" cy="8083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  <a:r>
              <a:rPr lang="en-IN" altLang="en-US" sz="1200">
                <a:solidFill>
                  <a:schemeClr val="tx1"/>
                </a:solidFill>
              </a:rPr>
              <a:t>3</a:t>
            </a:r>
            <a:r>
              <a:rPr lang="en-US" sz="1200">
                <a:solidFill>
                  <a:schemeClr val="tx1"/>
                </a:solidFill>
              </a:rPr>
              <a:t>.02 </a:t>
            </a:r>
            <a:r>
              <a:rPr lang="en-IN" altLang="en-US" sz="1200">
                <a:solidFill>
                  <a:schemeClr val="tx1"/>
                </a:solidFill>
              </a:rPr>
              <a:t>Update Ad</a:t>
            </a:r>
            <a:endParaRPr lang="en-IN" alt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364230" y="3804920"/>
            <a:ext cx="1447800" cy="81216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  <a:r>
              <a:rPr lang="en-IN" altLang="en-US" sz="1200" dirty="0">
                <a:solidFill>
                  <a:schemeClr val="tx1"/>
                </a:solidFill>
              </a:rPr>
              <a:t>3</a:t>
            </a:r>
            <a:r>
              <a:rPr lang="en-US" sz="1200" dirty="0">
                <a:solidFill>
                  <a:schemeClr val="tx1"/>
                </a:solidFill>
              </a:rPr>
              <a:t>.03 </a:t>
            </a:r>
            <a:r>
              <a:rPr lang="en-IN" sz="1200" dirty="0" smtClean="0">
                <a:solidFill>
                  <a:schemeClr val="tx1"/>
                </a:solidFill>
              </a:rPr>
              <a:t>Clos</a:t>
            </a:r>
            <a:r>
              <a:rPr lang="en-IN" altLang="en-US" sz="1200" dirty="0" smtClean="0">
                <a:solidFill>
                  <a:schemeClr val="tx1"/>
                </a:solidFill>
              </a:rPr>
              <a:t>e </a:t>
            </a:r>
            <a:r>
              <a:rPr lang="en-IN" altLang="en-US" sz="1200" dirty="0">
                <a:solidFill>
                  <a:schemeClr val="tx1"/>
                </a:solidFill>
              </a:rPr>
              <a:t>Ad</a:t>
            </a:r>
            <a:endParaRPr lang="en-IN" altLang="en-US" sz="1200" dirty="0">
              <a:solidFill>
                <a:schemeClr val="tx1"/>
              </a:solidFill>
              <a:cs typeface="Calibri" panose="020F0502020204030204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597443" y="3415911"/>
            <a:ext cx="1515680" cy="1355265"/>
            <a:chOff x="916595" y="3048000"/>
            <a:chExt cx="1533525" cy="901658"/>
          </a:xfrm>
        </p:grpSpPr>
        <p:grpSp>
          <p:nvGrpSpPr>
            <p:cNvPr id="62" name="Group 61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916595" y="3686175"/>
              <a:ext cx="1533525" cy="26348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altLang="en-US" sz="1050" dirty="0" smtClean="0">
                  <a:cs typeface="Calibri" panose="020F0502020204030204"/>
                </a:rPr>
                <a:t>Customers(</a:t>
              </a:r>
              <a:r>
                <a:rPr lang="en-US" sz="1050" dirty="0">
                  <a:cs typeface="Calibri" panose="020F0502020204030204"/>
                </a:rPr>
                <a:t>Subscribed Universities</a:t>
              </a:r>
              <a:r>
                <a:rPr lang="en-IN" altLang="en-US" sz="1050" dirty="0" smtClean="0">
                  <a:cs typeface="Calibri" panose="020F0502020204030204"/>
                </a:rPr>
                <a:t> )</a:t>
              </a:r>
              <a:endParaRPr lang="en-IN" altLang="en-US" sz="1050" dirty="0">
                <a:cs typeface="Calibri" panose="020F050202020403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1323163" y="2208009"/>
            <a:ext cx="1948815" cy="66167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61745" y="3034665"/>
            <a:ext cx="1985645" cy="4635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0160" y="3218815"/>
            <a:ext cx="2049780" cy="90106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030043" y="912601"/>
            <a:ext cx="826328" cy="892018"/>
            <a:chOff x="1109000" y="3048000"/>
            <a:chExt cx="826328" cy="892018"/>
          </a:xfrm>
        </p:grpSpPr>
        <p:grpSp>
          <p:nvGrpSpPr>
            <p:cNvPr id="20" name="Group 19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1109000" y="3686102"/>
              <a:ext cx="8263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>
                  <a:cs typeface="Calibri" panose="020F0502020204030204"/>
                </a:rPr>
                <a:t>Accountant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56371" y="1993580"/>
            <a:ext cx="1124632" cy="1242295"/>
            <a:chOff x="1203294" y="3048000"/>
            <a:chExt cx="1124632" cy="1242295"/>
          </a:xfrm>
        </p:grpSpPr>
        <p:grpSp>
          <p:nvGrpSpPr>
            <p:cNvPr id="30" name="Group 29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1203294" y="3670166"/>
              <a:ext cx="1124632" cy="6201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100" dirty="0">
                  <a:cs typeface="Calibri" panose="020F0502020204030204"/>
                </a:rPr>
                <a:t>Customers</a:t>
              </a:r>
              <a:endParaRPr lang="en-US" dirty="0"/>
            </a:p>
            <a:p>
              <a:r>
                <a:rPr lang="en-US" sz="1100" dirty="0">
                  <a:cs typeface="Calibri" panose="020F0502020204030204"/>
                </a:rPr>
                <a:t>(enrolled students)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0865" y="2707640"/>
            <a:ext cx="1533525" cy="1420387"/>
            <a:chOff x="916595" y="3048000"/>
            <a:chExt cx="1533525" cy="900720"/>
          </a:xfrm>
        </p:grpSpPr>
        <p:grpSp>
          <p:nvGrpSpPr>
            <p:cNvPr id="41" name="Group 40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916595" y="3686175"/>
              <a:ext cx="1533525" cy="2625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altLang="en-US" sz="1050">
                  <a:cs typeface="Calibri" panose="020F0502020204030204"/>
                </a:rPr>
                <a:t>Avertisement sales Representative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34565" y="5107919"/>
            <a:ext cx="826328" cy="1061295"/>
            <a:chOff x="1109000" y="3048000"/>
            <a:chExt cx="826328" cy="1061295"/>
          </a:xfrm>
        </p:grpSpPr>
        <p:grpSp>
          <p:nvGrpSpPr>
            <p:cNvPr id="53" name="Group 52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5" idx="4"/>
                <a:endCxn id="55" idx="4"/>
              </p:cNvCxnSpPr>
              <p:nvPr/>
            </p:nvCxnSpPr>
            <p:spPr>
              <a:xfrm>
                <a:off x="1125901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1109000" y="3686102"/>
              <a:ext cx="826328" cy="4231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 dirty="0"/>
                <a:t>Account </a:t>
              </a:r>
              <a:r>
                <a:rPr lang="en-US" sz="1100" dirty="0"/>
                <a:t>Manager</a:t>
              </a:r>
              <a:endParaRPr lang="en-US" sz="1100" dirty="0">
                <a:cs typeface="Calibri" panose="020F0502020204030204"/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>
            <a:off x="4798695" y="2409034"/>
            <a:ext cx="3057676" cy="156504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906978" y="3772204"/>
            <a:ext cx="2997682" cy="29862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854391" y="4259789"/>
            <a:ext cx="2725207" cy="98443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764405" y="1373774"/>
            <a:ext cx="2418489" cy="252121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219798"/>
            <a:ext cx="3962400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err="1"/>
              <a:t>UniPath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Module 0</a:t>
            </a:r>
            <a:r>
              <a:rPr lang="en-IN" altLang="en-US" sz="1600"/>
              <a:t>4</a:t>
            </a:r>
            <a:r>
              <a:rPr lang="en-US" sz="1600"/>
              <a:t>. : </a:t>
            </a:r>
            <a:r>
              <a:rPr lang="en-IN" altLang="en-US" sz="1600"/>
              <a:t>Loan Information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Use Case Diagram</a:t>
            </a:r>
            <a:r>
              <a:rPr lang="en-US" sz="1200"/>
              <a:t/>
            </a:r>
            <a:br>
              <a:rPr lang="en-US" sz="1200"/>
            </a:br>
            <a:endParaRPr lang="en-US" sz="2000">
              <a:cs typeface="Calibri" panose="020F0502020204030204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484245" y="2258695"/>
            <a:ext cx="2072005" cy="9486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  <a:r>
              <a:rPr lang="en-IN" altLang="en-US" sz="1200">
                <a:solidFill>
                  <a:schemeClr val="tx1"/>
                </a:solidFill>
              </a:rPr>
              <a:t>4</a:t>
            </a:r>
            <a:r>
              <a:rPr lang="en-US" sz="1200">
                <a:solidFill>
                  <a:schemeClr val="tx1"/>
                </a:solidFill>
              </a:rPr>
              <a:t>.01 </a:t>
            </a:r>
            <a:r>
              <a:rPr lang="en-IN" altLang="en-US" sz="1200">
                <a:solidFill>
                  <a:schemeClr val="tx1"/>
                </a:solidFill>
              </a:rPr>
              <a:t>Provide document checklist</a:t>
            </a:r>
            <a:endParaRPr lang="en-IN" alt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436620" y="3663950"/>
            <a:ext cx="2072640" cy="10477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  <a:r>
              <a:rPr lang="en-IN" altLang="en-US" sz="1200">
                <a:solidFill>
                  <a:schemeClr val="tx1"/>
                </a:solidFill>
              </a:rPr>
              <a:t>4</a:t>
            </a:r>
            <a:r>
              <a:rPr lang="en-US" sz="1200">
                <a:solidFill>
                  <a:schemeClr val="tx1"/>
                </a:solidFill>
              </a:rPr>
              <a:t>.02 </a:t>
            </a:r>
            <a:r>
              <a:rPr lang="en-IN" altLang="en-US" sz="1200">
                <a:solidFill>
                  <a:schemeClr val="tx1"/>
                </a:solidFill>
              </a:rPr>
              <a:t>Display Loan Recommendations</a:t>
            </a:r>
            <a:endParaRPr lang="en-IN" altLang="en-US" sz="1200">
              <a:solidFill>
                <a:schemeClr val="tx1"/>
              </a:solidFill>
              <a:cs typeface="Calibri" panose="020F0502020204030204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21615" y="1677035"/>
            <a:ext cx="1798955" cy="1420494"/>
            <a:chOff x="651165" y="3048000"/>
            <a:chExt cx="1798955" cy="900788"/>
          </a:xfrm>
        </p:grpSpPr>
        <p:grpSp>
          <p:nvGrpSpPr>
            <p:cNvPr id="62" name="Group 61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651165" y="3686243"/>
              <a:ext cx="1798955" cy="2625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altLang="en-US" sz="1050">
                  <a:cs typeface="Calibri" panose="020F0502020204030204"/>
                </a:rPr>
                <a:t>Customers</a:t>
              </a:r>
            </a:p>
            <a:p>
              <a:pPr algn="ctr"/>
              <a:r>
                <a:rPr lang="en-IN" altLang="en-US" sz="1050">
                  <a:cs typeface="Calibri" panose="020F0502020204030204"/>
                </a:rPr>
                <a:t>(Enrolled Students)</a:t>
              </a:r>
            </a:p>
          </p:txBody>
        </p:sp>
      </p:grpSp>
      <p:cxnSp>
        <p:nvCxnSpPr>
          <p:cNvPr id="72" name="Straight Arrow Connector 71"/>
          <p:cNvCxnSpPr>
            <a:endCxn id="47" idx="2"/>
          </p:cNvCxnSpPr>
          <p:nvPr/>
        </p:nvCxnSpPr>
        <p:spPr>
          <a:xfrm>
            <a:off x="1381125" y="1966595"/>
            <a:ext cx="2103120" cy="76644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81125" y="2161540"/>
            <a:ext cx="2169795" cy="172656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4470" y="4093845"/>
            <a:ext cx="1798955" cy="1420494"/>
            <a:chOff x="651165" y="3048000"/>
            <a:chExt cx="1798955" cy="900788"/>
          </a:xfrm>
        </p:grpSpPr>
        <p:grpSp>
          <p:nvGrpSpPr>
            <p:cNvPr id="3" name="Group 2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62"/>
            <p:cNvSpPr txBox="1"/>
            <p:nvPr/>
          </p:nvSpPr>
          <p:spPr>
            <a:xfrm>
              <a:off x="651165" y="3686243"/>
              <a:ext cx="1798955" cy="2625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altLang="en-US" sz="1050">
                  <a:cs typeface="Calibri" panose="020F0502020204030204"/>
                </a:rPr>
                <a:t>Customers</a:t>
              </a:r>
            </a:p>
            <a:p>
              <a:pPr algn="ctr"/>
              <a:r>
                <a:rPr lang="en-IN" altLang="en-US" sz="1050">
                  <a:cs typeface="Calibri" panose="020F0502020204030204"/>
                </a:rPr>
                <a:t>(Subscribed Universities)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1372235" y="3079115"/>
            <a:ext cx="2316480" cy="141541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445895" y="4180840"/>
            <a:ext cx="1990725" cy="40576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100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UniPath Module 01. : Account Management Use Case Diagram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Yuri</dc:creator>
  <cp:lastModifiedBy>Microsoft account</cp:lastModifiedBy>
  <cp:revision>19</cp:revision>
  <dcterms:created xsi:type="dcterms:W3CDTF">2016-12-24T15:37:00Z</dcterms:created>
  <dcterms:modified xsi:type="dcterms:W3CDTF">2022-04-14T14:43:15Z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7DC7467A855D4851BA688005C64A5428</vt:lpwstr>
  </property>
  <property fmtid="{D5CDD505-2E9C-101B-9397-08002B2CF9AE}" pid="3" name="KSOProductBuildVer">
    <vt:lpwstr>1033-11.2.0.11042</vt:lpwstr>
  </property>
</Properties>
</file>