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0" r:id="rId2"/>
    <p:sldId id="265" r:id="rId3"/>
    <p:sldId id="266" r:id="rId4"/>
    <p:sldId id="267" r:id="rId5"/>
    <p:sldId id="268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D8921-7992-505F-A736-F2CA98D854AA}" v="4" dt="2022-04-06T17:12:04.104"/>
    <p1510:client id="{355BEC41-9A02-A97A-3A3D-9141CA127678}" v="139" dt="2022-04-15T13:59:13.390"/>
    <p1510:client id="{5F61F48C-3193-49FA-B12B-F3EB5F6B894D}" v="8" dt="2022-04-14T14:00:29.006"/>
    <p1510:client id="{60B4D4CC-161D-152F-8E2E-75320905DE8E}" v="70" dt="2022-04-16T03:18:18.076"/>
    <p1510:client id="{695081B7-0AE3-9364-35CC-9EFC448F2428}" v="68" dt="2022-04-16T03:02:55.805"/>
    <p1510:client id="{815D8CAF-B6CD-C190-36FB-16B14DF580C6}" v="546" dt="2022-04-14T01:11:30.549"/>
    <p1510:client id="{99ED6DAB-5D99-A6BF-DB7D-8A343FFA5D44}" v="17" dt="2022-04-14T14:17:03.576"/>
    <p1510:client id="{B89F5B21-2912-AC0A-54EC-29F45AC1E8FB}" v="891" dt="2022-04-15T02:41:56.463"/>
    <p1510:client id="{E9A03FDB-AA6B-16C6-2DA4-2F27FC9C20AF}" v="32" dt="2022-04-14T00:17:07.47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5387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68" y="219172"/>
            <a:ext cx="15199136" cy="12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6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864957-708F-13DD-497A-EF137367B868}"/>
              </a:ext>
            </a:extLst>
          </p:cNvPr>
          <p:cNvSpPr/>
          <p:nvPr/>
        </p:nvSpPr>
        <p:spPr>
          <a:xfrm>
            <a:off x="4369440" y="3948163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D4234C-F434-84A5-756C-8A6D219A017B}"/>
              </a:ext>
            </a:extLst>
          </p:cNvPr>
          <p:cNvSpPr/>
          <p:nvPr/>
        </p:nvSpPr>
        <p:spPr>
          <a:xfrm>
            <a:off x="16009686" y="3948775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08FC1F-DFC1-BF38-F23A-74ED71EB3AEB}"/>
              </a:ext>
            </a:extLst>
          </p:cNvPr>
          <p:cNvSpPr/>
          <p:nvPr/>
        </p:nvSpPr>
        <p:spPr>
          <a:xfrm>
            <a:off x="9761233" y="3949388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FFA2AC6-1A27-CE3E-23CF-CBF5E12237C8}"/>
              </a:ext>
            </a:extLst>
          </p:cNvPr>
          <p:cNvCxnSpPr/>
          <p:nvPr/>
        </p:nvCxnSpPr>
        <p:spPr>
          <a:xfrm flipV="1">
            <a:off x="4841626" y="6216261"/>
            <a:ext cx="4924925" cy="80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CE3E222-35E6-93F3-22B2-C7D2947B2A8B}"/>
              </a:ext>
            </a:extLst>
          </p:cNvPr>
          <p:cNvCxnSpPr>
            <a:cxnSpLocks/>
          </p:cNvCxnSpPr>
          <p:nvPr/>
        </p:nvCxnSpPr>
        <p:spPr>
          <a:xfrm flipV="1">
            <a:off x="10257996" y="6133847"/>
            <a:ext cx="5767135" cy="48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74BF1A-CB3C-72ED-6D78-769DA9857029}"/>
              </a:ext>
            </a:extLst>
          </p:cNvPr>
          <p:cNvSpPr txBox="1"/>
          <p:nvPr/>
        </p:nvSpPr>
        <p:spPr>
          <a:xfrm>
            <a:off x="4055361" y="3070988"/>
            <a:ext cx="2743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Ad sales representative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F594D2-4C11-34AF-18D2-1DDAC494BCCB}"/>
              </a:ext>
            </a:extLst>
          </p:cNvPr>
          <p:cNvSpPr txBox="1"/>
          <p:nvPr/>
        </p:nvSpPr>
        <p:spPr>
          <a:xfrm>
            <a:off x="8967380" y="3462056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Students Account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5FE0C7-9962-9773-D242-028FDF5B3BCC}"/>
              </a:ext>
            </a:extLst>
          </p:cNvPr>
          <p:cNvSpPr txBox="1"/>
          <p:nvPr/>
        </p:nvSpPr>
        <p:spPr>
          <a:xfrm>
            <a:off x="15157163" y="342273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Browse Products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F6AAF0-2F89-71F8-DA4A-38B8EF6C4013}"/>
              </a:ext>
            </a:extLst>
          </p:cNvPr>
          <p:cNvSpPr txBox="1"/>
          <p:nvPr/>
        </p:nvSpPr>
        <p:spPr>
          <a:xfrm>
            <a:off x="8888132" y="855361"/>
            <a:ext cx="4648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Sequence Diagram(Unipath)</a:t>
            </a:r>
          </a:p>
          <a:p>
            <a:pPr algn="l"/>
            <a:r>
              <a:rPr lang="en-US" sz="2800"/>
              <a:t>Use Case 03.01 Post 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0B99C4-C58A-986A-7AA6-931B7E887B92}"/>
              </a:ext>
            </a:extLst>
          </p:cNvPr>
          <p:cNvSpPr txBox="1"/>
          <p:nvPr/>
        </p:nvSpPr>
        <p:spPr>
          <a:xfrm>
            <a:off x="5413598" y="557835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login()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C882FF-92B6-25EB-3D10-4A58309F42AF}"/>
              </a:ext>
            </a:extLst>
          </p:cNvPr>
          <p:cNvSpPr txBox="1"/>
          <p:nvPr/>
        </p:nvSpPr>
        <p:spPr>
          <a:xfrm>
            <a:off x="11763101" y="5578965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getAdvertising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17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xmlns="" id="{B8025845-1B95-60AB-A8D0-68847B5E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34" y="1724345"/>
            <a:ext cx="1143561" cy="1340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D3ADB9-584D-F11C-1E93-A59C6D39F09B}"/>
              </a:ext>
            </a:extLst>
          </p:cNvPr>
          <p:cNvSpPr txBox="1"/>
          <p:nvPr/>
        </p:nvSpPr>
        <p:spPr>
          <a:xfrm>
            <a:off x="18559928" y="3240522"/>
            <a:ext cx="5183591" cy="6418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          </a:t>
            </a:r>
            <a:r>
              <a:rPr lang="en-IN" dirty="0">
                <a:latin typeface="Times New Roman"/>
              </a:rPr>
              <a:t> </a:t>
            </a:r>
            <a:r>
              <a:rPr lang="en-IN" sz="3200" b="1" u="sng" dirty="0">
                <a:latin typeface="Times New Roman"/>
              </a:rPr>
              <a:t>Use Case Scenario</a:t>
            </a:r>
            <a:endParaRPr lang="en-US"/>
          </a:p>
          <a:p>
            <a:pPr algn="l"/>
            <a:endParaRPr lang="en-IN" dirty="0"/>
          </a:p>
          <a:p>
            <a:pPr marL="514350" indent="-514350" algn="l">
              <a:buAutoNum type="arabicParenR"/>
            </a:pPr>
            <a:r>
              <a:rPr lang="en-IN" sz="3200" dirty="0">
                <a:latin typeface="Times New Roman"/>
              </a:rPr>
              <a:t>This use case begins only when the actor logins and clicks on the Post Ad.</a:t>
            </a:r>
            <a:r>
              <a:rPr lang="en-IN" sz="3200" b="1" dirty="0">
                <a:latin typeface="Times New Roman"/>
              </a:rPr>
              <a:t> </a:t>
            </a:r>
          </a:p>
          <a:p>
            <a:pPr marL="514350" indent="-514350" algn="l">
              <a:buAutoNum type="arabicParenR"/>
            </a:pPr>
            <a:r>
              <a:rPr lang="en-IN" sz="3200" dirty="0">
                <a:latin typeface="Times New Roman"/>
              </a:rPr>
              <a:t>Actor needs to select an advertisement image which must be uploaded on the system.</a:t>
            </a:r>
            <a:endParaRPr lang="en-US" sz="3200" dirty="0">
              <a:latin typeface="Times New Roman"/>
            </a:endParaRPr>
          </a:p>
          <a:p>
            <a:pPr marL="514350" indent="-514350" algn="l">
              <a:buAutoNum type="arabicParenR"/>
            </a:pPr>
            <a:r>
              <a:rPr lang="en-IN" sz="3200" dirty="0">
                <a:latin typeface="Times New Roman"/>
              </a:rPr>
              <a:t>The actor will click on the upload button </a:t>
            </a:r>
            <a:r>
              <a:rPr kumimoji="0" lang="en-IN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Times New Roman"/>
                <a:ea typeface="Canela Text Regular"/>
                <a:cs typeface="Canela Text Regular"/>
                <a:sym typeface="Canela Text Regular"/>
              </a:rPr>
              <a:t>to </a:t>
            </a:r>
            <a:r>
              <a:rPr lang="en-IN" sz="3200" dirty="0">
                <a:latin typeface="Times New Roman"/>
              </a:rPr>
              <a:t>Post the Ad on the system.</a:t>
            </a:r>
            <a:endParaRPr lang="en-US" sz="3200" dirty="0">
              <a:latin typeface="Times New Roman"/>
            </a:endParaRPr>
          </a:p>
          <a:p>
            <a:pPr marL="514350" indent="-514350" algn="l">
              <a:buAutoNum type="arabicParenR"/>
            </a:pPr>
            <a:r>
              <a:rPr lang="en-US" sz="3200" dirty="0">
                <a:latin typeface="Times New Roman"/>
              </a:rPr>
              <a:t>The use case ends here.</a:t>
            </a:r>
          </a:p>
          <a:p>
            <a:pPr marL="285750" marR="0" indent="-285750" algn="l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4BCDAE0-52EA-8B77-ECFE-14D75F1E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69" y="7738619"/>
            <a:ext cx="11118902" cy="342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985B67-9730-6826-95B0-3F007ACB8515}"/>
              </a:ext>
            </a:extLst>
          </p:cNvPr>
          <p:cNvSpPr txBox="1"/>
          <p:nvPr/>
        </p:nvSpPr>
        <p:spPr>
          <a:xfrm>
            <a:off x="5426193" y="711494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/>
              <a:t>logOut</a:t>
            </a:r>
            <a:r>
              <a:rPr lang="en-US" sz="2800" dirty="0"/>
              <a:t>( )</a:t>
            </a:r>
            <a:endParaRPr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0467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1899D4-0793-8A11-58BC-9F35E1DFE694}"/>
              </a:ext>
            </a:extLst>
          </p:cNvPr>
          <p:cNvSpPr/>
          <p:nvPr/>
        </p:nvSpPr>
        <p:spPr>
          <a:xfrm>
            <a:off x="4369440" y="3948163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6E216A-F1EB-7047-D683-A4FA166E0428}"/>
              </a:ext>
            </a:extLst>
          </p:cNvPr>
          <p:cNvSpPr/>
          <p:nvPr/>
        </p:nvSpPr>
        <p:spPr>
          <a:xfrm>
            <a:off x="16009686" y="3948775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E48C61-D790-C430-41A7-2C93DA814D73}"/>
              </a:ext>
            </a:extLst>
          </p:cNvPr>
          <p:cNvSpPr/>
          <p:nvPr/>
        </p:nvSpPr>
        <p:spPr>
          <a:xfrm>
            <a:off x="9761233" y="3949388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CF75313-7599-963D-7ECA-F145B4FD1250}"/>
              </a:ext>
            </a:extLst>
          </p:cNvPr>
          <p:cNvCxnSpPr/>
          <p:nvPr/>
        </p:nvCxnSpPr>
        <p:spPr>
          <a:xfrm flipV="1">
            <a:off x="4866816" y="6153286"/>
            <a:ext cx="4924925" cy="80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F2332DA-1B3C-69E2-C818-324271FCF0C0}"/>
              </a:ext>
            </a:extLst>
          </p:cNvPr>
          <p:cNvCxnSpPr>
            <a:cxnSpLocks/>
          </p:cNvCxnSpPr>
          <p:nvPr/>
        </p:nvCxnSpPr>
        <p:spPr>
          <a:xfrm flipV="1">
            <a:off x="10257996" y="6133847"/>
            <a:ext cx="5767135" cy="48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ED063B-1885-8A72-6E9E-2124254F2E23}"/>
              </a:ext>
            </a:extLst>
          </p:cNvPr>
          <p:cNvSpPr txBox="1"/>
          <p:nvPr/>
        </p:nvSpPr>
        <p:spPr>
          <a:xfrm>
            <a:off x="4055361" y="3070988"/>
            <a:ext cx="2743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Ad sales representative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4F0CC1-F34E-A8AA-EF72-0F10CD2D39E8}"/>
              </a:ext>
            </a:extLst>
          </p:cNvPr>
          <p:cNvSpPr txBox="1"/>
          <p:nvPr/>
        </p:nvSpPr>
        <p:spPr>
          <a:xfrm>
            <a:off x="8967380" y="3462056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Students Account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4E5829-B8A3-7AD9-0B4B-86CCF5E4666C}"/>
              </a:ext>
            </a:extLst>
          </p:cNvPr>
          <p:cNvSpPr txBox="1"/>
          <p:nvPr/>
        </p:nvSpPr>
        <p:spPr>
          <a:xfrm>
            <a:off x="15157163" y="342273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Browse Products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D02BAE-96B4-3162-45BC-8D3D1CC8A17D}"/>
              </a:ext>
            </a:extLst>
          </p:cNvPr>
          <p:cNvSpPr txBox="1"/>
          <p:nvPr/>
        </p:nvSpPr>
        <p:spPr>
          <a:xfrm>
            <a:off x="8888132" y="855361"/>
            <a:ext cx="4648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Sequence Diagram(Unipath)</a:t>
            </a:r>
          </a:p>
          <a:p>
            <a:pPr algn="l"/>
            <a:r>
              <a:rPr lang="en-US" sz="2800"/>
              <a:t>Use Case 03.02 Update 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F04DBB-EFB8-D7F2-D376-71C35A4D0EC6}"/>
              </a:ext>
            </a:extLst>
          </p:cNvPr>
          <p:cNvSpPr txBox="1"/>
          <p:nvPr/>
        </p:nvSpPr>
        <p:spPr>
          <a:xfrm>
            <a:off x="5413598" y="557835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login()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7F49ED8-B5F0-1633-D4DB-C4745B641D9B}"/>
              </a:ext>
            </a:extLst>
          </p:cNvPr>
          <p:cNvSpPr txBox="1"/>
          <p:nvPr/>
        </p:nvSpPr>
        <p:spPr>
          <a:xfrm>
            <a:off x="11763101" y="5578965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updateAds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26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xmlns="" id="{9E2EDF64-44A9-1075-C4E1-5A44F20F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83" y="1724345"/>
            <a:ext cx="1143561" cy="1340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B52E2D-8842-A502-D442-063E55AD2C78}"/>
              </a:ext>
            </a:extLst>
          </p:cNvPr>
          <p:cNvSpPr txBox="1"/>
          <p:nvPr/>
        </p:nvSpPr>
        <p:spPr>
          <a:xfrm>
            <a:off x="18300948" y="2968448"/>
            <a:ext cx="5313081" cy="6085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endParaRPr lang="en-US" dirty="0">
              <a:latin typeface="Times New Roman"/>
            </a:endParaRPr>
          </a:p>
          <a:p>
            <a:pPr lvl="3" indent="0"/>
            <a:r>
              <a:rPr lang="en-US" dirty="0">
                <a:latin typeface="Times New Roman"/>
              </a:rPr>
              <a:t>   </a:t>
            </a:r>
            <a:r>
              <a:rPr lang="en-US" sz="3200" b="1" u="sng" dirty="0">
                <a:latin typeface="Times New Roman"/>
              </a:rPr>
              <a:t>Use Case Scenario</a:t>
            </a:r>
          </a:p>
          <a:p>
            <a:pPr marL="457200" indent="-457200" algn="l">
              <a:buAutoNum type="arabicParenR"/>
            </a:pPr>
            <a:endParaRPr lang="en-US" sz="3200" dirty="0">
              <a:latin typeface="Times New Roman"/>
            </a:endParaRP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This use case begins when the actor logins and starts browsing through the ads page on the system. </a:t>
            </a:r>
            <a:endParaRPr lang="en-US" sz="3200" b="1" dirty="0">
              <a:latin typeface="Times New Roman"/>
            </a:endParaRP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 The actor can choose the ad to be updated.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The actor can update and improve the product advertisement on the system.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The use case ends here.</a:t>
            </a:r>
          </a:p>
          <a:p>
            <a:pPr marL="0" marR="0" indent="0" algn="l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7BEDF15B-6EC7-DE47-1304-B17D6920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69" y="7738619"/>
            <a:ext cx="11118902" cy="342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723C58-0EEE-7423-C085-D5FD49BA1286}"/>
              </a:ext>
            </a:extLst>
          </p:cNvPr>
          <p:cNvSpPr txBox="1"/>
          <p:nvPr/>
        </p:nvSpPr>
        <p:spPr>
          <a:xfrm>
            <a:off x="5958047" y="7242770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closeAds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96566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BD540F-B6BB-CDE1-CDBD-F1C91F110C09}"/>
              </a:ext>
            </a:extLst>
          </p:cNvPr>
          <p:cNvSpPr/>
          <p:nvPr/>
        </p:nvSpPr>
        <p:spPr>
          <a:xfrm>
            <a:off x="4369440" y="3948163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1B678D-266C-9931-4739-F5AC2B2F4730}"/>
              </a:ext>
            </a:extLst>
          </p:cNvPr>
          <p:cNvSpPr/>
          <p:nvPr/>
        </p:nvSpPr>
        <p:spPr>
          <a:xfrm>
            <a:off x="16009686" y="3948775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952260-E361-DABA-BE16-95288DBB8E6C}"/>
              </a:ext>
            </a:extLst>
          </p:cNvPr>
          <p:cNvSpPr/>
          <p:nvPr/>
        </p:nvSpPr>
        <p:spPr>
          <a:xfrm>
            <a:off x="9761233" y="3949388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17D02EF-A8A3-F434-4973-683DE61406B3}"/>
              </a:ext>
            </a:extLst>
          </p:cNvPr>
          <p:cNvCxnSpPr/>
          <p:nvPr/>
        </p:nvCxnSpPr>
        <p:spPr>
          <a:xfrm flipV="1">
            <a:off x="4866816" y="6153286"/>
            <a:ext cx="4924925" cy="80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AE9F5CA-EE53-8692-4E72-CDCA80B6B659}"/>
              </a:ext>
            </a:extLst>
          </p:cNvPr>
          <p:cNvCxnSpPr>
            <a:cxnSpLocks/>
          </p:cNvCxnSpPr>
          <p:nvPr/>
        </p:nvCxnSpPr>
        <p:spPr>
          <a:xfrm flipV="1">
            <a:off x="10257996" y="6133847"/>
            <a:ext cx="5767135" cy="48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BFD34B-7D0B-5FA2-0F1D-00045A98DD55}"/>
              </a:ext>
            </a:extLst>
          </p:cNvPr>
          <p:cNvSpPr txBox="1"/>
          <p:nvPr/>
        </p:nvSpPr>
        <p:spPr>
          <a:xfrm>
            <a:off x="4055361" y="3070988"/>
            <a:ext cx="2743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Ad sales representative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A17A34-2AA3-2D29-8F27-0062BA4F61F0}"/>
              </a:ext>
            </a:extLst>
          </p:cNvPr>
          <p:cNvSpPr txBox="1"/>
          <p:nvPr/>
        </p:nvSpPr>
        <p:spPr>
          <a:xfrm>
            <a:off x="8967380" y="3462056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Students Account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0EBB01-D2B3-334C-0B39-D1B9287DC73E}"/>
              </a:ext>
            </a:extLst>
          </p:cNvPr>
          <p:cNvSpPr txBox="1"/>
          <p:nvPr/>
        </p:nvSpPr>
        <p:spPr>
          <a:xfrm>
            <a:off x="15157163" y="342273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Browse Products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5FB7C8-7EE1-FE5E-182C-A92D52FA8B01}"/>
              </a:ext>
            </a:extLst>
          </p:cNvPr>
          <p:cNvSpPr txBox="1"/>
          <p:nvPr/>
        </p:nvSpPr>
        <p:spPr>
          <a:xfrm>
            <a:off x="8888132" y="855361"/>
            <a:ext cx="464820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Sequence Diagram(Unipath)</a:t>
            </a:r>
          </a:p>
          <a:p>
            <a:pPr algn="l"/>
            <a:r>
              <a:rPr lang="en-US" sz="2800"/>
              <a:t>Use Case 03.03 Close 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8E617C-6989-4D78-7A62-2A62BC6B3B38}"/>
              </a:ext>
            </a:extLst>
          </p:cNvPr>
          <p:cNvSpPr txBox="1"/>
          <p:nvPr/>
        </p:nvSpPr>
        <p:spPr>
          <a:xfrm>
            <a:off x="5413598" y="557835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login()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FED600F-0CC7-9F2E-0E26-54234A855FD8}"/>
              </a:ext>
            </a:extLst>
          </p:cNvPr>
          <p:cNvSpPr txBox="1"/>
          <p:nvPr/>
        </p:nvSpPr>
        <p:spPr>
          <a:xfrm>
            <a:off x="11763101" y="5578965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closeAds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25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xmlns="" id="{3FABCC8F-4471-AF33-06B8-FD3FECE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59" y="1724382"/>
            <a:ext cx="1121149" cy="1317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D3FF8-5D9D-3282-643D-B0A5320E5A57}"/>
              </a:ext>
            </a:extLst>
          </p:cNvPr>
          <p:cNvSpPr txBox="1"/>
          <p:nvPr/>
        </p:nvSpPr>
        <p:spPr>
          <a:xfrm>
            <a:off x="17812870" y="3844324"/>
            <a:ext cx="6179669" cy="53101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endParaRPr lang="en-US" sz="3200" dirty="0">
              <a:latin typeface="Times New Roman"/>
            </a:endParaRPr>
          </a:p>
          <a:p>
            <a:r>
              <a:rPr lang="en-US" sz="3200" dirty="0">
                <a:latin typeface="Times New Roman"/>
              </a:rPr>
              <a:t> </a:t>
            </a:r>
            <a:r>
              <a:rPr lang="en-US" sz="3200" b="1" u="sng" dirty="0">
                <a:latin typeface="Times New Roman"/>
              </a:rPr>
              <a:t>Use Case Scenario</a:t>
            </a:r>
          </a:p>
          <a:p>
            <a:pPr marL="457200" indent="-457200" algn="l">
              <a:buAutoNum type="arabicParenR"/>
            </a:pPr>
            <a:endParaRPr lang="en-US" sz="3200" dirty="0">
              <a:latin typeface="Times New Roman"/>
            </a:endParaRP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This use case begins when Actor logs in and clicks the “Close Ad” button.</a:t>
            </a:r>
            <a:endParaRPr lang="en-US" sz="3200" b="1" dirty="0">
              <a:latin typeface="Times New Roman"/>
            </a:endParaRP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The system displays a list of ads posted by the actor that are active.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The actor clicks on the 'X' button to close the ad.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latin typeface="Times New Roman"/>
              </a:rPr>
              <a:t>The use case ends here.</a:t>
            </a:r>
          </a:p>
          <a:p>
            <a:pPr marL="0" marR="0" indent="0" algn="l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3775B4-B0BE-6696-A843-11675B643C8D}"/>
              </a:ext>
            </a:extLst>
          </p:cNvPr>
          <p:cNvSpPr txBox="1"/>
          <p:nvPr/>
        </p:nvSpPr>
        <p:spPr>
          <a:xfrm>
            <a:off x="5416460" y="7330935"/>
            <a:ext cx="3095861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/>
              <a:t>UpdateAds</a:t>
            </a:r>
            <a:r>
              <a:rPr lang="en-US" sz="2800" dirty="0"/>
              <a:t>（ ）</a:t>
            </a:r>
            <a:endParaRPr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3CC1C4-24C0-8A10-2DAA-9BCAD3BD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69" y="7738619"/>
            <a:ext cx="11118902" cy="3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771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8271F2B-5FD5-71EF-6AC3-56442D56900E}"/>
              </a:ext>
            </a:extLst>
          </p:cNvPr>
          <p:cNvSpPr/>
          <p:nvPr/>
        </p:nvSpPr>
        <p:spPr>
          <a:xfrm>
            <a:off x="4369440" y="3948163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3AD24D-CB34-DEC4-EEAD-27DF3B6AA0FA}"/>
              </a:ext>
            </a:extLst>
          </p:cNvPr>
          <p:cNvSpPr/>
          <p:nvPr/>
        </p:nvSpPr>
        <p:spPr>
          <a:xfrm>
            <a:off x="16009686" y="3948775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453B2E-9F97-E046-F4FA-BA41F6C67669}"/>
              </a:ext>
            </a:extLst>
          </p:cNvPr>
          <p:cNvSpPr/>
          <p:nvPr/>
        </p:nvSpPr>
        <p:spPr>
          <a:xfrm>
            <a:off x="9761233" y="3949388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88F9A30-E5A9-EB86-60C9-4865F4694216}"/>
              </a:ext>
            </a:extLst>
          </p:cNvPr>
          <p:cNvCxnSpPr/>
          <p:nvPr/>
        </p:nvCxnSpPr>
        <p:spPr>
          <a:xfrm flipV="1">
            <a:off x="4866816" y="6153286"/>
            <a:ext cx="4924925" cy="80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E1DD6B3-FF3E-F055-CF51-B3490331E53F}"/>
              </a:ext>
            </a:extLst>
          </p:cNvPr>
          <p:cNvCxnSpPr>
            <a:cxnSpLocks/>
          </p:cNvCxnSpPr>
          <p:nvPr/>
        </p:nvCxnSpPr>
        <p:spPr>
          <a:xfrm flipV="1">
            <a:off x="10257996" y="6133847"/>
            <a:ext cx="5767135" cy="48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2EF583-4AF4-BB5A-9E85-F40FEC759BB2}"/>
              </a:ext>
            </a:extLst>
          </p:cNvPr>
          <p:cNvSpPr txBox="1"/>
          <p:nvPr/>
        </p:nvSpPr>
        <p:spPr>
          <a:xfrm>
            <a:off x="4055361" y="342151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Students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846C06-931F-9C6E-4195-6B6EBC286BAF}"/>
              </a:ext>
            </a:extLst>
          </p:cNvPr>
          <p:cNvSpPr txBox="1"/>
          <p:nvPr/>
        </p:nvSpPr>
        <p:spPr>
          <a:xfrm>
            <a:off x="8967380" y="3462056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Students Account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03A43A-075B-8265-9649-90BE5B0627DE}"/>
              </a:ext>
            </a:extLst>
          </p:cNvPr>
          <p:cNvSpPr txBox="1"/>
          <p:nvPr/>
        </p:nvSpPr>
        <p:spPr>
          <a:xfrm>
            <a:off x="15157163" y="342273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Browse Products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662D70-035E-47F7-9C4F-3F848D960FFC}"/>
              </a:ext>
            </a:extLst>
          </p:cNvPr>
          <p:cNvSpPr txBox="1"/>
          <p:nvPr/>
        </p:nvSpPr>
        <p:spPr>
          <a:xfrm>
            <a:off x="8468866" y="616393"/>
            <a:ext cx="755583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Sequence Diagram(Unipath)</a:t>
            </a:r>
          </a:p>
          <a:p>
            <a:pPr algn="l"/>
            <a:r>
              <a:rPr lang="en-US" sz="2800"/>
              <a:t>Use Case 04.01 Provide document checklist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A567A2-50D7-4F0F-150D-58D146FD9D38}"/>
              </a:ext>
            </a:extLst>
          </p:cNvPr>
          <p:cNvSpPr txBox="1"/>
          <p:nvPr/>
        </p:nvSpPr>
        <p:spPr>
          <a:xfrm>
            <a:off x="5413598" y="557835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login()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4F3680-877D-3411-5791-F7B456350D1D}"/>
              </a:ext>
            </a:extLst>
          </p:cNvPr>
          <p:cNvSpPr txBox="1"/>
          <p:nvPr/>
        </p:nvSpPr>
        <p:spPr>
          <a:xfrm>
            <a:off x="11763101" y="5578965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getLoanInfo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26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xmlns="" id="{C1D95610-ECCB-C504-ADD3-2760F117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82" y="2037452"/>
            <a:ext cx="1233208" cy="14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89425D-98B2-131F-5C8B-23DCFD12FF2A}"/>
              </a:ext>
            </a:extLst>
          </p:cNvPr>
          <p:cNvSpPr txBox="1"/>
          <p:nvPr/>
        </p:nvSpPr>
        <p:spPr>
          <a:xfrm>
            <a:off x="17593734" y="3071055"/>
            <a:ext cx="6364861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Times New Roman"/>
              </a:rPr>
              <a:t>                 </a:t>
            </a:r>
            <a:r>
              <a:rPr lang="en-US" sz="3200" b="1" u="sng" dirty="0">
                <a:latin typeface="Times New Roman"/>
              </a:rPr>
              <a:t>Use Case Scenario</a:t>
            </a:r>
            <a:endParaRPr lang="en-US"/>
          </a:p>
          <a:p>
            <a:pPr marL="514350" indent="-514350" algn="l">
              <a:buAutoNum type="arabicParenR"/>
            </a:pPr>
            <a:endParaRPr lang="en-US" sz="3200" dirty="0">
              <a:latin typeface="Times New Roman"/>
            </a:endParaRPr>
          </a:p>
          <a:p>
            <a:pPr algn="l"/>
            <a:r>
              <a:rPr lang="en-US" sz="3200" dirty="0">
                <a:latin typeface="Times New Roman"/>
              </a:rPr>
              <a:t>1. The use case begins when Actor clicks the loan information button to open the document checklist available in the system.</a:t>
            </a:r>
          </a:p>
          <a:p>
            <a:pPr algn="l"/>
            <a:r>
              <a:rPr lang="en-US" sz="3200" dirty="0">
                <a:latin typeface="Times New Roman"/>
              </a:rPr>
              <a:t>2. System opens the documentation screen with links to available documents.</a:t>
            </a:r>
            <a:endParaRPr lang="en-US" dirty="0">
              <a:latin typeface="Times New Roman"/>
            </a:endParaRPr>
          </a:p>
          <a:p>
            <a:pPr algn="l"/>
            <a:r>
              <a:rPr lang="en-US" sz="3200" dirty="0">
                <a:latin typeface="Times New Roman"/>
              </a:rPr>
              <a:t>3. Actor selects a document and clicks on the link. </a:t>
            </a:r>
          </a:p>
          <a:p>
            <a:pPr marL="457200" lvl="7" indent="-457200" algn="l">
              <a:buFont typeface="Arial,Sans-Serif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Company Name</a:t>
            </a:r>
            <a:endParaRPr lang="en-US" sz="3200" dirty="0">
              <a:latin typeface="Times New Roman"/>
            </a:endParaRPr>
          </a:p>
          <a:p>
            <a:pPr marL="457200" lvl="7" indent="-457200" algn="l">
              <a:buFont typeface="Arial,Sans-Serif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Phone Number</a:t>
            </a:r>
            <a:endParaRPr lang="en-US" sz="3200" dirty="0">
              <a:latin typeface="Times New Roman"/>
            </a:endParaRPr>
          </a:p>
          <a:p>
            <a:pPr marL="457200" lvl="7" indent="-457200" algn="l">
              <a:buFont typeface="Arial,Sans-Serif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Link</a:t>
            </a:r>
            <a:endParaRPr lang="en-US" dirty="0">
              <a:latin typeface="Times New Roman"/>
            </a:endParaRPr>
          </a:p>
          <a:p>
            <a:pPr algn="l"/>
            <a:r>
              <a:rPr lang="en-US" sz="3200" dirty="0">
                <a:latin typeface="Times New Roman"/>
              </a:rPr>
              <a:t>4. System redirects Actor to the selected loan provider website and this use case ends. </a:t>
            </a:r>
            <a:endParaRPr lang="en-US" dirty="0">
              <a:latin typeface="Times New Roman"/>
            </a:endParaRPr>
          </a:p>
          <a:p>
            <a:pPr algn="l"/>
            <a:endParaRPr lang="en-US" sz="3200" dirty="0">
              <a:latin typeface="Times New Roman"/>
            </a:endParaRPr>
          </a:p>
          <a:p>
            <a:pPr marL="0" marR="0" indent="0" algn="l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CA9FD96B-01AC-3CCA-0DB2-ACE1699F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69" y="7738619"/>
            <a:ext cx="11118902" cy="342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C1691D-DD0C-0292-379F-1962FCA0C550}"/>
              </a:ext>
            </a:extLst>
          </p:cNvPr>
          <p:cNvSpPr txBox="1"/>
          <p:nvPr/>
        </p:nvSpPr>
        <p:spPr>
          <a:xfrm>
            <a:off x="5289249" y="7128155"/>
            <a:ext cx="29951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getLoanInfo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65252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3DF43F-A2EA-8828-14C5-B2681CB88CB6}"/>
              </a:ext>
            </a:extLst>
          </p:cNvPr>
          <p:cNvSpPr/>
          <p:nvPr/>
        </p:nvSpPr>
        <p:spPr>
          <a:xfrm>
            <a:off x="4369440" y="3948163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D2C32F-B328-D699-18A6-346FE8B676BA}"/>
              </a:ext>
            </a:extLst>
          </p:cNvPr>
          <p:cNvSpPr/>
          <p:nvPr/>
        </p:nvSpPr>
        <p:spPr>
          <a:xfrm>
            <a:off x="16009686" y="3948775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8FF7FEB-9CAB-203E-C0FA-4AC00ABC8752}"/>
              </a:ext>
            </a:extLst>
          </p:cNvPr>
          <p:cNvSpPr/>
          <p:nvPr/>
        </p:nvSpPr>
        <p:spPr>
          <a:xfrm>
            <a:off x="9761233" y="3949388"/>
            <a:ext cx="513348" cy="478455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03C1F3D-7888-16C7-3247-B9F6AB711B21}"/>
              </a:ext>
            </a:extLst>
          </p:cNvPr>
          <p:cNvCxnSpPr/>
          <p:nvPr/>
        </p:nvCxnSpPr>
        <p:spPr>
          <a:xfrm flipV="1">
            <a:off x="4866816" y="6153286"/>
            <a:ext cx="4924925" cy="80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9F9E918-40FB-6DE1-19DF-C296595F7CB7}"/>
              </a:ext>
            </a:extLst>
          </p:cNvPr>
          <p:cNvCxnSpPr>
            <a:cxnSpLocks/>
          </p:cNvCxnSpPr>
          <p:nvPr/>
        </p:nvCxnSpPr>
        <p:spPr>
          <a:xfrm flipV="1">
            <a:off x="10257996" y="6133847"/>
            <a:ext cx="5767135" cy="48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4F8CA4-E376-63A5-4106-0E8AA559A568}"/>
              </a:ext>
            </a:extLst>
          </p:cNvPr>
          <p:cNvSpPr txBox="1"/>
          <p:nvPr/>
        </p:nvSpPr>
        <p:spPr>
          <a:xfrm>
            <a:off x="4055361" y="342151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Students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9CB41A-6A04-4FF8-00F1-9A8FA31FE91B}"/>
              </a:ext>
            </a:extLst>
          </p:cNvPr>
          <p:cNvSpPr txBox="1"/>
          <p:nvPr/>
        </p:nvSpPr>
        <p:spPr>
          <a:xfrm>
            <a:off x="8967380" y="3462056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Students Account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AD5007-E3FD-7FE5-9A4A-9E5BD559A5ED}"/>
              </a:ext>
            </a:extLst>
          </p:cNvPr>
          <p:cNvSpPr txBox="1"/>
          <p:nvPr/>
        </p:nvSpPr>
        <p:spPr>
          <a:xfrm>
            <a:off x="15157163" y="3422738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Browse Products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F906CA-C025-D828-51B7-96C5BCB4EBEE}"/>
              </a:ext>
            </a:extLst>
          </p:cNvPr>
          <p:cNvSpPr txBox="1"/>
          <p:nvPr/>
        </p:nvSpPr>
        <p:spPr>
          <a:xfrm>
            <a:off x="8468866" y="666524"/>
            <a:ext cx="8779040" cy="87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Sequence Diagram(Unipath)</a:t>
            </a:r>
          </a:p>
          <a:p>
            <a:pPr algn="l"/>
            <a:r>
              <a:rPr lang="en-US" sz="2800"/>
              <a:t>Use Case 04.02 Display loan recommendations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F3AE76-979A-AC46-8AE9-8139015047B2}"/>
              </a:ext>
            </a:extLst>
          </p:cNvPr>
          <p:cNvSpPr txBox="1"/>
          <p:nvPr/>
        </p:nvSpPr>
        <p:spPr>
          <a:xfrm>
            <a:off x="5413598" y="5578353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login()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DD806C9-1FB6-DD19-5204-38FB6001DF59}"/>
              </a:ext>
            </a:extLst>
          </p:cNvPr>
          <p:cNvSpPr txBox="1"/>
          <p:nvPr/>
        </p:nvSpPr>
        <p:spPr>
          <a:xfrm>
            <a:off x="11763101" y="5578965"/>
            <a:ext cx="27432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getLoanInfo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27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xmlns="" id="{27F9B359-44B7-7FED-B9BE-6B17780B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82" y="2037452"/>
            <a:ext cx="1233208" cy="14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09B293-A47B-9399-B3A8-C79C98231CEB}"/>
              </a:ext>
            </a:extLst>
          </p:cNvPr>
          <p:cNvSpPr txBox="1"/>
          <p:nvPr/>
        </p:nvSpPr>
        <p:spPr>
          <a:xfrm>
            <a:off x="17892557" y="3124743"/>
            <a:ext cx="5990414" cy="6639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Times New Roman"/>
              </a:rPr>
              <a:t>             </a:t>
            </a:r>
            <a:r>
              <a:rPr lang="en-US" sz="3200" b="1" u="sng" dirty="0">
                <a:latin typeface="Times New Roman"/>
              </a:rPr>
              <a:t>Use Case Scenario</a:t>
            </a:r>
          </a:p>
          <a:p>
            <a:pPr algn="l"/>
            <a:endParaRPr lang="en-US" sz="3200" dirty="0">
              <a:latin typeface="Times New Roman"/>
            </a:endParaRPr>
          </a:p>
          <a:p>
            <a:pPr algn="l"/>
            <a:r>
              <a:rPr lang="en-US" sz="3200" dirty="0">
                <a:latin typeface="Times New Roman"/>
                <a:cs typeface="Times New Roman"/>
              </a:rPr>
              <a:t>1. The use case begins when Actor clicks the loan information button to open the document checklist available in the system.</a:t>
            </a:r>
            <a:endParaRPr lang="en-US" sz="3200" dirty="0"/>
          </a:p>
          <a:p>
            <a:pPr algn="l"/>
            <a:r>
              <a:rPr lang="en-US" sz="3200" dirty="0">
                <a:latin typeface="Times New Roman"/>
                <a:cs typeface="Times New Roman"/>
              </a:rPr>
              <a:t>2. System opens the documentation screen with links to available documents.</a:t>
            </a:r>
            <a:endParaRPr lang="en-US" sz="3200" dirty="0"/>
          </a:p>
          <a:p>
            <a:pPr algn="l"/>
            <a:r>
              <a:rPr lang="en-US" sz="3200" dirty="0">
                <a:latin typeface="Times New Roman"/>
                <a:cs typeface="Times New Roman"/>
              </a:rPr>
              <a:t>3. Actor selects a document and clicks on the link. </a:t>
            </a:r>
            <a:endParaRPr lang="en-US" sz="3200" dirty="0"/>
          </a:p>
          <a:p>
            <a:pPr algn="l"/>
            <a:r>
              <a:rPr lang="en-US" sz="3200" dirty="0">
                <a:latin typeface="Times New Roman"/>
                <a:cs typeface="Times New Roman"/>
              </a:rPr>
              <a:t>4. System redirects Actor to the selected loan provider website and this use case ends. </a:t>
            </a:r>
            <a:endParaRPr lang="en-US" dirty="0"/>
          </a:p>
          <a:p>
            <a:pPr marL="0" marR="0" indent="0" algn="l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9726F24F-7FD6-83D0-5DA8-DAD16DC5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69" y="7738619"/>
            <a:ext cx="11118902" cy="342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112093-B2C1-038C-94C0-3EF871FE7878}"/>
              </a:ext>
            </a:extLst>
          </p:cNvPr>
          <p:cNvSpPr txBox="1"/>
          <p:nvPr/>
        </p:nvSpPr>
        <p:spPr>
          <a:xfrm>
            <a:off x="5830836" y="7241510"/>
            <a:ext cx="299510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err="1"/>
              <a:t>getLoanInfo</a:t>
            </a:r>
            <a:r>
              <a:rPr lang="en-US" sz="2800"/>
              <a:t>()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56495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Custom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Arial,Sans-Serif</vt:lpstr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Times New Roman</vt:lpstr>
      <vt:lpstr>23_ClassicWhite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240</cp:revision>
  <dcterms:modified xsi:type="dcterms:W3CDTF">2022-05-09T01:24:13Z</dcterms:modified>
</cp:coreProperties>
</file>