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8" d="100"/>
          <a:sy n="108" d="100"/>
        </p:scale>
        <p:origin x="22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zidul Alam" userId="e2eaa8ed730f0d53" providerId="LiveId" clId="{5A79DFC4-633E-4171-90AE-5A895C5B47CB}"/>
    <pc:docChg chg="undo custSel modSld">
      <pc:chgData name="Shazidul Alam" userId="e2eaa8ed730f0d53" providerId="LiveId" clId="{5A79DFC4-633E-4171-90AE-5A895C5B47CB}" dt="2024-05-18T12:49:32.931" v="61" actId="20577"/>
      <pc:docMkLst>
        <pc:docMk/>
      </pc:docMkLst>
      <pc:sldChg chg="addSp modSp mod">
        <pc:chgData name="Shazidul Alam" userId="e2eaa8ed730f0d53" providerId="LiveId" clId="{5A79DFC4-633E-4171-90AE-5A895C5B47CB}" dt="2024-05-18T09:05:51.397" v="58" actId="404"/>
        <pc:sldMkLst>
          <pc:docMk/>
          <pc:sldMk cId="1797451146" sldId="256"/>
        </pc:sldMkLst>
        <pc:spChg chg="mod">
          <ac:chgData name="Shazidul Alam" userId="e2eaa8ed730f0d53" providerId="LiveId" clId="{5A79DFC4-633E-4171-90AE-5A895C5B47CB}" dt="2024-05-18T09:05:51.397" v="58" actId="404"/>
          <ac:spMkLst>
            <pc:docMk/>
            <pc:sldMk cId="1797451146" sldId="256"/>
            <ac:spMk id="3" creationId="{A30F83D4-A819-2EB3-717F-1D5D2FD8C9B2}"/>
          </ac:spMkLst>
        </pc:spChg>
        <pc:spChg chg="add mod">
          <ac:chgData name="Shazidul Alam" userId="e2eaa8ed730f0d53" providerId="LiveId" clId="{5A79DFC4-633E-4171-90AE-5A895C5B47CB}" dt="2024-05-18T09:05:36.404" v="52" actId="1076"/>
          <ac:spMkLst>
            <pc:docMk/>
            <pc:sldMk cId="1797451146" sldId="256"/>
            <ac:spMk id="4" creationId="{7227299A-6DA3-F195-6CE6-926F395190C9}"/>
          </ac:spMkLst>
        </pc:spChg>
        <pc:spChg chg="mod">
          <ac:chgData name="Shazidul Alam" userId="e2eaa8ed730f0d53" providerId="LiveId" clId="{5A79DFC4-633E-4171-90AE-5A895C5B47CB}" dt="2024-05-18T09:05:30.993" v="50" actId="1076"/>
          <ac:spMkLst>
            <pc:docMk/>
            <pc:sldMk cId="1797451146" sldId="256"/>
            <ac:spMk id="5" creationId="{713B34D5-6EA5-932D-ABC6-0CF898A65B5A}"/>
          </ac:spMkLst>
        </pc:spChg>
        <pc:spChg chg="mod">
          <ac:chgData name="Shazidul Alam" userId="e2eaa8ed730f0d53" providerId="LiveId" clId="{5A79DFC4-633E-4171-90AE-5A895C5B47CB}" dt="2024-05-18T09:05:33.466" v="51" actId="1076"/>
          <ac:spMkLst>
            <pc:docMk/>
            <pc:sldMk cId="1797451146" sldId="256"/>
            <ac:spMk id="6" creationId="{AD3D3ECD-E7C4-3A05-A333-57B43A64B80F}"/>
          </ac:spMkLst>
        </pc:spChg>
      </pc:sldChg>
      <pc:sldChg chg="modSp mod">
        <pc:chgData name="Shazidul Alam" userId="e2eaa8ed730f0d53" providerId="LiveId" clId="{5A79DFC4-633E-4171-90AE-5A895C5B47CB}" dt="2024-05-18T12:49:32.931" v="61" actId="20577"/>
        <pc:sldMkLst>
          <pc:docMk/>
          <pc:sldMk cId="4270894384" sldId="260"/>
        </pc:sldMkLst>
        <pc:spChg chg="mod">
          <ac:chgData name="Shazidul Alam" userId="e2eaa8ed730f0d53" providerId="LiveId" clId="{5A79DFC4-633E-4171-90AE-5A895C5B47CB}" dt="2024-05-18T12:49:32.931" v="61" actId="20577"/>
          <ac:spMkLst>
            <pc:docMk/>
            <pc:sldMk cId="4270894384" sldId="260"/>
            <ac:spMk id="3" creationId="{1C046C8D-768D-9724-D733-441C321F5E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0E15D72-4A9D-454A-B92A-40F0081A9148}" type="datetimeFigureOut">
              <a:rPr lang="en-US" smtClean="0"/>
              <a:t>5/18/2024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B484EC9-EA0E-40E1-8190-64D2691991EA}" type="slidenum">
              <a:rPr lang="en-US" smtClean="0"/>
              <a:t>‹#›</a:t>
            </a:fld>
            <a:endParaRPr lang="en-US"/>
          </a:p>
        </p:txBody>
      </p:sp>
    </p:spTree>
    <p:extLst>
      <p:ext uri="{BB962C8B-B14F-4D97-AF65-F5344CB8AC3E}">
        <p14:creationId xmlns:p14="http://schemas.microsoft.com/office/powerpoint/2010/main" val="224696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15D72-4A9D-454A-B92A-40F0081A9148}"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84EC9-EA0E-40E1-8190-64D2691991EA}" type="slidenum">
              <a:rPr lang="en-US" smtClean="0"/>
              <a:t>‹#›</a:t>
            </a:fld>
            <a:endParaRPr lang="en-US"/>
          </a:p>
        </p:txBody>
      </p:sp>
    </p:spTree>
    <p:extLst>
      <p:ext uri="{BB962C8B-B14F-4D97-AF65-F5344CB8AC3E}">
        <p14:creationId xmlns:p14="http://schemas.microsoft.com/office/powerpoint/2010/main" val="2020587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15D72-4A9D-454A-B92A-40F0081A9148}"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84EC9-EA0E-40E1-8190-64D2691991EA}" type="slidenum">
              <a:rPr lang="en-US" smtClean="0"/>
              <a:t>‹#›</a:t>
            </a:fld>
            <a:endParaRPr lang="en-US"/>
          </a:p>
        </p:txBody>
      </p:sp>
    </p:spTree>
    <p:extLst>
      <p:ext uri="{BB962C8B-B14F-4D97-AF65-F5344CB8AC3E}">
        <p14:creationId xmlns:p14="http://schemas.microsoft.com/office/powerpoint/2010/main" val="317408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15D72-4A9D-454A-B92A-40F0081A9148}"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84EC9-EA0E-40E1-8190-64D2691991EA}" type="slidenum">
              <a:rPr lang="en-US" smtClean="0"/>
              <a:t>‹#›</a:t>
            </a:fld>
            <a:endParaRPr lang="en-US"/>
          </a:p>
        </p:txBody>
      </p:sp>
    </p:spTree>
    <p:extLst>
      <p:ext uri="{BB962C8B-B14F-4D97-AF65-F5344CB8AC3E}">
        <p14:creationId xmlns:p14="http://schemas.microsoft.com/office/powerpoint/2010/main" val="57868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15D72-4A9D-454A-B92A-40F0081A9148}"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84EC9-EA0E-40E1-8190-64D2691991EA}" type="slidenum">
              <a:rPr lang="en-US" smtClean="0"/>
              <a:t>‹#›</a:t>
            </a:fld>
            <a:endParaRPr lang="en-US"/>
          </a:p>
        </p:txBody>
      </p:sp>
    </p:spTree>
    <p:extLst>
      <p:ext uri="{BB962C8B-B14F-4D97-AF65-F5344CB8AC3E}">
        <p14:creationId xmlns:p14="http://schemas.microsoft.com/office/powerpoint/2010/main" val="330794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15D72-4A9D-454A-B92A-40F0081A9148}"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84EC9-EA0E-40E1-8190-64D2691991EA}" type="slidenum">
              <a:rPr lang="en-US" smtClean="0"/>
              <a:t>‹#›</a:t>
            </a:fld>
            <a:endParaRPr lang="en-US"/>
          </a:p>
        </p:txBody>
      </p:sp>
    </p:spTree>
    <p:extLst>
      <p:ext uri="{BB962C8B-B14F-4D97-AF65-F5344CB8AC3E}">
        <p14:creationId xmlns:p14="http://schemas.microsoft.com/office/powerpoint/2010/main" val="1711404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15D72-4A9D-454A-B92A-40F0081A9148}" type="datetimeFigureOut">
              <a:rPr lang="en-US" smtClean="0"/>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484EC9-EA0E-40E1-8190-64D2691991EA}" type="slidenum">
              <a:rPr lang="en-US" smtClean="0"/>
              <a:t>‹#›</a:t>
            </a:fld>
            <a:endParaRPr lang="en-US"/>
          </a:p>
        </p:txBody>
      </p:sp>
    </p:spTree>
    <p:extLst>
      <p:ext uri="{BB962C8B-B14F-4D97-AF65-F5344CB8AC3E}">
        <p14:creationId xmlns:p14="http://schemas.microsoft.com/office/powerpoint/2010/main" val="62185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E15D72-4A9D-454A-B92A-40F0081A9148}" type="datetimeFigureOut">
              <a:rPr lang="en-US" smtClean="0"/>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484EC9-EA0E-40E1-8190-64D2691991EA}" type="slidenum">
              <a:rPr lang="en-US" smtClean="0"/>
              <a:t>‹#›</a:t>
            </a:fld>
            <a:endParaRPr lang="en-US"/>
          </a:p>
        </p:txBody>
      </p:sp>
    </p:spTree>
    <p:extLst>
      <p:ext uri="{BB962C8B-B14F-4D97-AF65-F5344CB8AC3E}">
        <p14:creationId xmlns:p14="http://schemas.microsoft.com/office/powerpoint/2010/main" val="3512880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15D72-4A9D-454A-B92A-40F0081A9148}" type="datetimeFigureOut">
              <a:rPr lang="en-US" smtClean="0"/>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484EC9-EA0E-40E1-8190-64D2691991EA}" type="slidenum">
              <a:rPr lang="en-US" smtClean="0"/>
              <a:t>‹#›</a:t>
            </a:fld>
            <a:endParaRPr lang="en-US"/>
          </a:p>
        </p:txBody>
      </p:sp>
    </p:spTree>
    <p:extLst>
      <p:ext uri="{BB962C8B-B14F-4D97-AF65-F5344CB8AC3E}">
        <p14:creationId xmlns:p14="http://schemas.microsoft.com/office/powerpoint/2010/main" val="69948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0E15D72-4A9D-454A-B92A-40F0081A9148}"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B484EC9-EA0E-40E1-8190-64D2691991EA}" type="slidenum">
              <a:rPr lang="en-US" smtClean="0"/>
              <a:t>‹#›</a:t>
            </a:fld>
            <a:endParaRPr lang="en-US"/>
          </a:p>
        </p:txBody>
      </p:sp>
    </p:spTree>
    <p:extLst>
      <p:ext uri="{BB962C8B-B14F-4D97-AF65-F5344CB8AC3E}">
        <p14:creationId xmlns:p14="http://schemas.microsoft.com/office/powerpoint/2010/main" val="321224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0E15D72-4A9D-454A-B92A-40F0081A9148}" type="datetimeFigureOut">
              <a:rPr lang="en-US" smtClean="0"/>
              <a:t>5/18/2024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B484EC9-EA0E-40E1-8190-64D2691991EA}" type="slidenum">
              <a:rPr lang="en-US" smtClean="0"/>
              <a:t>‹#›</a:t>
            </a:fld>
            <a:endParaRPr lang="en-US"/>
          </a:p>
        </p:txBody>
      </p:sp>
    </p:spTree>
    <p:extLst>
      <p:ext uri="{BB962C8B-B14F-4D97-AF65-F5344CB8AC3E}">
        <p14:creationId xmlns:p14="http://schemas.microsoft.com/office/powerpoint/2010/main" val="110847407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0E15D72-4A9D-454A-B92A-40F0081A9148}" type="datetimeFigureOut">
              <a:rPr lang="en-US" smtClean="0"/>
              <a:t>5/18/2024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B484EC9-EA0E-40E1-8190-64D2691991EA}" type="slidenum">
              <a:rPr lang="en-US" smtClean="0"/>
              <a:t>‹#›</a:t>
            </a:fld>
            <a:endParaRPr lang="en-US"/>
          </a:p>
        </p:txBody>
      </p:sp>
    </p:spTree>
    <p:extLst>
      <p:ext uri="{BB962C8B-B14F-4D97-AF65-F5344CB8AC3E}">
        <p14:creationId xmlns:p14="http://schemas.microsoft.com/office/powerpoint/2010/main" val="4209817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B7F1-0547-C424-2EA6-803321CB9612}"/>
              </a:ext>
            </a:extLst>
          </p:cNvPr>
          <p:cNvSpPr>
            <a:spLocks noGrp="1"/>
          </p:cNvSpPr>
          <p:nvPr>
            <p:ph type="ctrTitle"/>
          </p:nvPr>
        </p:nvSpPr>
        <p:spPr>
          <a:xfrm>
            <a:off x="0" y="0"/>
            <a:ext cx="12192000" cy="3282461"/>
          </a:xfrm>
        </p:spPr>
        <p:txBody>
          <a:bodyPr/>
          <a:lstStyle/>
          <a:p>
            <a:r>
              <a:rPr lang="en-US" sz="6600" b="1" dirty="0">
                <a:latin typeface="Times New Roman" pitchFamily="18" charset="0"/>
                <a:cs typeface="Times New Roman" pitchFamily="18" charset="0"/>
              </a:rPr>
              <a:t>WELCOME EVERYONE TO OUR PROJECT</a:t>
            </a:r>
            <a:br>
              <a:rPr lang="en-US" sz="7200" dirty="0">
                <a:latin typeface="Times New Roman" pitchFamily="18" charset="0"/>
                <a:cs typeface="Times New Roman" pitchFamily="18" charset="0"/>
              </a:rPr>
            </a:br>
            <a:br>
              <a:rPr lang="en-US" sz="7200" dirty="0">
                <a:latin typeface="Times New Roman" pitchFamily="18" charset="0"/>
                <a:cs typeface="Times New Roman" pitchFamily="18" charset="0"/>
              </a:rPr>
            </a:br>
            <a:r>
              <a:rPr lang="en-US" sz="5400" b="1" dirty="0">
                <a:solidFill>
                  <a:srgbClr val="FFC000"/>
                </a:solidFill>
                <a:latin typeface="Times New Roman" pitchFamily="18" charset="0"/>
                <a:cs typeface="Times New Roman" pitchFamily="18" charset="0"/>
              </a:rPr>
              <a:t>TOPIC- ECOMMERCE PROJECT</a:t>
            </a:r>
            <a:endParaRPr lang="en-US" b="1" dirty="0">
              <a:solidFill>
                <a:srgbClr val="FFC000"/>
              </a:solidFill>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A30F83D4-A819-2EB3-717F-1D5D2FD8C9B2}"/>
              </a:ext>
            </a:extLst>
          </p:cNvPr>
          <p:cNvSpPr>
            <a:spLocks noGrp="1"/>
          </p:cNvSpPr>
          <p:nvPr>
            <p:ph type="subTitle" idx="1"/>
          </p:nvPr>
        </p:nvSpPr>
        <p:spPr>
          <a:xfrm>
            <a:off x="132798" y="3189229"/>
            <a:ext cx="9228201" cy="2886076"/>
          </a:xfrm>
        </p:spPr>
        <p:txBody>
          <a:bodyPr/>
          <a:lstStyle/>
          <a:p>
            <a:r>
              <a:rPr lang="en-US" dirty="0">
                <a:latin typeface="Times New Roman" pitchFamily="18" charset="0"/>
                <a:cs typeface="Times New Roman" pitchFamily="18" charset="0"/>
              </a:rPr>
              <a:t>SUBMITTED TO: </a:t>
            </a:r>
          </a:p>
          <a:p>
            <a:r>
              <a:rPr lang="en-US" dirty="0">
                <a:latin typeface="Times New Roman" pitchFamily="18" charset="0"/>
                <a:cs typeface="Times New Roman" pitchFamily="18" charset="0"/>
              </a:rPr>
              <a:t>Dr. Fernaz Narin Nur (Associate Professor </a:t>
            </a:r>
            <a:r>
              <a:rPr lang="en-US" sz="2800" dirty="0">
                <a:latin typeface="Times New Roman" pitchFamily="18" charset="0"/>
                <a:cs typeface="Times New Roman" pitchFamily="18" charset="0"/>
              </a:rPr>
              <a:t>NDUB</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SUBMITTED BY:</a:t>
            </a:r>
          </a:p>
          <a:p>
            <a:endParaRPr lang="en-US"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713B34D5-6EA5-932D-ABC6-0CF898A65B5A}"/>
              </a:ext>
            </a:extLst>
          </p:cNvPr>
          <p:cNvSpPr txBox="1"/>
          <p:nvPr/>
        </p:nvSpPr>
        <p:spPr>
          <a:xfrm>
            <a:off x="132798" y="5059642"/>
            <a:ext cx="3597215" cy="1015663"/>
          </a:xfrm>
          <a:prstGeom prst="rect">
            <a:avLst/>
          </a:prstGeom>
          <a:noFill/>
        </p:spPr>
        <p:txBody>
          <a:bodyPr wrap="square" rtlCol="0">
            <a:spAutoFit/>
          </a:bodyPr>
          <a:lstStyle/>
          <a:p>
            <a:r>
              <a:rPr lang="en-US" sz="2000" dirty="0">
                <a:solidFill>
                  <a:schemeClr val="bg1"/>
                </a:solidFill>
              </a:rPr>
              <a:t>NAME: ANISUR RAHMAN NAEEM</a:t>
            </a:r>
          </a:p>
          <a:p>
            <a:r>
              <a:rPr lang="en-US" sz="2000" dirty="0">
                <a:solidFill>
                  <a:schemeClr val="bg1"/>
                </a:solidFill>
              </a:rPr>
              <a:t>ID NO.: 0692220005101015</a:t>
            </a:r>
          </a:p>
          <a:p>
            <a:r>
              <a:rPr lang="en-US" sz="2000" dirty="0">
                <a:solidFill>
                  <a:schemeClr val="bg1"/>
                </a:solidFill>
              </a:rPr>
              <a:t>BATCH: CSE-19</a:t>
            </a:r>
            <a:endParaRPr lang="en-US" sz="2400" dirty="0">
              <a:solidFill>
                <a:schemeClr val="bg1"/>
              </a:solidFill>
            </a:endParaRPr>
          </a:p>
        </p:txBody>
      </p:sp>
      <p:sp>
        <p:nvSpPr>
          <p:cNvPr id="6" name="TextBox 5">
            <a:extLst>
              <a:ext uri="{FF2B5EF4-FFF2-40B4-BE49-F238E27FC236}">
                <a16:creationId xmlns:a16="http://schemas.microsoft.com/office/drawing/2014/main" id="{AD3D3ECD-E7C4-3A05-A333-57B43A64B80F}"/>
              </a:ext>
            </a:extLst>
          </p:cNvPr>
          <p:cNvSpPr txBox="1"/>
          <p:nvPr/>
        </p:nvSpPr>
        <p:spPr>
          <a:xfrm>
            <a:off x="4385621" y="5059641"/>
            <a:ext cx="3218194" cy="1015663"/>
          </a:xfrm>
          <a:prstGeom prst="rect">
            <a:avLst/>
          </a:prstGeom>
          <a:noFill/>
        </p:spPr>
        <p:txBody>
          <a:bodyPr wrap="square" rtlCol="0">
            <a:spAutoFit/>
          </a:bodyPr>
          <a:lstStyle/>
          <a:p>
            <a:r>
              <a:rPr lang="en-US" sz="2000" dirty="0">
                <a:solidFill>
                  <a:schemeClr val="bg1"/>
                </a:solidFill>
              </a:rPr>
              <a:t>NAME: SHAZIDUL ALAM</a:t>
            </a:r>
          </a:p>
          <a:p>
            <a:r>
              <a:rPr lang="en-US" sz="2000" dirty="0">
                <a:solidFill>
                  <a:schemeClr val="bg1"/>
                </a:solidFill>
              </a:rPr>
              <a:t>ID NO.: 0692220005101009</a:t>
            </a:r>
          </a:p>
          <a:p>
            <a:r>
              <a:rPr lang="en-US" sz="2000" dirty="0">
                <a:solidFill>
                  <a:schemeClr val="bg1"/>
                </a:solidFill>
              </a:rPr>
              <a:t>BATCH: CSE-19</a:t>
            </a:r>
          </a:p>
        </p:txBody>
      </p:sp>
      <p:sp>
        <p:nvSpPr>
          <p:cNvPr id="4" name="TextBox 3">
            <a:extLst>
              <a:ext uri="{FF2B5EF4-FFF2-40B4-BE49-F238E27FC236}">
                <a16:creationId xmlns:a16="http://schemas.microsoft.com/office/drawing/2014/main" id="{7227299A-6DA3-F195-6CE6-926F395190C9}"/>
              </a:ext>
            </a:extLst>
          </p:cNvPr>
          <p:cNvSpPr txBox="1"/>
          <p:nvPr/>
        </p:nvSpPr>
        <p:spPr>
          <a:xfrm>
            <a:off x="8461989" y="5059641"/>
            <a:ext cx="3218194" cy="1015663"/>
          </a:xfrm>
          <a:prstGeom prst="rect">
            <a:avLst/>
          </a:prstGeom>
          <a:noFill/>
        </p:spPr>
        <p:txBody>
          <a:bodyPr wrap="square" rtlCol="0">
            <a:spAutoFit/>
          </a:bodyPr>
          <a:lstStyle/>
          <a:p>
            <a:r>
              <a:rPr lang="en-US" sz="2000" dirty="0">
                <a:solidFill>
                  <a:schemeClr val="bg1"/>
                </a:solidFill>
              </a:rPr>
              <a:t>NAME: Faisal Morshed Akash</a:t>
            </a:r>
          </a:p>
          <a:p>
            <a:r>
              <a:rPr lang="en-US" sz="2000" dirty="0">
                <a:solidFill>
                  <a:schemeClr val="bg1"/>
                </a:solidFill>
              </a:rPr>
              <a:t>ID NO.: 0692220005101007</a:t>
            </a:r>
          </a:p>
          <a:p>
            <a:r>
              <a:rPr lang="en-US" sz="2000" dirty="0">
                <a:solidFill>
                  <a:schemeClr val="bg1"/>
                </a:solidFill>
              </a:rPr>
              <a:t>BATCH: CSE-19</a:t>
            </a:r>
          </a:p>
        </p:txBody>
      </p:sp>
    </p:spTree>
    <p:extLst>
      <p:ext uri="{BB962C8B-B14F-4D97-AF65-F5344CB8AC3E}">
        <p14:creationId xmlns:p14="http://schemas.microsoft.com/office/powerpoint/2010/main" val="1797451146"/>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A6B3-BE72-6D46-53C5-5625B341C829}"/>
              </a:ext>
            </a:extLst>
          </p:cNvPr>
          <p:cNvSpPr>
            <a:spLocks noGrp="1"/>
          </p:cNvSpPr>
          <p:nvPr>
            <p:ph type="title"/>
          </p:nvPr>
        </p:nvSpPr>
        <p:spPr>
          <a:xfrm>
            <a:off x="0" y="0"/>
            <a:ext cx="10780776" cy="828770"/>
          </a:xfrm>
        </p:spPr>
        <p:txBody>
          <a:bodyPr>
            <a:normAutofit/>
          </a:bodyPr>
          <a:lstStyle/>
          <a:p>
            <a:r>
              <a:rPr lang="en-US" sz="4800" b="1" dirty="0">
                <a:latin typeface="Times New Roman" pitchFamily="18" charset="0"/>
                <a:cs typeface="Times New Roman" pitchFamily="18" charset="0"/>
              </a:rPr>
              <a:t>PRODUCT INFORMATION</a:t>
            </a:r>
          </a:p>
        </p:txBody>
      </p:sp>
      <p:sp>
        <p:nvSpPr>
          <p:cNvPr id="3" name="Text Placeholder 2">
            <a:extLst>
              <a:ext uri="{FF2B5EF4-FFF2-40B4-BE49-F238E27FC236}">
                <a16:creationId xmlns:a16="http://schemas.microsoft.com/office/drawing/2014/main" id="{90B214E1-1444-C796-43A6-37F8EF04A6F1}"/>
              </a:ext>
            </a:extLst>
          </p:cNvPr>
          <p:cNvSpPr>
            <a:spLocks noGrp="1"/>
          </p:cNvSpPr>
          <p:nvPr>
            <p:ph type="body" idx="1"/>
          </p:nvPr>
        </p:nvSpPr>
        <p:spPr>
          <a:xfrm>
            <a:off x="0" y="1214191"/>
            <a:ext cx="5561838" cy="4321366"/>
          </a:xfrm>
        </p:spPr>
        <p:txBody>
          <a:bodyPr/>
          <a:lstStyle/>
          <a:p>
            <a:pPr algn="just"/>
            <a:r>
              <a:rPr lang="en-US" dirty="0">
                <a:solidFill>
                  <a:schemeClr val="bg1"/>
                </a:solidFill>
                <a:latin typeface="Times New Roman" pitchFamily="18" charset="0"/>
                <a:cs typeface="Times New Roman" pitchFamily="18" charset="0"/>
              </a:rPr>
              <a:t>This is the product information which will come if you click on a name of the product in the webpage. This page contains all the information of the product the price, name, description, and buy button if you are interested you can click it.</a:t>
            </a:r>
          </a:p>
        </p:txBody>
      </p:sp>
      <p:pic>
        <p:nvPicPr>
          <p:cNvPr id="6" name="Picture 5">
            <a:extLst>
              <a:ext uri="{FF2B5EF4-FFF2-40B4-BE49-F238E27FC236}">
                <a16:creationId xmlns:a16="http://schemas.microsoft.com/office/drawing/2014/main" id="{11F149F4-0AF3-A6B7-DD6A-EB32929833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1096" y="747283"/>
            <a:ext cx="6028002" cy="2627591"/>
          </a:xfrm>
          <a:prstGeom prst="rect">
            <a:avLst/>
          </a:prstGeom>
        </p:spPr>
      </p:pic>
      <p:sp>
        <p:nvSpPr>
          <p:cNvPr id="7" name="Arrow: Down 6">
            <a:extLst>
              <a:ext uri="{FF2B5EF4-FFF2-40B4-BE49-F238E27FC236}">
                <a16:creationId xmlns:a16="http://schemas.microsoft.com/office/drawing/2014/main" id="{E3822277-1352-7B24-00D5-45CF2299E6F2}"/>
              </a:ext>
            </a:extLst>
          </p:cNvPr>
          <p:cNvSpPr/>
          <p:nvPr/>
        </p:nvSpPr>
        <p:spPr>
          <a:xfrm>
            <a:off x="9062202" y="3489297"/>
            <a:ext cx="314325" cy="4002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8148E8F-361C-CAB4-9519-F982C522CE65}"/>
              </a:ext>
            </a:extLst>
          </p:cNvPr>
          <p:cNvPicPr>
            <a:picLocks noChangeAspect="1"/>
          </p:cNvPicPr>
          <p:nvPr/>
        </p:nvPicPr>
        <p:blipFill>
          <a:blip r:embed="rId3"/>
          <a:stretch>
            <a:fillRect/>
          </a:stretch>
        </p:blipFill>
        <p:spPr>
          <a:xfrm>
            <a:off x="6281095" y="3943350"/>
            <a:ext cx="5876541" cy="2561569"/>
          </a:xfrm>
          <a:prstGeom prst="rect">
            <a:avLst/>
          </a:prstGeom>
        </p:spPr>
      </p:pic>
      <p:sp>
        <p:nvSpPr>
          <p:cNvPr id="8" name="TextBox 7"/>
          <p:cNvSpPr txBox="1"/>
          <p:nvPr/>
        </p:nvSpPr>
        <p:spPr>
          <a:xfrm>
            <a:off x="203200" y="6255001"/>
            <a:ext cx="653143" cy="400110"/>
          </a:xfrm>
          <a:prstGeom prst="rect">
            <a:avLst/>
          </a:prstGeom>
          <a:noFill/>
        </p:spPr>
        <p:txBody>
          <a:bodyPr wrap="square" rtlCol="0">
            <a:spAutoFit/>
          </a:bodyPr>
          <a:lstStyle/>
          <a:p>
            <a:pPr algn="ctr"/>
            <a:r>
              <a:rPr lang="en-US" sz="2000" b="1" dirty="0">
                <a:solidFill>
                  <a:schemeClr val="bg1"/>
                </a:solidFill>
                <a:latin typeface="Times New Roman" pitchFamily="18" charset="0"/>
                <a:cs typeface="Times New Roman" pitchFamily="18" charset="0"/>
              </a:rPr>
              <a:t>09</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6199814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0D3D-AFB8-1360-57B1-06268E417832}"/>
              </a:ext>
            </a:extLst>
          </p:cNvPr>
          <p:cNvSpPr>
            <a:spLocks noGrp="1"/>
          </p:cNvSpPr>
          <p:nvPr>
            <p:ph type="title"/>
          </p:nvPr>
        </p:nvSpPr>
        <p:spPr>
          <a:xfrm>
            <a:off x="0" y="-128965"/>
            <a:ext cx="10780776" cy="945833"/>
          </a:xfrm>
        </p:spPr>
        <p:txBody>
          <a:bodyPr>
            <a:normAutofit/>
          </a:bodyPr>
          <a:lstStyle/>
          <a:p>
            <a:r>
              <a:rPr lang="en-US" sz="5400" b="1" dirty="0">
                <a:latin typeface="Times New Roman" pitchFamily="18" charset="0"/>
                <a:cs typeface="Times New Roman" pitchFamily="18" charset="0"/>
              </a:rPr>
              <a:t>BUY BUTTON MESSAGE</a:t>
            </a:r>
          </a:p>
        </p:txBody>
      </p:sp>
      <p:sp>
        <p:nvSpPr>
          <p:cNvPr id="3" name="Text Placeholder 2">
            <a:extLst>
              <a:ext uri="{FF2B5EF4-FFF2-40B4-BE49-F238E27FC236}">
                <a16:creationId xmlns:a16="http://schemas.microsoft.com/office/drawing/2014/main" id="{27008979-19C6-9EA5-56EE-9D9554CDB5C1}"/>
              </a:ext>
            </a:extLst>
          </p:cNvPr>
          <p:cNvSpPr>
            <a:spLocks noGrp="1"/>
          </p:cNvSpPr>
          <p:nvPr>
            <p:ph type="body" idx="1"/>
          </p:nvPr>
        </p:nvSpPr>
        <p:spPr>
          <a:xfrm>
            <a:off x="130630" y="993602"/>
            <a:ext cx="5196113" cy="3639629"/>
          </a:xfrm>
        </p:spPr>
        <p:txBody>
          <a:bodyPr>
            <a:noAutofit/>
          </a:bodyPr>
          <a:lstStyle/>
          <a:p>
            <a:pPr algn="just"/>
            <a:r>
              <a:rPr lang="en-US" dirty="0">
                <a:solidFill>
                  <a:schemeClr val="bg1"/>
                </a:solidFill>
                <a:latin typeface="Times New Roman" pitchFamily="18" charset="0"/>
                <a:cs typeface="Times New Roman" pitchFamily="18" charset="0"/>
              </a:rPr>
              <a:t>This is the message that comes when someone clicks on the buy button. Since our website is not ready to make the purchase therefore this message will show. If someone clicks in the “Back to home” button in the bottom it will take us to the entry point.</a:t>
            </a:r>
          </a:p>
        </p:txBody>
      </p:sp>
      <p:pic>
        <p:nvPicPr>
          <p:cNvPr id="5" name="Picture 4">
            <a:extLst>
              <a:ext uri="{FF2B5EF4-FFF2-40B4-BE49-F238E27FC236}">
                <a16:creationId xmlns:a16="http://schemas.microsoft.com/office/drawing/2014/main" id="{E4F77713-783A-A6E1-F3B2-AF36A3DD28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39515" y="802354"/>
            <a:ext cx="5818400" cy="2536226"/>
          </a:xfrm>
          <a:prstGeom prst="rect">
            <a:avLst/>
          </a:prstGeom>
        </p:spPr>
      </p:pic>
      <p:sp>
        <p:nvSpPr>
          <p:cNvPr id="6" name="Arrow: Down 5">
            <a:extLst>
              <a:ext uri="{FF2B5EF4-FFF2-40B4-BE49-F238E27FC236}">
                <a16:creationId xmlns:a16="http://schemas.microsoft.com/office/drawing/2014/main" id="{B540CFDA-07DB-CF64-672D-830F6F02E71E}"/>
              </a:ext>
            </a:extLst>
          </p:cNvPr>
          <p:cNvSpPr/>
          <p:nvPr/>
        </p:nvSpPr>
        <p:spPr>
          <a:xfrm>
            <a:off x="8788134" y="3399702"/>
            <a:ext cx="525779" cy="5917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E4A57ED-4135-0FC1-E247-EF150D7242B2}"/>
              </a:ext>
            </a:extLst>
          </p:cNvPr>
          <p:cNvPicPr>
            <a:picLocks noChangeAspect="1"/>
          </p:cNvPicPr>
          <p:nvPr/>
        </p:nvPicPr>
        <p:blipFill>
          <a:blip r:embed="rId3"/>
          <a:stretch>
            <a:fillRect/>
          </a:stretch>
        </p:blipFill>
        <p:spPr>
          <a:xfrm>
            <a:off x="6039514" y="3991430"/>
            <a:ext cx="6023022" cy="2625420"/>
          </a:xfrm>
          <a:prstGeom prst="rect">
            <a:avLst/>
          </a:prstGeom>
        </p:spPr>
      </p:pic>
      <p:sp>
        <p:nvSpPr>
          <p:cNvPr id="7" name="TextBox 6"/>
          <p:cNvSpPr txBox="1"/>
          <p:nvPr/>
        </p:nvSpPr>
        <p:spPr>
          <a:xfrm>
            <a:off x="203200" y="6255001"/>
            <a:ext cx="653143" cy="400110"/>
          </a:xfrm>
          <a:prstGeom prst="rect">
            <a:avLst/>
          </a:prstGeom>
          <a:noFill/>
        </p:spPr>
        <p:txBody>
          <a:bodyPr wrap="square" rtlCol="0">
            <a:spAutoFit/>
          </a:bodyPr>
          <a:lstStyle/>
          <a:p>
            <a:pPr algn="ctr"/>
            <a:r>
              <a:rPr lang="en-US" sz="2000" b="1" dirty="0">
                <a:solidFill>
                  <a:schemeClr val="bg1"/>
                </a:solidFill>
                <a:latin typeface="Times New Roman" pitchFamily="18" charset="0"/>
                <a:cs typeface="Times New Roman" pitchFamily="18" charset="0"/>
              </a:rPr>
              <a:t>10</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31940609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B576-1AF8-4F88-5AAF-8F506BC6ADEB}"/>
              </a:ext>
            </a:extLst>
          </p:cNvPr>
          <p:cNvSpPr>
            <a:spLocks noGrp="1"/>
          </p:cNvSpPr>
          <p:nvPr>
            <p:ph type="title"/>
          </p:nvPr>
        </p:nvSpPr>
        <p:spPr>
          <a:xfrm>
            <a:off x="304800" y="0"/>
            <a:ext cx="11669486" cy="818494"/>
          </a:xfrm>
        </p:spPr>
        <p:txBody>
          <a:bodyPr>
            <a:normAutofit fontScale="90000"/>
          </a:bodyPr>
          <a:lstStyle/>
          <a:p>
            <a:pPr algn="ctr"/>
            <a:r>
              <a:rPr lang="en-US" sz="4800" b="1" dirty="0">
                <a:latin typeface="Times New Roman" pitchFamily="18" charset="0"/>
                <a:cs typeface="Times New Roman" pitchFamily="18" charset="0"/>
              </a:rPr>
              <a:t>SCREEN AFTER CLICKING BACK TO HOME</a:t>
            </a:r>
          </a:p>
        </p:txBody>
      </p:sp>
      <p:sp>
        <p:nvSpPr>
          <p:cNvPr id="3" name="Text Placeholder 2">
            <a:extLst>
              <a:ext uri="{FF2B5EF4-FFF2-40B4-BE49-F238E27FC236}">
                <a16:creationId xmlns:a16="http://schemas.microsoft.com/office/drawing/2014/main" id="{A214DA06-0810-5FF1-59E8-D6DA0611F2E0}"/>
              </a:ext>
            </a:extLst>
          </p:cNvPr>
          <p:cNvSpPr>
            <a:spLocks noGrp="1"/>
          </p:cNvSpPr>
          <p:nvPr>
            <p:ph type="body" idx="1"/>
          </p:nvPr>
        </p:nvSpPr>
        <p:spPr>
          <a:xfrm>
            <a:off x="529771" y="1052340"/>
            <a:ext cx="3243862" cy="1645920"/>
          </a:xfrm>
        </p:spPr>
        <p:txBody>
          <a:bodyPr>
            <a:normAutofit lnSpcReduction="10000"/>
          </a:bodyPr>
          <a:lstStyle/>
          <a:p>
            <a:pPr algn="just"/>
            <a:r>
              <a:rPr lang="en-US" dirty="0">
                <a:solidFill>
                  <a:schemeClr val="bg1"/>
                </a:solidFill>
                <a:latin typeface="Times New Roman" pitchFamily="18" charset="0"/>
                <a:cs typeface="Times New Roman" pitchFamily="18" charset="0"/>
              </a:rPr>
              <a:t>This is the screen that comes after clicking the “back to home button”</a:t>
            </a:r>
          </a:p>
        </p:txBody>
      </p:sp>
      <p:pic>
        <p:nvPicPr>
          <p:cNvPr id="5" name="Picture 4">
            <a:extLst>
              <a:ext uri="{FF2B5EF4-FFF2-40B4-BE49-F238E27FC236}">
                <a16:creationId xmlns:a16="http://schemas.microsoft.com/office/drawing/2014/main" id="{986C6CDE-9765-D55A-2290-D70DABE450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37943" y="802712"/>
            <a:ext cx="5689600" cy="2509381"/>
          </a:xfrm>
          <a:prstGeom prst="rect">
            <a:avLst/>
          </a:prstGeom>
        </p:spPr>
      </p:pic>
      <p:sp>
        <p:nvSpPr>
          <p:cNvPr id="6" name="Arrow: Down 5">
            <a:extLst>
              <a:ext uri="{FF2B5EF4-FFF2-40B4-BE49-F238E27FC236}">
                <a16:creationId xmlns:a16="http://schemas.microsoft.com/office/drawing/2014/main" id="{08D618CA-7697-47DC-73C4-0341C5F27FC5}"/>
              </a:ext>
            </a:extLst>
          </p:cNvPr>
          <p:cNvSpPr/>
          <p:nvPr/>
        </p:nvSpPr>
        <p:spPr>
          <a:xfrm>
            <a:off x="8767436" y="3421053"/>
            <a:ext cx="347989" cy="3587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9697589-AF58-5CF8-12FB-046489F99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031" y="3890787"/>
            <a:ext cx="6540797" cy="2851117"/>
          </a:xfrm>
          <a:prstGeom prst="rect">
            <a:avLst/>
          </a:prstGeom>
        </p:spPr>
      </p:pic>
      <p:sp>
        <p:nvSpPr>
          <p:cNvPr id="7" name="TextBox 6"/>
          <p:cNvSpPr txBox="1"/>
          <p:nvPr/>
        </p:nvSpPr>
        <p:spPr>
          <a:xfrm>
            <a:off x="203200" y="6255001"/>
            <a:ext cx="653143" cy="400110"/>
          </a:xfrm>
          <a:prstGeom prst="rect">
            <a:avLst/>
          </a:prstGeom>
          <a:noFill/>
        </p:spPr>
        <p:txBody>
          <a:bodyPr wrap="square" rtlCol="0">
            <a:spAutoFit/>
          </a:bodyPr>
          <a:lstStyle/>
          <a:p>
            <a:pPr algn="ctr"/>
            <a:r>
              <a:rPr lang="en-US" sz="2000" b="1" dirty="0">
                <a:solidFill>
                  <a:schemeClr val="bg1"/>
                </a:solidFill>
                <a:latin typeface="Times New Roman" pitchFamily="18" charset="0"/>
                <a:cs typeface="Times New Roman" pitchFamily="18" charset="0"/>
              </a:rPr>
              <a:t>11</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5703186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25E514-4F47-9605-DC53-F8420B1B6EEF}"/>
              </a:ext>
            </a:extLst>
          </p:cNvPr>
          <p:cNvSpPr>
            <a:spLocks noGrp="1"/>
          </p:cNvSpPr>
          <p:nvPr>
            <p:ph type="body" idx="1"/>
          </p:nvPr>
        </p:nvSpPr>
        <p:spPr>
          <a:xfrm>
            <a:off x="1511880" y="2375863"/>
            <a:ext cx="9226296" cy="1645920"/>
          </a:xfrm>
        </p:spPr>
        <p:txBody>
          <a:bodyPr>
            <a:normAutofit/>
          </a:bodyPr>
          <a:lstStyle/>
          <a:p>
            <a:pPr algn="ctr"/>
            <a:r>
              <a:rPr lang="en-US" sz="11800" dirty="0">
                <a:solidFill>
                  <a:schemeClr val="bg1"/>
                </a:solidFill>
                <a:latin typeface="Times New Roman" pitchFamily="18" charset="0"/>
                <a:cs typeface="Times New Roman" pitchFamily="18" charset="0"/>
              </a:rPr>
              <a:t>THANK YOU</a:t>
            </a:r>
          </a:p>
        </p:txBody>
      </p:sp>
      <p:sp>
        <p:nvSpPr>
          <p:cNvPr id="4" name="TextBox 3"/>
          <p:cNvSpPr txBox="1"/>
          <p:nvPr/>
        </p:nvSpPr>
        <p:spPr>
          <a:xfrm>
            <a:off x="203200" y="6255001"/>
            <a:ext cx="653143" cy="400110"/>
          </a:xfrm>
          <a:prstGeom prst="rect">
            <a:avLst/>
          </a:prstGeom>
          <a:noFill/>
        </p:spPr>
        <p:txBody>
          <a:bodyPr wrap="square" rtlCol="0">
            <a:spAutoFit/>
          </a:bodyPr>
          <a:lstStyle/>
          <a:p>
            <a:pPr algn="ctr"/>
            <a:r>
              <a:rPr lang="en-US" sz="2000" b="1" dirty="0">
                <a:solidFill>
                  <a:schemeClr val="bg1"/>
                </a:solidFill>
                <a:latin typeface="Times New Roman" pitchFamily="18" charset="0"/>
                <a:cs typeface="Times New Roman" pitchFamily="18" charset="0"/>
              </a:rPr>
              <a:t>12</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974123029"/>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BB28-9353-5EB1-7445-08B60ED1F001}"/>
              </a:ext>
            </a:extLst>
          </p:cNvPr>
          <p:cNvSpPr>
            <a:spLocks noGrp="1"/>
          </p:cNvSpPr>
          <p:nvPr>
            <p:ph type="title"/>
          </p:nvPr>
        </p:nvSpPr>
        <p:spPr>
          <a:xfrm>
            <a:off x="145142" y="211016"/>
            <a:ext cx="11695165" cy="1008185"/>
          </a:xfrm>
        </p:spPr>
        <p:txBody>
          <a:bodyPr>
            <a:noAutofit/>
          </a:bodyPr>
          <a:lstStyle/>
          <a:p>
            <a:r>
              <a:rPr lang="en-US" sz="4800" b="1" dirty="0">
                <a:latin typeface="Times New Roman" pitchFamily="18" charset="0"/>
                <a:cs typeface="Times New Roman" pitchFamily="18" charset="0"/>
              </a:rPr>
              <a:t>WHAT IS AN ECOMMERCE PROJECT?</a:t>
            </a:r>
          </a:p>
        </p:txBody>
      </p:sp>
      <p:sp>
        <p:nvSpPr>
          <p:cNvPr id="3" name="Text Placeholder 2">
            <a:extLst>
              <a:ext uri="{FF2B5EF4-FFF2-40B4-BE49-F238E27FC236}">
                <a16:creationId xmlns:a16="http://schemas.microsoft.com/office/drawing/2014/main" id="{4871642F-8714-5FD8-AD7D-7F2CE37F2A88}"/>
              </a:ext>
            </a:extLst>
          </p:cNvPr>
          <p:cNvSpPr>
            <a:spLocks noGrp="1"/>
          </p:cNvSpPr>
          <p:nvPr>
            <p:ph type="body" idx="1"/>
          </p:nvPr>
        </p:nvSpPr>
        <p:spPr>
          <a:xfrm>
            <a:off x="155727" y="1602030"/>
            <a:ext cx="11825258" cy="4464941"/>
          </a:xfrm>
        </p:spPr>
        <p:txBody>
          <a:bodyPr>
            <a:noAutofit/>
          </a:bodyPr>
          <a:lstStyle/>
          <a:p>
            <a:pPr algn="just"/>
            <a:r>
              <a:rPr lang="en-US" dirty="0">
                <a:latin typeface="Times New Roman" pitchFamily="18" charset="0"/>
                <a:cs typeface="Times New Roman" pitchFamily="18" charset="0"/>
              </a:rPr>
              <a:t>An e-commerce project is like a big plan to make or improve websites where you can buy and sell stuff. It's like the main way businesses do their thing online, using tech, design, and marketing to make it easy for you to buy stuff. The main job of an e-commerce project is to help businesses do well online by reaching more people, selling more stuff, and keeping up with what customers like.</a:t>
            </a:r>
          </a:p>
        </p:txBody>
      </p:sp>
      <p:sp>
        <p:nvSpPr>
          <p:cNvPr id="4" name="TextBox 3"/>
          <p:cNvSpPr txBox="1"/>
          <p:nvPr/>
        </p:nvSpPr>
        <p:spPr>
          <a:xfrm>
            <a:off x="11335657" y="6255657"/>
            <a:ext cx="653143"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01</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8586452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CB06-9A65-EB43-96C6-CC1DBE5321B8}"/>
              </a:ext>
            </a:extLst>
          </p:cNvPr>
          <p:cNvSpPr>
            <a:spLocks noGrp="1"/>
          </p:cNvSpPr>
          <p:nvPr>
            <p:ph type="title"/>
          </p:nvPr>
        </p:nvSpPr>
        <p:spPr>
          <a:xfrm>
            <a:off x="174172" y="116114"/>
            <a:ext cx="12192000" cy="1422888"/>
          </a:xfrm>
        </p:spPr>
        <p:txBody>
          <a:bodyPr>
            <a:noAutofit/>
          </a:bodyPr>
          <a:lstStyle/>
          <a:p>
            <a:r>
              <a:rPr lang="en-US" sz="4800" b="1" dirty="0">
                <a:latin typeface="Times New Roman" pitchFamily="18" charset="0"/>
                <a:cs typeface="Times New Roman" pitchFamily="18" charset="0"/>
              </a:rPr>
              <a:t>SOME EXAMPLES OF E-COMMERCE WEBSITE:</a:t>
            </a:r>
          </a:p>
        </p:txBody>
      </p:sp>
      <p:pic>
        <p:nvPicPr>
          <p:cNvPr id="5" name="Picture 4">
            <a:extLst>
              <a:ext uri="{FF2B5EF4-FFF2-40B4-BE49-F238E27FC236}">
                <a16:creationId xmlns:a16="http://schemas.microsoft.com/office/drawing/2014/main" id="{3FA49A81-7E42-4BA7-CA9E-5379A94E3E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562" y="1632787"/>
            <a:ext cx="4138614" cy="1887435"/>
          </a:xfrm>
          <a:prstGeom prst="rect">
            <a:avLst/>
          </a:prstGeom>
        </p:spPr>
      </p:pic>
      <p:sp>
        <p:nvSpPr>
          <p:cNvPr id="6" name="TextBox 5">
            <a:extLst>
              <a:ext uri="{FF2B5EF4-FFF2-40B4-BE49-F238E27FC236}">
                <a16:creationId xmlns:a16="http://schemas.microsoft.com/office/drawing/2014/main" id="{1B12D3F1-F9C5-C158-7C91-396949807B4E}"/>
              </a:ext>
            </a:extLst>
          </p:cNvPr>
          <p:cNvSpPr txBox="1"/>
          <p:nvPr/>
        </p:nvSpPr>
        <p:spPr>
          <a:xfrm>
            <a:off x="728664" y="3729568"/>
            <a:ext cx="3714750" cy="461665"/>
          </a:xfrm>
          <a:prstGeom prst="rect">
            <a:avLst/>
          </a:prstGeom>
          <a:noFill/>
        </p:spPr>
        <p:txBody>
          <a:bodyPr wrap="square" rtlCol="0">
            <a:spAutoFit/>
          </a:bodyPr>
          <a:lstStyle/>
          <a:p>
            <a:pPr algn="ctr"/>
            <a:r>
              <a:rPr lang="en-US" sz="2400" b="1" dirty="0"/>
              <a:t>AMAZON</a:t>
            </a:r>
            <a:endParaRPr lang="en-US" b="1" dirty="0"/>
          </a:p>
        </p:txBody>
      </p:sp>
      <p:pic>
        <p:nvPicPr>
          <p:cNvPr id="8" name="Picture 7">
            <a:extLst>
              <a:ext uri="{FF2B5EF4-FFF2-40B4-BE49-F238E27FC236}">
                <a16:creationId xmlns:a16="http://schemas.microsoft.com/office/drawing/2014/main" id="{16B7D0E6-1AAB-885E-C840-F2055D93B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6614" y="1632787"/>
            <a:ext cx="3045009" cy="1796213"/>
          </a:xfrm>
          <a:prstGeom prst="rect">
            <a:avLst/>
          </a:prstGeom>
        </p:spPr>
      </p:pic>
      <p:sp>
        <p:nvSpPr>
          <p:cNvPr id="9" name="TextBox 8">
            <a:extLst>
              <a:ext uri="{FF2B5EF4-FFF2-40B4-BE49-F238E27FC236}">
                <a16:creationId xmlns:a16="http://schemas.microsoft.com/office/drawing/2014/main" id="{7FA990E9-E64C-3EDB-B4FA-1FB50388189A}"/>
              </a:ext>
            </a:extLst>
          </p:cNvPr>
          <p:cNvSpPr txBox="1"/>
          <p:nvPr/>
        </p:nvSpPr>
        <p:spPr>
          <a:xfrm>
            <a:off x="7206614" y="3629024"/>
            <a:ext cx="3045009" cy="461665"/>
          </a:xfrm>
          <a:prstGeom prst="rect">
            <a:avLst/>
          </a:prstGeom>
          <a:noFill/>
        </p:spPr>
        <p:txBody>
          <a:bodyPr wrap="square" rtlCol="0">
            <a:spAutoFit/>
          </a:bodyPr>
          <a:lstStyle/>
          <a:p>
            <a:pPr algn="ctr"/>
            <a:r>
              <a:rPr lang="en-US" sz="2400" b="1" dirty="0"/>
              <a:t>EBAY</a:t>
            </a:r>
          </a:p>
        </p:txBody>
      </p:sp>
      <p:pic>
        <p:nvPicPr>
          <p:cNvPr id="13" name="Picture 12">
            <a:extLst>
              <a:ext uri="{FF2B5EF4-FFF2-40B4-BE49-F238E27FC236}">
                <a16:creationId xmlns:a16="http://schemas.microsoft.com/office/drawing/2014/main" id="{C08CAFCC-43FC-7547-ABB4-7862EA6FF0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64" y="4269455"/>
            <a:ext cx="3900486" cy="1911515"/>
          </a:xfrm>
          <a:prstGeom prst="rect">
            <a:avLst/>
          </a:prstGeom>
        </p:spPr>
      </p:pic>
      <p:sp>
        <p:nvSpPr>
          <p:cNvPr id="14" name="TextBox 13">
            <a:extLst>
              <a:ext uri="{FF2B5EF4-FFF2-40B4-BE49-F238E27FC236}">
                <a16:creationId xmlns:a16="http://schemas.microsoft.com/office/drawing/2014/main" id="{C89DE4D6-8C7A-5886-B507-73C6FDD2740A}"/>
              </a:ext>
            </a:extLst>
          </p:cNvPr>
          <p:cNvSpPr txBox="1"/>
          <p:nvPr/>
        </p:nvSpPr>
        <p:spPr>
          <a:xfrm>
            <a:off x="728664" y="6329363"/>
            <a:ext cx="4100512" cy="461665"/>
          </a:xfrm>
          <a:prstGeom prst="rect">
            <a:avLst/>
          </a:prstGeom>
          <a:noFill/>
        </p:spPr>
        <p:txBody>
          <a:bodyPr wrap="square" rtlCol="0">
            <a:spAutoFit/>
          </a:bodyPr>
          <a:lstStyle/>
          <a:p>
            <a:pPr algn="ctr"/>
            <a:r>
              <a:rPr lang="en-US" sz="2400" b="1" dirty="0"/>
              <a:t>FLIPKART</a:t>
            </a:r>
          </a:p>
        </p:txBody>
      </p:sp>
      <p:pic>
        <p:nvPicPr>
          <p:cNvPr id="16" name="Picture 15">
            <a:extLst>
              <a:ext uri="{FF2B5EF4-FFF2-40B4-BE49-F238E27FC236}">
                <a16:creationId xmlns:a16="http://schemas.microsoft.com/office/drawing/2014/main" id="{8C79FD30-A544-0C81-6556-A80DC505B4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93622" y="4191232"/>
            <a:ext cx="4050033" cy="1796213"/>
          </a:xfrm>
          <a:prstGeom prst="rect">
            <a:avLst/>
          </a:prstGeom>
        </p:spPr>
      </p:pic>
      <p:sp>
        <p:nvSpPr>
          <p:cNvPr id="17" name="TextBox 16">
            <a:extLst>
              <a:ext uri="{FF2B5EF4-FFF2-40B4-BE49-F238E27FC236}">
                <a16:creationId xmlns:a16="http://schemas.microsoft.com/office/drawing/2014/main" id="{2BCB8B1E-8ECC-62B3-534F-851F4EDF33EF}"/>
              </a:ext>
            </a:extLst>
          </p:cNvPr>
          <p:cNvSpPr txBox="1"/>
          <p:nvPr/>
        </p:nvSpPr>
        <p:spPr>
          <a:xfrm>
            <a:off x="6815138" y="6180970"/>
            <a:ext cx="3928517" cy="461665"/>
          </a:xfrm>
          <a:prstGeom prst="rect">
            <a:avLst/>
          </a:prstGeom>
          <a:noFill/>
        </p:spPr>
        <p:txBody>
          <a:bodyPr wrap="square" rtlCol="0">
            <a:spAutoFit/>
          </a:bodyPr>
          <a:lstStyle/>
          <a:p>
            <a:pPr algn="ctr"/>
            <a:r>
              <a:rPr lang="en-US" sz="2400" b="1" dirty="0"/>
              <a:t>PICKABOO</a:t>
            </a:r>
          </a:p>
        </p:txBody>
      </p:sp>
      <p:sp>
        <p:nvSpPr>
          <p:cNvPr id="11" name="TextBox 10"/>
          <p:cNvSpPr txBox="1"/>
          <p:nvPr/>
        </p:nvSpPr>
        <p:spPr>
          <a:xfrm>
            <a:off x="11335657" y="6314849"/>
            <a:ext cx="653143"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02</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45063985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5954-6E27-D3E7-F230-F1040BDF6305}"/>
              </a:ext>
            </a:extLst>
          </p:cNvPr>
          <p:cNvSpPr>
            <a:spLocks noGrp="1"/>
          </p:cNvSpPr>
          <p:nvPr>
            <p:ph type="title"/>
          </p:nvPr>
        </p:nvSpPr>
        <p:spPr>
          <a:xfrm>
            <a:off x="0" y="0"/>
            <a:ext cx="12192000" cy="1147106"/>
          </a:xfrm>
        </p:spPr>
        <p:txBody>
          <a:bodyPr>
            <a:normAutofit/>
          </a:bodyPr>
          <a:lstStyle/>
          <a:p>
            <a:pPr algn="ctr"/>
            <a:r>
              <a:rPr lang="en-US" sz="5400" b="1" dirty="0">
                <a:solidFill>
                  <a:srgbClr val="C00000"/>
                </a:solidFill>
                <a:latin typeface="Times New Roman" pitchFamily="18" charset="0"/>
                <a:cs typeface="Times New Roman" pitchFamily="18" charset="0"/>
              </a:rPr>
              <a:t>ABOUT OUR WEBSITE:</a:t>
            </a:r>
          </a:p>
        </p:txBody>
      </p:sp>
      <p:sp>
        <p:nvSpPr>
          <p:cNvPr id="3" name="Text Placeholder 2">
            <a:extLst>
              <a:ext uri="{FF2B5EF4-FFF2-40B4-BE49-F238E27FC236}">
                <a16:creationId xmlns:a16="http://schemas.microsoft.com/office/drawing/2014/main" id="{663543E7-D463-97B9-00F3-78B37A2338D3}"/>
              </a:ext>
            </a:extLst>
          </p:cNvPr>
          <p:cNvSpPr>
            <a:spLocks noGrp="1"/>
          </p:cNvSpPr>
          <p:nvPr>
            <p:ph type="body" idx="1"/>
          </p:nvPr>
        </p:nvSpPr>
        <p:spPr>
          <a:xfrm>
            <a:off x="319314" y="1190170"/>
            <a:ext cx="11425691" cy="5225143"/>
          </a:xfrm>
        </p:spPr>
        <p:txBody>
          <a:bodyPr>
            <a:noAutofit/>
          </a:bodyPr>
          <a:lstStyle/>
          <a:p>
            <a:pPr algn="just"/>
            <a:r>
              <a:rPr lang="en-US" sz="2400" b="0" i="0" dirty="0">
                <a:effectLst/>
                <a:latin typeface="Times New Roman" pitchFamily="18" charset="0"/>
                <a:cs typeface="Times New Roman" pitchFamily="18" charset="0"/>
              </a:rPr>
              <a:t>Our ecommerce platform provides a seamless experience for both customers and administrators. Our website's customer panel showcases our available stock, while the admin interface efficiently manages backend operations and product data.</a:t>
            </a:r>
          </a:p>
          <a:p>
            <a:pPr algn="just"/>
            <a:endParaRPr lang="en-US" sz="2400" b="0" i="0" dirty="0">
              <a:effectLst/>
              <a:latin typeface="Times New Roman" pitchFamily="18" charset="0"/>
              <a:cs typeface="Times New Roman" pitchFamily="18" charset="0"/>
            </a:endParaRPr>
          </a:p>
          <a:p>
            <a:pPr algn="just"/>
            <a:r>
              <a:rPr lang="en-US" sz="2400" b="0" i="0" dirty="0">
                <a:effectLst/>
                <a:latin typeface="Times New Roman" pitchFamily="18" charset="0"/>
                <a:cs typeface="Times New Roman" pitchFamily="18" charset="0"/>
              </a:rPr>
              <a:t>Administrators focus on seamlessly inserting products into our database for accuracy and efficiency, with data/information organized and stored for viewing and management via platforms like phpMyAdmin.</a:t>
            </a:r>
          </a:p>
          <a:p>
            <a:pPr algn="just"/>
            <a:endParaRPr lang="en-US" sz="2400" b="0" i="0" dirty="0">
              <a:effectLst/>
              <a:latin typeface="Times New Roman" pitchFamily="18" charset="0"/>
              <a:cs typeface="Times New Roman" pitchFamily="18" charset="0"/>
            </a:endParaRPr>
          </a:p>
          <a:p>
            <a:pPr algn="just"/>
            <a:r>
              <a:rPr lang="en-US" sz="2400" b="0" i="0" dirty="0">
                <a:effectLst/>
                <a:latin typeface="Times New Roman" pitchFamily="18" charset="0"/>
                <a:cs typeface="Times New Roman" pitchFamily="18" charset="0"/>
              </a:rPr>
              <a:t>Customers enjoy a user-friendly interface for easy browsing of our offerings, with products neatly displayed on webpages within the customer panel for simple navigation.</a:t>
            </a:r>
          </a:p>
          <a:p>
            <a:pPr algn="just"/>
            <a:endParaRPr lang="en-US" sz="2400" b="0" i="0" dirty="0">
              <a:effectLst/>
              <a:latin typeface="Times New Roman" pitchFamily="18" charset="0"/>
              <a:cs typeface="Times New Roman" pitchFamily="18" charset="0"/>
            </a:endParaRPr>
          </a:p>
          <a:p>
            <a:pPr algn="just"/>
            <a:r>
              <a:rPr lang="en-US" sz="2400" b="0" i="0" dirty="0">
                <a:effectLst/>
                <a:latin typeface="Times New Roman" pitchFamily="18" charset="0"/>
                <a:cs typeface="Times New Roman" pitchFamily="18" charset="0"/>
              </a:rPr>
              <a:t>This functionality ensures our ecommerce website is a reliable platform for smooth transactions, enhancing the overall shopping experience for all users.</a:t>
            </a:r>
            <a:endParaRPr lang="en-US" sz="2400" dirty="0">
              <a:latin typeface="Times New Roman" pitchFamily="18" charset="0"/>
              <a:cs typeface="Times New Roman" pitchFamily="18" charset="0"/>
            </a:endParaRPr>
          </a:p>
        </p:txBody>
      </p:sp>
      <p:sp>
        <p:nvSpPr>
          <p:cNvPr id="4" name="TextBox 3"/>
          <p:cNvSpPr txBox="1"/>
          <p:nvPr/>
        </p:nvSpPr>
        <p:spPr>
          <a:xfrm>
            <a:off x="11335657" y="6255657"/>
            <a:ext cx="653143"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03</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1634967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9B12-A828-5D27-2DDC-51AD1E02F5EB}"/>
              </a:ext>
            </a:extLst>
          </p:cNvPr>
          <p:cNvSpPr>
            <a:spLocks noGrp="1"/>
          </p:cNvSpPr>
          <p:nvPr>
            <p:ph type="title"/>
          </p:nvPr>
        </p:nvSpPr>
        <p:spPr>
          <a:xfrm>
            <a:off x="0" y="133077"/>
            <a:ext cx="12159441" cy="1245780"/>
          </a:xfrm>
        </p:spPr>
        <p:txBody>
          <a:bodyPr>
            <a:normAutofit fontScale="90000"/>
          </a:bodyPr>
          <a:lstStyle/>
          <a:p>
            <a:r>
              <a:rPr lang="en-US" sz="6600" b="1" dirty="0">
                <a:latin typeface="Times New Roman" pitchFamily="18" charset="0"/>
                <a:cs typeface="Times New Roman" pitchFamily="18" charset="0"/>
              </a:rPr>
              <a:t>ENTRY POINT OF OUR WEBSITE</a:t>
            </a:r>
            <a:endParaRPr lang="en-US" b="1"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1C046C8D-768D-9724-D733-441C321F5E2D}"/>
              </a:ext>
            </a:extLst>
          </p:cNvPr>
          <p:cNvSpPr>
            <a:spLocks noGrp="1"/>
          </p:cNvSpPr>
          <p:nvPr>
            <p:ph type="body" idx="1"/>
          </p:nvPr>
        </p:nvSpPr>
        <p:spPr>
          <a:xfrm>
            <a:off x="1" y="1643063"/>
            <a:ext cx="4847770" cy="4217987"/>
          </a:xfrm>
        </p:spPr>
        <p:txBody>
          <a:bodyPr>
            <a:normAutofit/>
          </a:bodyPr>
          <a:lstStyle/>
          <a:p>
            <a:pPr algn="just"/>
            <a:r>
              <a:rPr lang="en-US" dirty="0">
                <a:solidFill>
                  <a:schemeClr val="bg1"/>
                </a:solidFill>
                <a:latin typeface="Times New Roman" pitchFamily="18" charset="0"/>
                <a:cs typeface="Times New Roman" pitchFamily="18" charset="0"/>
              </a:rPr>
              <a:t>This page is the first page whenever someone enters in our website. It could be a technical guy or a non-technical guy. This page will ask if the user is the admin or </a:t>
            </a:r>
            <a:r>
              <a:rPr lang="en-US">
                <a:solidFill>
                  <a:schemeClr val="bg1"/>
                </a:solidFill>
                <a:latin typeface="Times New Roman" pitchFamily="18" charset="0"/>
                <a:cs typeface="Times New Roman" pitchFamily="18" charset="0"/>
              </a:rPr>
              <a:t>a customer</a:t>
            </a:r>
            <a:r>
              <a:rPr lang="en-US" dirty="0">
                <a:solidFill>
                  <a:schemeClr val="bg1"/>
                </a:solidFill>
                <a:latin typeface="Times New Roman" pitchFamily="18" charset="0"/>
                <a:cs typeface="Times New Roman" pitchFamily="18" charset="0"/>
              </a:rPr>
              <a:t>. Then it will redirect to the page as instructed.</a:t>
            </a:r>
          </a:p>
        </p:txBody>
      </p:sp>
      <p:pic>
        <p:nvPicPr>
          <p:cNvPr id="5" name="Picture 4">
            <a:extLst>
              <a:ext uri="{FF2B5EF4-FFF2-40B4-BE49-F238E27FC236}">
                <a16:creationId xmlns:a16="http://schemas.microsoft.com/office/drawing/2014/main" id="{8D050CF8-2D4B-7728-FDAE-200B112216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773" y="2362607"/>
            <a:ext cx="5415742" cy="2360708"/>
          </a:xfrm>
          <a:prstGeom prst="rect">
            <a:avLst/>
          </a:prstGeom>
        </p:spPr>
      </p:pic>
      <p:pic>
        <p:nvPicPr>
          <p:cNvPr id="6" name="Picture 5">
            <a:extLst>
              <a:ext uri="{FF2B5EF4-FFF2-40B4-BE49-F238E27FC236}">
                <a16:creationId xmlns:a16="http://schemas.microsoft.com/office/drawing/2014/main" id="{69E7BCA0-134D-66E8-2F67-AAF5CE553E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4432" y="2005921"/>
            <a:ext cx="7052301" cy="3074080"/>
          </a:xfrm>
          <a:prstGeom prst="rect">
            <a:avLst/>
          </a:prstGeom>
        </p:spPr>
      </p:pic>
      <p:sp>
        <p:nvSpPr>
          <p:cNvPr id="7" name="TextBox 6"/>
          <p:cNvSpPr txBox="1"/>
          <p:nvPr/>
        </p:nvSpPr>
        <p:spPr>
          <a:xfrm>
            <a:off x="11335657" y="6255657"/>
            <a:ext cx="653143" cy="400110"/>
          </a:xfrm>
          <a:prstGeom prst="rect">
            <a:avLst/>
          </a:prstGeom>
          <a:noFill/>
        </p:spPr>
        <p:txBody>
          <a:bodyPr wrap="square" rtlCol="0">
            <a:spAutoFit/>
          </a:bodyPr>
          <a:lstStyle/>
          <a:p>
            <a:pPr algn="ctr"/>
            <a:r>
              <a:rPr lang="en-US" sz="2000" b="1" dirty="0">
                <a:solidFill>
                  <a:schemeClr val="bg1"/>
                </a:solidFill>
                <a:latin typeface="Times New Roman" pitchFamily="18" charset="0"/>
                <a:cs typeface="Times New Roman" pitchFamily="18" charset="0"/>
              </a:rPr>
              <a:t>04</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708943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EF8A-B9FD-783C-8AF7-281BAA8EE0DD}"/>
              </a:ext>
            </a:extLst>
          </p:cNvPr>
          <p:cNvSpPr>
            <a:spLocks noGrp="1"/>
          </p:cNvSpPr>
          <p:nvPr>
            <p:ph type="title"/>
          </p:nvPr>
        </p:nvSpPr>
        <p:spPr>
          <a:xfrm>
            <a:off x="2063321" y="0"/>
            <a:ext cx="7466441" cy="1104244"/>
          </a:xfrm>
        </p:spPr>
        <p:txBody>
          <a:bodyPr>
            <a:normAutofit/>
          </a:bodyPr>
          <a:lstStyle/>
          <a:p>
            <a:pPr algn="ctr"/>
            <a:r>
              <a:rPr lang="en-US" sz="7200" b="1" dirty="0">
                <a:latin typeface="Times New Roman" pitchFamily="18" charset="0"/>
                <a:cs typeface="Times New Roman" pitchFamily="18" charset="0"/>
              </a:rPr>
              <a:t>ADMIN PANEL</a:t>
            </a:r>
          </a:p>
        </p:txBody>
      </p:sp>
      <p:sp>
        <p:nvSpPr>
          <p:cNvPr id="3" name="Text Placeholder 2">
            <a:extLst>
              <a:ext uri="{FF2B5EF4-FFF2-40B4-BE49-F238E27FC236}">
                <a16:creationId xmlns:a16="http://schemas.microsoft.com/office/drawing/2014/main" id="{96BBA704-55F8-8816-90F5-E8DB14B398E5}"/>
              </a:ext>
            </a:extLst>
          </p:cNvPr>
          <p:cNvSpPr>
            <a:spLocks noGrp="1"/>
          </p:cNvSpPr>
          <p:nvPr>
            <p:ph type="body" idx="1"/>
          </p:nvPr>
        </p:nvSpPr>
        <p:spPr>
          <a:xfrm>
            <a:off x="153563" y="1145098"/>
            <a:ext cx="4041066" cy="3953953"/>
          </a:xfrm>
          <a:noFill/>
        </p:spPr>
        <p:txBody>
          <a:bodyPr>
            <a:normAutofit/>
          </a:bodyPr>
          <a:lstStyle/>
          <a:p>
            <a:pPr algn="just"/>
            <a:r>
              <a:rPr lang="en-US" dirty="0">
                <a:solidFill>
                  <a:schemeClr val="bg1"/>
                </a:solidFill>
              </a:rPr>
              <a:t>After clicking the “are you the admin” button this button will redirect to the webpage shown in the bottom which will ask you to insert the product.</a:t>
            </a:r>
          </a:p>
        </p:txBody>
      </p:sp>
      <p:pic>
        <p:nvPicPr>
          <p:cNvPr id="9" name="Picture 8">
            <a:extLst>
              <a:ext uri="{FF2B5EF4-FFF2-40B4-BE49-F238E27FC236}">
                <a16:creationId xmlns:a16="http://schemas.microsoft.com/office/drawing/2014/main" id="{386AE5CB-41DB-CB3D-9B78-FF8F0D824C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9029" y="941897"/>
            <a:ext cx="7006203" cy="2599587"/>
          </a:xfrm>
          <a:prstGeom prst="rect">
            <a:avLst/>
          </a:prstGeom>
        </p:spPr>
      </p:pic>
      <p:sp>
        <p:nvSpPr>
          <p:cNvPr id="10" name="Arrow: Down 9">
            <a:extLst>
              <a:ext uri="{FF2B5EF4-FFF2-40B4-BE49-F238E27FC236}">
                <a16:creationId xmlns:a16="http://schemas.microsoft.com/office/drawing/2014/main" id="{ED2CFD16-9352-005D-4882-AA64F123DC58}"/>
              </a:ext>
            </a:extLst>
          </p:cNvPr>
          <p:cNvSpPr/>
          <p:nvPr/>
        </p:nvSpPr>
        <p:spPr>
          <a:xfrm>
            <a:off x="8321957" y="3541483"/>
            <a:ext cx="580345" cy="582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9E65E84D-FE2B-FF02-731B-ABC1059BB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9029" y="4123551"/>
            <a:ext cx="7006203" cy="2634840"/>
          </a:xfrm>
          <a:prstGeom prst="rect">
            <a:avLst/>
          </a:prstGeom>
        </p:spPr>
      </p:pic>
      <p:sp>
        <p:nvSpPr>
          <p:cNvPr id="7" name="TextBox 6"/>
          <p:cNvSpPr txBox="1"/>
          <p:nvPr/>
        </p:nvSpPr>
        <p:spPr>
          <a:xfrm>
            <a:off x="159657" y="6358281"/>
            <a:ext cx="653143" cy="400110"/>
          </a:xfrm>
          <a:prstGeom prst="rect">
            <a:avLst/>
          </a:prstGeom>
          <a:noFill/>
        </p:spPr>
        <p:txBody>
          <a:bodyPr wrap="square" rtlCol="0">
            <a:spAutoFit/>
          </a:bodyPr>
          <a:lstStyle/>
          <a:p>
            <a:pPr algn="ctr"/>
            <a:r>
              <a:rPr lang="en-US" sz="2000" b="1" dirty="0">
                <a:solidFill>
                  <a:schemeClr val="bg1"/>
                </a:solidFill>
                <a:latin typeface="Times New Roman" pitchFamily="18" charset="0"/>
                <a:cs typeface="Times New Roman" pitchFamily="18" charset="0"/>
              </a:rPr>
              <a:t>05</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9943992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E740-7C7C-BD16-48F0-44534B5C2491}"/>
              </a:ext>
            </a:extLst>
          </p:cNvPr>
          <p:cNvSpPr>
            <a:spLocks noGrp="1"/>
          </p:cNvSpPr>
          <p:nvPr>
            <p:ph type="title"/>
          </p:nvPr>
        </p:nvSpPr>
        <p:spPr>
          <a:xfrm>
            <a:off x="-1" y="72572"/>
            <a:ext cx="10615023" cy="1075669"/>
          </a:xfrm>
        </p:spPr>
        <p:txBody>
          <a:bodyPr>
            <a:normAutofit/>
          </a:bodyPr>
          <a:lstStyle/>
          <a:p>
            <a:r>
              <a:rPr lang="en-US" sz="6600" b="1" dirty="0">
                <a:latin typeface="Times New Roman" pitchFamily="18" charset="0"/>
                <a:cs typeface="Times New Roman" pitchFamily="18" charset="0"/>
              </a:rPr>
              <a:t>ADMIN PANEL</a:t>
            </a:r>
          </a:p>
        </p:txBody>
      </p:sp>
      <p:sp>
        <p:nvSpPr>
          <p:cNvPr id="3" name="Text Placeholder 2">
            <a:extLst>
              <a:ext uri="{FF2B5EF4-FFF2-40B4-BE49-F238E27FC236}">
                <a16:creationId xmlns:a16="http://schemas.microsoft.com/office/drawing/2014/main" id="{4B181ECD-F8A4-B0B4-557C-D8FF461BC9C1}"/>
              </a:ext>
            </a:extLst>
          </p:cNvPr>
          <p:cNvSpPr>
            <a:spLocks noGrp="1"/>
          </p:cNvSpPr>
          <p:nvPr>
            <p:ph type="body" idx="1"/>
          </p:nvPr>
        </p:nvSpPr>
        <p:spPr>
          <a:xfrm>
            <a:off x="261112" y="1680163"/>
            <a:ext cx="4673745" cy="4013865"/>
          </a:xfrm>
        </p:spPr>
        <p:txBody>
          <a:bodyPr>
            <a:normAutofit fontScale="92500" lnSpcReduction="10000"/>
          </a:bodyPr>
          <a:lstStyle/>
          <a:p>
            <a:pPr algn="just"/>
            <a:r>
              <a:rPr lang="en-US" dirty="0">
                <a:solidFill>
                  <a:schemeClr val="bg1"/>
                </a:solidFill>
                <a:latin typeface="Times New Roman" pitchFamily="18" charset="0"/>
                <a:cs typeface="Times New Roman" pitchFamily="18" charset="0"/>
              </a:rPr>
              <a:t>After clicking the button “insert product” the page in the bottom arrives. This page is responsible for taking the product information in the input and then insert it in the database. We have taken some inputs in this page which will be inserted in the database which can be viewed by phpMyAdmin.</a:t>
            </a:r>
          </a:p>
        </p:txBody>
      </p:sp>
      <p:pic>
        <p:nvPicPr>
          <p:cNvPr id="9" name="Picture 8">
            <a:extLst>
              <a:ext uri="{FF2B5EF4-FFF2-40B4-BE49-F238E27FC236}">
                <a16:creationId xmlns:a16="http://schemas.microsoft.com/office/drawing/2014/main" id="{52C7FE80-50DD-8E76-14B9-BFA59F64CC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1582" y="232229"/>
            <a:ext cx="6160779" cy="2729412"/>
          </a:xfrm>
          <a:prstGeom prst="rect">
            <a:avLst/>
          </a:prstGeom>
        </p:spPr>
      </p:pic>
      <p:sp>
        <p:nvSpPr>
          <p:cNvPr id="12" name="Arrow: Down 11">
            <a:extLst>
              <a:ext uri="{FF2B5EF4-FFF2-40B4-BE49-F238E27FC236}">
                <a16:creationId xmlns:a16="http://schemas.microsoft.com/office/drawing/2014/main" id="{A0943E37-F288-CC84-3207-7DD26EA285D7}"/>
              </a:ext>
            </a:extLst>
          </p:cNvPr>
          <p:cNvSpPr/>
          <p:nvPr/>
        </p:nvSpPr>
        <p:spPr>
          <a:xfrm>
            <a:off x="8756500" y="2961641"/>
            <a:ext cx="530942" cy="796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00C8FD9-731C-B929-C582-21F65F281EA5}"/>
              </a:ext>
            </a:extLst>
          </p:cNvPr>
          <p:cNvPicPr>
            <a:picLocks noChangeAspect="1"/>
          </p:cNvPicPr>
          <p:nvPr/>
        </p:nvPicPr>
        <p:blipFill>
          <a:blip r:embed="rId3"/>
          <a:stretch>
            <a:fillRect/>
          </a:stretch>
        </p:blipFill>
        <p:spPr>
          <a:xfrm>
            <a:off x="5941582" y="3917910"/>
            <a:ext cx="6160779" cy="2718799"/>
          </a:xfrm>
          <a:prstGeom prst="rect">
            <a:avLst/>
          </a:prstGeom>
        </p:spPr>
      </p:pic>
      <p:sp>
        <p:nvSpPr>
          <p:cNvPr id="7" name="TextBox 6"/>
          <p:cNvSpPr txBox="1"/>
          <p:nvPr/>
        </p:nvSpPr>
        <p:spPr>
          <a:xfrm>
            <a:off x="130628" y="6284685"/>
            <a:ext cx="653143" cy="400110"/>
          </a:xfrm>
          <a:prstGeom prst="rect">
            <a:avLst/>
          </a:prstGeom>
          <a:noFill/>
        </p:spPr>
        <p:txBody>
          <a:bodyPr wrap="square" rtlCol="0">
            <a:spAutoFit/>
          </a:bodyPr>
          <a:lstStyle/>
          <a:p>
            <a:pPr algn="ctr"/>
            <a:r>
              <a:rPr lang="en-US" sz="2000" b="1" dirty="0">
                <a:solidFill>
                  <a:schemeClr val="bg1"/>
                </a:solidFill>
                <a:latin typeface="Times New Roman" pitchFamily="18" charset="0"/>
                <a:cs typeface="Times New Roman" pitchFamily="18" charset="0"/>
              </a:rPr>
              <a:t>06</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37104441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7457-4A9A-5BA8-EB72-4370B3A926B5}"/>
              </a:ext>
            </a:extLst>
          </p:cNvPr>
          <p:cNvSpPr>
            <a:spLocks noGrp="1"/>
          </p:cNvSpPr>
          <p:nvPr>
            <p:ph type="title"/>
          </p:nvPr>
        </p:nvSpPr>
        <p:spPr>
          <a:xfrm>
            <a:off x="174026" y="0"/>
            <a:ext cx="10780776" cy="1361419"/>
          </a:xfrm>
        </p:spPr>
        <p:txBody>
          <a:bodyPr/>
          <a:lstStyle/>
          <a:p>
            <a:r>
              <a:rPr lang="en-US" dirty="0">
                <a:latin typeface="Times New Roman" pitchFamily="18" charset="0"/>
                <a:cs typeface="Times New Roman" pitchFamily="18" charset="0"/>
              </a:rPr>
              <a:t>PhpMyAdmin</a:t>
            </a:r>
          </a:p>
        </p:txBody>
      </p:sp>
      <p:sp>
        <p:nvSpPr>
          <p:cNvPr id="3" name="Text Placeholder 2">
            <a:extLst>
              <a:ext uri="{FF2B5EF4-FFF2-40B4-BE49-F238E27FC236}">
                <a16:creationId xmlns:a16="http://schemas.microsoft.com/office/drawing/2014/main" id="{F0C53BF7-3626-1981-5AE5-0AD86EEE7399}"/>
              </a:ext>
            </a:extLst>
          </p:cNvPr>
          <p:cNvSpPr>
            <a:spLocks noGrp="1"/>
          </p:cNvSpPr>
          <p:nvPr>
            <p:ph type="body" idx="1"/>
          </p:nvPr>
        </p:nvSpPr>
        <p:spPr>
          <a:xfrm>
            <a:off x="304655" y="1579382"/>
            <a:ext cx="3773859" cy="4007041"/>
          </a:xfrm>
        </p:spPr>
        <p:txBody>
          <a:bodyPr/>
          <a:lstStyle/>
          <a:p>
            <a:pPr algn="just"/>
            <a:r>
              <a:rPr lang="en-US" dirty="0">
                <a:solidFill>
                  <a:schemeClr val="bg1"/>
                </a:solidFill>
                <a:latin typeface="Times New Roman" pitchFamily="18" charset="0"/>
                <a:cs typeface="Times New Roman" pitchFamily="18" charset="0"/>
              </a:rPr>
              <a:t>This is the main database/schema in the phpMyAdmin. We can see all the inserted products available in the stock and also just inserted products here.</a:t>
            </a:r>
          </a:p>
        </p:txBody>
      </p:sp>
      <p:pic>
        <p:nvPicPr>
          <p:cNvPr id="7" name="Picture 6">
            <a:extLst>
              <a:ext uri="{FF2B5EF4-FFF2-40B4-BE49-F238E27FC236}">
                <a16:creationId xmlns:a16="http://schemas.microsoft.com/office/drawing/2014/main" id="{E096D123-3925-63B8-1BCA-2E7196F0A05D}"/>
              </a:ext>
            </a:extLst>
          </p:cNvPr>
          <p:cNvPicPr>
            <a:picLocks noChangeAspect="1"/>
          </p:cNvPicPr>
          <p:nvPr/>
        </p:nvPicPr>
        <p:blipFill>
          <a:blip r:embed="rId2"/>
          <a:stretch>
            <a:fillRect/>
          </a:stretch>
        </p:blipFill>
        <p:spPr>
          <a:xfrm>
            <a:off x="4572000" y="1391137"/>
            <a:ext cx="7387771" cy="5072709"/>
          </a:xfrm>
          <a:prstGeom prst="rect">
            <a:avLst/>
          </a:prstGeom>
        </p:spPr>
      </p:pic>
      <p:sp>
        <p:nvSpPr>
          <p:cNvPr id="5" name="TextBox 4"/>
          <p:cNvSpPr txBox="1"/>
          <p:nvPr/>
        </p:nvSpPr>
        <p:spPr>
          <a:xfrm>
            <a:off x="130628" y="6263791"/>
            <a:ext cx="653143" cy="400110"/>
          </a:xfrm>
          <a:prstGeom prst="rect">
            <a:avLst/>
          </a:prstGeom>
          <a:noFill/>
        </p:spPr>
        <p:txBody>
          <a:bodyPr wrap="square" rtlCol="0">
            <a:spAutoFit/>
          </a:bodyPr>
          <a:lstStyle/>
          <a:p>
            <a:pPr algn="ctr"/>
            <a:r>
              <a:rPr lang="en-US" sz="2000" b="1" dirty="0">
                <a:solidFill>
                  <a:schemeClr val="bg1"/>
                </a:solidFill>
                <a:latin typeface="Times New Roman" pitchFamily="18" charset="0"/>
                <a:cs typeface="Times New Roman" pitchFamily="18" charset="0"/>
              </a:rPr>
              <a:t>07</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82802956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4211-2CF6-3ADF-2E79-1256CF460124}"/>
              </a:ext>
            </a:extLst>
          </p:cNvPr>
          <p:cNvSpPr>
            <a:spLocks noGrp="1"/>
          </p:cNvSpPr>
          <p:nvPr>
            <p:ph type="title"/>
          </p:nvPr>
        </p:nvSpPr>
        <p:spPr>
          <a:xfrm>
            <a:off x="0" y="0"/>
            <a:ext cx="9554908" cy="921862"/>
          </a:xfrm>
        </p:spPr>
        <p:txBody>
          <a:bodyPr>
            <a:normAutofit/>
          </a:bodyPr>
          <a:lstStyle/>
          <a:p>
            <a:r>
              <a:rPr lang="en-US" sz="6000" b="1" dirty="0">
                <a:latin typeface="Times New Roman" pitchFamily="18" charset="0"/>
                <a:cs typeface="Times New Roman" pitchFamily="18" charset="0"/>
              </a:rPr>
              <a:t>CUSTOMER PANEL</a:t>
            </a:r>
          </a:p>
        </p:txBody>
      </p:sp>
      <p:sp>
        <p:nvSpPr>
          <p:cNvPr id="3" name="Text Placeholder 2">
            <a:extLst>
              <a:ext uri="{FF2B5EF4-FFF2-40B4-BE49-F238E27FC236}">
                <a16:creationId xmlns:a16="http://schemas.microsoft.com/office/drawing/2014/main" id="{62457FCD-69FA-3D01-0702-46DCD49A7CE2}"/>
              </a:ext>
            </a:extLst>
          </p:cNvPr>
          <p:cNvSpPr>
            <a:spLocks noGrp="1"/>
          </p:cNvSpPr>
          <p:nvPr>
            <p:ph type="body" idx="1"/>
          </p:nvPr>
        </p:nvSpPr>
        <p:spPr>
          <a:xfrm>
            <a:off x="261113" y="1165613"/>
            <a:ext cx="3628715" cy="3878454"/>
          </a:xfrm>
        </p:spPr>
        <p:txBody>
          <a:bodyPr>
            <a:normAutofit/>
          </a:bodyPr>
          <a:lstStyle/>
          <a:p>
            <a:pPr algn="just"/>
            <a:r>
              <a:rPr lang="en-US" dirty="0">
                <a:solidFill>
                  <a:schemeClr val="bg1"/>
                </a:solidFill>
                <a:latin typeface="Times New Roman" pitchFamily="18" charset="0"/>
                <a:cs typeface="Times New Roman" pitchFamily="18" charset="0"/>
              </a:rPr>
              <a:t>This is the customer panel which will come if someone clicks on the “are the customer button”.</a:t>
            </a:r>
          </a:p>
        </p:txBody>
      </p:sp>
      <p:pic>
        <p:nvPicPr>
          <p:cNvPr id="5" name="Picture 4">
            <a:extLst>
              <a:ext uri="{FF2B5EF4-FFF2-40B4-BE49-F238E27FC236}">
                <a16:creationId xmlns:a16="http://schemas.microsoft.com/office/drawing/2014/main" id="{24DC6386-E2DF-51E7-6AC7-029DD3F76C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4647" y="881672"/>
            <a:ext cx="5932076" cy="2585777"/>
          </a:xfrm>
          <a:prstGeom prst="rect">
            <a:avLst/>
          </a:prstGeom>
        </p:spPr>
      </p:pic>
      <p:sp>
        <p:nvSpPr>
          <p:cNvPr id="6" name="Arrow: Down 5">
            <a:extLst>
              <a:ext uri="{FF2B5EF4-FFF2-40B4-BE49-F238E27FC236}">
                <a16:creationId xmlns:a16="http://schemas.microsoft.com/office/drawing/2014/main" id="{9CEE4DB5-79C5-1422-BA28-838FBC5A9CCE}"/>
              </a:ext>
            </a:extLst>
          </p:cNvPr>
          <p:cNvSpPr/>
          <p:nvPr/>
        </p:nvSpPr>
        <p:spPr>
          <a:xfrm>
            <a:off x="8802090" y="3529891"/>
            <a:ext cx="357188" cy="4146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0EF046E-980F-B61B-11AA-CD27A1C29370}"/>
              </a:ext>
            </a:extLst>
          </p:cNvPr>
          <p:cNvPicPr>
            <a:picLocks noChangeAspect="1"/>
          </p:cNvPicPr>
          <p:nvPr/>
        </p:nvPicPr>
        <p:blipFill>
          <a:blip r:embed="rId3"/>
          <a:stretch>
            <a:fillRect/>
          </a:stretch>
        </p:blipFill>
        <p:spPr>
          <a:xfrm>
            <a:off x="6014646" y="4064988"/>
            <a:ext cx="5932076" cy="2590123"/>
          </a:xfrm>
          <a:prstGeom prst="rect">
            <a:avLst/>
          </a:prstGeom>
        </p:spPr>
      </p:pic>
      <p:sp>
        <p:nvSpPr>
          <p:cNvPr id="7" name="TextBox 6"/>
          <p:cNvSpPr txBox="1"/>
          <p:nvPr/>
        </p:nvSpPr>
        <p:spPr>
          <a:xfrm>
            <a:off x="203200" y="6255001"/>
            <a:ext cx="653143" cy="400110"/>
          </a:xfrm>
          <a:prstGeom prst="rect">
            <a:avLst/>
          </a:prstGeom>
          <a:noFill/>
        </p:spPr>
        <p:txBody>
          <a:bodyPr wrap="square" rtlCol="0">
            <a:spAutoFit/>
          </a:bodyPr>
          <a:lstStyle/>
          <a:p>
            <a:pPr algn="ctr"/>
            <a:r>
              <a:rPr lang="en-US" sz="2000" b="1" dirty="0">
                <a:solidFill>
                  <a:schemeClr val="bg1"/>
                </a:solidFill>
                <a:latin typeface="Times New Roman" pitchFamily="18" charset="0"/>
                <a:cs typeface="Times New Roman" pitchFamily="18" charset="0"/>
              </a:rPr>
              <a:t>08</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18414231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Mesh</Template>
  <TotalTime>244</TotalTime>
  <Words>611</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 Light</vt:lpstr>
      <vt:lpstr>Times New Roman</vt:lpstr>
      <vt:lpstr>Metropolitan</vt:lpstr>
      <vt:lpstr>WELCOME EVERYONE TO OUR PROJECT  TOPIC- ECOMMERCE PROJECT</vt:lpstr>
      <vt:lpstr>WHAT IS AN ECOMMERCE PROJECT?</vt:lpstr>
      <vt:lpstr>SOME EXAMPLES OF E-COMMERCE WEBSITE:</vt:lpstr>
      <vt:lpstr>ABOUT OUR WEBSITE:</vt:lpstr>
      <vt:lpstr>ENTRY POINT OF OUR WEBSITE</vt:lpstr>
      <vt:lpstr>ADMIN PANEL</vt:lpstr>
      <vt:lpstr>ADMIN PANEL</vt:lpstr>
      <vt:lpstr>PhpMyAdmin</vt:lpstr>
      <vt:lpstr>CUSTOMER PANEL</vt:lpstr>
      <vt:lpstr>PRODUCT INFORMATION</vt:lpstr>
      <vt:lpstr>BUY BUTTON MESSAGE</vt:lpstr>
      <vt:lpstr>SCREEN AFTER CLICKING BACK TO HOME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EVERYONE TO OUR PROJECT  TOPIC- ECOMMERCE PROJECT</dc:title>
  <dc:creator>farzana</dc:creator>
  <cp:lastModifiedBy>Shazidul Alam</cp:lastModifiedBy>
  <cp:revision>19</cp:revision>
  <dcterms:created xsi:type="dcterms:W3CDTF">2024-05-13T08:41:45Z</dcterms:created>
  <dcterms:modified xsi:type="dcterms:W3CDTF">2024-05-18T12:49:35Z</dcterms:modified>
</cp:coreProperties>
</file>