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2"/>
  </p:notesMasterIdLst>
  <p:sldIdLst>
    <p:sldId id="256" r:id="rId2"/>
    <p:sldId id="322" r:id="rId3"/>
    <p:sldId id="257" r:id="rId4"/>
    <p:sldId id="309" r:id="rId5"/>
    <p:sldId id="258" r:id="rId6"/>
    <p:sldId id="259" r:id="rId7"/>
    <p:sldId id="310" r:id="rId8"/>
    <p:sldId id="312" r:id="rId9"/>
    <p:sldId id="313" r:id="rId10"/>
    <p:sldId id="315" r:id="rId11"/>
    <p:sldId id="314" r:id="rId12"/>
    <p:sldId id="316" r:id="rId13"/>
    <p:sldId id="324" r:id="rId14"/>
    <p:sldId id="325" r:id="rId15"/>
    <p:sldId id="318" r:id="rId16"/>
    <p:sldId id="319" r:id="rId17"/>
    <p:sldId id="262" r:id="rId18"/>
    <p:sldId id="320" r:id="rId19"/>
    <p:sldId id="321" r:id="rId20"/>
    <p:sldId id="323" r:id="rId21"/>
  </p:sldIdLst>
  <p:sldSz cx="9144000" cy="5143500" type="screen16x9"/>
  <p:notesSz cx="6858000" cy="9144000"/>
  <p:embeddedFontLst>
    <p:embeddedFont>
      <p:font typeface="Montserrat" charset="0"/>
      <p:regular r:id="rId23"/>
      <p:bold r:id="rId24"/>
      <p:italic r:id="rId25"/>
      <p:boldItalic r:id="rId26"/>
    </p:embeddedFont>
    <p:embeddedFont>
      <p:font typeface="Verdana" pitchFamily="34" charset="0"/>
      <p:regular r:id="rId27"/>
      <p:bold r:id="rId28"/>
      <p:italic r:id="rId29"/>
      <p:boldItalic r:id="rId30"/>
    </p:embeddedFont>
    <p:embeddedFont>
      <p:font typeface="Barlow" charset="0"/>
      <p:regular r:id="rId31"/>
      <p:bold r:id="rId32"/>
      <p:italic r:id="rId33"/>
      <p:boldItalic r:id="rId34"/>
    </p:embeddedFont>
    <p:embeddedFont>
      <p:font typeface="Fira Sans Extra Condensed Medium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A357F6-629B-483A-A77E-B04F18DE154F}">
  <a:tblStyle styleId="{76A357F6-629B-483A-A77E-B04F18DE15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32280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9fa940987_1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9fa940987_1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/>
          <p:nvPr/>
        </p:nvSpPr>
        <p:spPr>
          <a:xfrm rot="10800000" flipH="1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/>
          <p:nvPr/>
        </p:nvSpPr>
        <p:spPr>
          <a:xfrm rot="10800000" flipH="1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7" r:id="rId4"/>
    <p:sldLayoutId id="2147483658" r:id="rId5"/>
    <p:sldLayoutId id="2147483660" r:id="rId6"/>
    <p:sldLayoutId id="2147483663" r:id="rId7"/>
    <p:sldLayoutId id="2147483669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ba.com/what-is-java-inheritanc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is-inheritance-in-java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304800" y="2266950"/>
            <a:ext cx="6770700" cy="133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Welcome Everyone</a:t>
            </a:r>
            <a:endParaRPr sz="8800" dirty="0">
              <a:solidFill>
                <a:srgbClr val="4A8C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8717280" y="480988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076"/>
            <a:ext cx="7708200" cy="936300"/>
          </a:xfrm>
        </p:spPr>
        <p:txBody>
          <a:bodyPr/>
          <a:lstStyle/>
          <a:p>
            <a:r>
              <a:rPr lang="en" sz="4400" dirty="0">
                <a:latin typeface="Times New Roman" pitchFamily="18" charset="0"/>
                <a:cs typeface="Times New Roman" pitchFamily="18" charset="0"/>
              </a:rPr>
              <a:t>Types of Class</a:t>
            </a:r>
            <a:endParaRPr lang="en-US" sz="4400" dirty="0"/>
          </a:p>
        </p:txBody>
      </p:sp>
      <p:sp>
        <p:nvSpPr>
          <p:cNvPr id="3" name="Google Shape;230;p35"/>
          <p:cNvSpPr txBox="1">
            <a:spLocks/>
          </p:cNvSpPr>
          <p:nvPr/>
        </p:nvSpPr>
        <p:spPr>
          <a:xfrm>
            <a:off x="152400" y="1047750"/>
            <a:ext cx="87630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Generally there are 2 types of classes in inheritance.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Whom are: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4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Super class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which is also known as base class.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4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Sub class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which is also known as derived class.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dk1"/>
              </a:buClr>
              <a:buSzPts val="1100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8717280" y="480988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64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95250"/>
            <a:ext cx="7708200" cy="936300"/>
          </a:xfrm>
        </p:spPr>
        <p:txBody>
          <a:bodyPr/>
          <a:lstStyle/>
          <a:p>
            <a:r>
              <a:rPr lang="en" sz="4400" dirty="0">
                <a:latin typeface="Times New Roman" pitchFamily="18" charset="0"/>
                <a:cs typeface="Times New Roman" pitchFamily="18" charset="0"/>
              </a:rPr>
              <a:t>Superclass</a:t>
            </a:r>
            <a:endParaRPr lang="en-US" sz="4400" dirty="0"/>
          </a:p>
        </p:txBody>
      </p:sp>
      <p:sp>
        <p:nvSpPr>
          <p:cNvPr id="3" name="Google Shape;230;p35"/>
          <p:cNvSpPr txBox="1">
            <a:spLocks/>
          </p:cNvSpPr>
          <p:nvPr/>
        </p:nvSpPr>
        <p:spPr>
          <a:xfrm>
            <a:off x="76200" y="590550"/>
            <a:ext cx="7315200" cy="4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a) A superclass, also known as a base class or parent class, is the class from which other classes inherit properties and behaviors.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b) It serves as a template or blueprint for creating derived classes, known as subclasses or child classes.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c) The superclass contains common attributes and methods that can be shared and inherited by its subclasses, promoting code reuse and providing a foundation for creating specialized classes.</a:t>
            </a:r>
          </a:p>
          <a:p>
            <a:pPr algn="just">
              <a:buClr>
                <a:schemeClr val="dk1"/>
              </a:buClr>
              <a:buSzPts val="1100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Google Shape;390;p44"/>
          <p:cNvSpPr/>
          <p:nvPr/>
        </p:nvSpPr>
        <p:spPr>
          <a:xfrm>
            <a:off x="7543800" y="790741"/>
            <a:ext cx="1467300" cy="13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91;p44"/>
          <p:cNvSpPr/>
          <p:nvPr/>
        </p:nvSpPr>
        <p:spPr>
          <a:xfrm>
            <a:off x="7543800" y="2952750"/>
            <a:ext cx="1467300" cy="131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8001000" y="1784417"/>
            <a:ext cx="76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/>
              <a:t>↑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15375" y="1158053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Ship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200" y="3002687"/>
            <a:ext cx="130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Battle ship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717280" y="480988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93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800" y="-47968"/>
            <a:ext cx="7708200" cy="936300"/>
          </a:xfrm>
        </p:spPr>
        <p:txBody>
          <a:bodyPr/>
          <a:lstStyle/>
          <a:p>
            <a:r>
              <a:rPr lang="en" sz="4400" dirty="0">
                <a:latin typeface="Times New Roman" pitchFamily="18" charset="0"/>
                <a:cs typeface="Times New Roman" pitchFamily="18" charset="0"/>
              </a:rPr>
              <a:t>Subclass</a:t>
            </a:r>
            <a:endParaRPr lang="en-US" sz="4400" dirty="0"/>
          </a:p>
        </p:txBody>
      </p:sp>
      <p:sp>
        <p:nvSpPr>
          <p:cNvPr id="3" name="Google Shape;230;p35"/>
          <p:cNvSpPr txBox="1">
            <a:spLocks/>
          </p:cNvSpPr>
          <p:nvPr/>
        </p:nvSpPr>
        <p:spPr>
          <a:xfrm>
            <a:off x="76200" y="895350"/>
            <a:ext cx="7315200" cy="4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a) A subclass, also known as a derived class or child class, is a class that extends or inherits from a superclass.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b) It inherits the fields and methods of the superclass, allowing for code reuse and providing a foundation to add additional features or modify inherited functionality.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c) The subclass can also override inherited methods to provide its own implementation or introduce new methods specific to its needs.</a:t>
            </a:r>
          </a:p>
          <a:p>
            <a:pPr algn="just">
              <a:buClr>
                <a:schemeClr val="dk1"/>
              </a:buClr>
              <a:buSzPts val="1100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Google Shape;390;p44"/>
          <p:cNvSpPr/>
          <p:nvPr/>
        </p:nvSpPr>
        <p:spPr>
          <a:xfrm>
            <a:off x="7543800" y="895350"/>
            <a:ext cx="1467300" cy="13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91;p44"/>
          <p:cNvSpPr/>
          <p:nvPr/>
        </p:nvSpPr>
        <p:spPr>
          <a:xfrm>
            <a:off x="7543800" y="3028950"/>
            <a:ext cx="1467300" cy="131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8001000" y="1920954"/>
            <a:ext cx="76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/>
              <a:t>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10500" y="120015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Ship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89908" y="3078276"/>
            <a:ext cx="130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Battle ship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717280" y="480988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0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515FE7-ED84-DF74-8D06-47625E66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0" y="-85725"/>
            <a:ext cx="9118900" cy="2571750"/>
          </a:xfrm>
        </p:spPr>
        <p:txBody>
          <a:bodyPr/>
          <a:lstStyle/>
          <a:p>
            <a:pPr algn="l"/>
            <a:r>
              <a:rPr lang="en-US" sz="400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Example 1 of using inheritance in Object Oriented Programming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DCF4B52-0FE6-873B-C76F-1C563B5BC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428750"/>
            <a:ext cx="4724401" cy="3141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3690716-EE83-E6F6-EE8E-E2CD3ECED358}"/>
              </a:ext>
            </a:extLst>
          </p:cNvPr>
          <p:cNvSpPr txBox="1"/>
          <p:nvPr/>
        </p:nvSpPr>
        <p:spPr>
          <a:xfrm>
            <a:off x="152399" y="4570184"/>
            <a:ext cx="457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Credits: Multi-Level Inheritance by 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  <a:hlinkClick r:id="rId3"/>
              </a:rPr>
              <a:t>Priya </a:t>
            </a:r>
            <a:r>
              <a:rPr lang="en-US" sz="1200" i="1" dirty="0" err="1">
                <a:latin typeface="Times New Roman" pitchFamily="18" charset="0"/>
                <a:cs typeface="Times New Roman" pitchFamily="18" charset="0"/>
                <a:hlinkClick r:id="rId3"/>
              </a:rPr>
              <a:t>Pedakamkar</a:t>
            </a:r>
            <a:endParaRPr lang="en-US" sz="1200" i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/>
          </a:p>
        </p:txBody>
      </p:sp>
      <p:sp>
        <p:nvSpPr>
          <p:cNvPr id="6" name="TextBox 1"/>
          <p:cNvSpPr txBox="1"/>
          <p:nvPr/>
        </p:nvSpPr>
        <p:spPr>
          <a:xfrm>
            <a:off x="8717280" y="480988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1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515FE7-ED84-DF74-8D06-47625E66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0" y="-85725"/>
            <a:ext cx="9118900" cy="2571750"/>
          </a:xfrm>
        </p:spPr>
        <p:txBody>
          <a:bodyPr/>
          <a:lstStyle/>
          <a:p>
            <a:pPr algn="l"/>
            <a:r>
              <a:rPr lang="en-US" sz="400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Examples 2 of using inheritance in Object Oriented Programming 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3AD39BE-AAD9-992D-7F40-12A6023A8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428750"/>
            <a:ext cx="4531547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stA="20000" endPos="26000" dist="508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5A73B74-E249-A53E-6C92-DC81557B7A89}"/>
              </a:ext>
            </a:extLst>
          </p:cNvPr>
          <p:cNvSpPr txBox="1"/>
          <p:nvPr/>
        </p:nvSpPr>
        <p:spPr>
          <a:xfrm>
            <a:off x="304800" y="4019550"/>
            <a:ext cx="419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Credits: Thanks to </a:t>
            </a:r>
            <a:r>
              <a:rPr lang="en-US" sz="1200" i="1" dirty="0" err="1">
                <a:latin typeface="Times New Roman" pitchFamily="18" charset="0"/>
                <a:cs typeface="Times New Roman" pitchFamily="18" charset="0"/>
                <a:hlinkClick r:id="rId3"/>
              </a:rPr>
              <a:t>Mouli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  <a:hlinkClick r:id="rId3"/>
              </a:rPr>
              <a:t> Swaroop </a:t>
            </a:r>
            <a:r>
              <a:rPr lang="en-US" sz="1200" i="1" dirty="0" err="1">
                <a:latin typeface="Times New Roman" pitchFamily="18" charset="0"/>
                <a:cs typeface="Times New Roman" pitchFamily="18" charset="0"/>
                <a:hlinkClick r:id="rId3"/>
              </a:rPr>
              <a:t>Paila</a:t>
            </a:r>
            <a:endParaRPr 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8717280" y="480988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0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9AA6769F-82D7-2416-CC2B-CFB5B1638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352550"/>
            <a:ext cx="7717500" cy="34164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can create a class ladder using the keyword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super class inherits all the data and methods of parent class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9700" indent="0"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970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***In a word inheritance allows us to reuse classes through calling them using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B3E8331D-6944-DC89-148B-C443133F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1950"/>
            <a:ext cx="7717500" cy="572700"/>
          </a:xfrm>
        </p:spPr>
        <p:txBody>
          <a:bodyPr/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Briefing about inheritance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717280" y="480988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8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A741867-EBEA-CD99-6936-771C50FD2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962150"/>
            <a:ext cx="7717500" cy="27825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Adding methods mainly is a wonderful trick of modifying class.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derived can be wonderfully tailored by adding new properties and specially functions as said earlier.</a:t>
            </a:r>
          </a:p>
          <a:p>
            <a:pPr marL="13970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***After all software reuse is the main purpose of inheritance.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C88C73C-94CE-DB74-E79F-02B02BD4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1950"/>
            <a:ext cx="7717500" cy="572700"/>
          </a:xfrm>
        </p:spPr>
        <p:txBody>
          <a:bodyPr/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System of modifying using inheritance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717280" y="480988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18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Inheritance significance in real life code </a:t>
            </a:r>
            <a:endParaRPr sz="4400" dirty="0"/>
          </a:p>
        </p:txBody>
      </p:sp>
      <p:sp>
        <p:nvSpPr>
          <p:cNvPr id="236" name="Google Shape;236;p36"/>
          <p:cNvSpPr txBox="1">
            <a:spLocks noGrp="1"/>
          </p:cNvSpPr>
          <p:nvPr>
            <p:ph type="subTitle" idx="1"/>
          </p:nvPr>
        </p:nvSpPr>
        <p:spPr>
          <a:xfrm>
            <a:off x="567716" y="3015888"/>
            <a:ext cx="2873433" cy="584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latin typeface="Times New Roman" pitchFamily="18" charset="0"/>
                <a:cs typeface="Times New Roman" pitchFamily="18" charset="0"/>
              </a:rPr>
              <a:t>Faster implementation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8" name="Google Shape;238;p36"/>
          <p:cNvSpPr txBox="1">
            <a:spLocks noGrp="1"/>
          </p:cNvSpPr>
          <p:nvPr>
            <p:ph type="subTitle" idx="3"/>
          </p:nvPr>
        </p:nvSpPr>
        <p:spPr>
          <a:xfrm>
            <a:off x="3441050" y="3103773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latin typeface="Times New Roman" pitchFamily="18" charset="0"/>
                <a:cs typeface="Times New Roman" pitchFamily="18" charset="0"/>
              </a:rPr>
              <a:t>Ease of use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5"/>
          </p:nvPr>
        </p:nvSpPr>
        <p:spPr>
          <a:xfrm>
            <a:off x="6164299" y="3080436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" sz="2400" dirty="0">
                <a:latin typeface="Times New Roman" pitchFamily="18" charset="0"/>
                <a:cs typeface="Times New Roman" pitchFamily="18" charset="0"/>
              </a:rPr>
              <a:t>ess debugging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4CBD17F-736E-CC59-2CD6-0ADDCC3DA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326696"/>
            <a:ext cx="686082" cy="686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1527228-ADFF-6774-4183-35A1D12F8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450227"/>
            <a:ext cx="479198" cy="572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B467C4E-3131-7BF2-AD4A-9C71FC79D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268" y="2393695"/>
            <a:ext cx="685763" cy="685763"/>
          </a:xfrm>
          <a:prstGeom prst="rect">
            <a:avLst/>
          </a:prstGeom>
        </p:spPr>
      </p:pic>
      <p:sp>
        <p:nvSpPr>
          <p:cNvPr id="9" name="TextBox 1"/>
          <p:cNvSpPr txBox="1"/>
          <p:nvPr/>
        </p:nvSpPr>
        <p:spPr>
          <a:xfrm>
            <a:off x="8717280" y="480988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B99E5FF-7B87-DF21-8B77-15DCBAF4C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 implementation helps a programmer by not writing the same code again from scratch.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someone is familiar with the base class, then the derived class will be easy to understand.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headache of debugging reduces to quite an contentment level.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3F27F4B-5EBB-E8A7-2732-59682DD4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5750"/>
            <a:ext cx="7717500" cy="572700"/>
          </a:xfrm>
        </p:spPr>
        <p:txBody>
          <a:bodyPr/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Significance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717280" y="480988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37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3FDC488-1A70-16DC-2C45-7B13827A5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276350"/>
            <a:ext cx="7717500" cy="3416400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 but not the least compactness, code becomes more compact to use and understand.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codes are often easy to maintain better than lengthy and messy codes.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3F27F4B-5EBB-E8A7-2732-59682DD4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3350"/>
            <a:ext cx="7717500" cy="572700"/>
          </a:xfrm>
        </p:spPr>
        <p:txBody>
          <a:bodyPr/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Finals words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8717280" y="480988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19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26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419350"/>
            <a:ext cx="2457975" cy="647100"/>
          </a:xfrm>
        </p:spPr>
        <p:txBody>
          <a:bodyPr/>
          <a:lstStyle/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Shazidul Alam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Id: 09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idx="5"/>
          </p:nvPr>
        </p:nvSpPr>
        <p:spPr>
          <a:xfrm>
            <a:off x="5562600" y="2419350"/>
            <a:ext cx="2743200" cy="647100"/>
          </a:xfrm>
        </p:spPr>
        <p:txBody>
          <a:bodyPr/>
          <a:lstStyle/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Anisur Rahman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Id: 15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Google Shape;185;p30"/>
          <p:cNvSpPr txBox="1">
            <a:spLocks/>
          </p:cNvSpPr>
          <p:nvPr/>
        </p:nvSpPr>
        <p:spPr>
          <a:xfrm>
            <a:off x="685800" y="285749"/>
            <a:ext cx="6770700" cy="133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/>
            <a:r>
              <a:rPr lang="en-US" sz="88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Inheritance</a:t>
            </a:r>
            <a:endParaRPr lang="en-US" sz="8800" dirty="0">
              <a:solidFill>
                <a:srgbClr val="4A8C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8717280" y="480988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02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624624"/>
            <a:ext cx="8412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Submitted to: Mondira Chakraborty </a:t>
            </a:r>
          </a:p>
          <a:p>
            <a:endParaRPr lang="en-US" sz="28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34315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Submitted by</a:t>
            </a:r>
            <a:r>
              <a:rPr lang="en-US" sz="2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25755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Batch: CSE-19</a:t>
            </a:r>
          </a:p>
          <a:p>
            <a:r>
              <a:rPr lang="en-US" sz="2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Subject: Object oriented programming</a:t>
            </a:r>
            <a:endParaRPr lang="en-US" sz="2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9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28750"/>
            <a:ext cx="7717500" cy="16575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8717280" y="480988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9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1219200" y="-952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Times New Roman" pitchFamily="18" charset="0"/>
                <a:cs typeface="Times New Roman" pitchFamily="18" charset="0"/>
              </a:rPr>
              <a:t>Contents of This Template</a:t>
            </a:r>
            <a:endParaRPr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228600" y="590550"/>
            <a:ext cx="8534400" cy="4552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800" b="1" dirty="0">
                <a:uFill>
                  <a:noFill/>
                </a:uFill>
                <a:latin typeface="Times New Roman" pitchFamily="18" charset="0"/>
                <a:cs typeface="Times New Roman" pitchFamily="18" charset="0"/>
              </a:rPr>
              <a:t>Here’s what you’ll find in this template</a:t>
            </a:r>
            <a:r>
              <a:rPr lang="en" sz="2800" dirty="0">
                <a:solidFill>
                  <a:schemeClr val="dk1"/>
                </a:solidFill>
                <a:uFill>
                  <a:noFill/>
                </a:uFill>
                <a:latin typeface="Times New Roman" pitchFamily="18" charset="0"/>
                <a:cs typeface="Times New Roman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sz="28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2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What is Inheritance?</a:t>
            </a:r>
            <a:endParaRPr sz="2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-US" sz="2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Benefits of inheritance.</a:t>
            </a:r>
            <a:endParaRPr sz="2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-304800">
              <a:buSzPts val="1200"/>
              <a:buFont typeface="Montserrat"/>
              <a:buChar char="●"/>
            </a:pP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Inheritance </a:t>
            </a:r>
            <a:r>
              <a:rPr lang="en-US" sz="2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</a:p>
          <a:p>
            <a:pPr lvl="0" indent="-304800">
              <a:buSzPts val="1200"/>
              <a:buFont typeface="Montserrat"/>
              <a:buChar char="●"/>
            </a:pP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Extend </a:t>
            </a:r>
          </a:p>
          <a:p>
            <a:pPr lvl="0" indent="-304800">
              <a:buSzPts val="1200"/>
              <a:buFont typeface="Montserrat"/>
              <a:buChar char="●"/>
            </a:pP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Types </a:t>
            </a:r>
            <a:r>
              <a:rPr lang="en-US" sz="2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indent="-304800">
              <a:buSzPts val="1200"/>
              <a:buFont typeface="Montserrat"/>
              <a:buChar char="●"/>
            </a:pPr>
            <a:r>
              <a:rPr lang="en-US" sz="2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Examples of using inheritance in Object Oriented </a:t>
            </a: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</a:p>
          <a:p>
            <a:pPr lvl="0" indent="-304800">
              <a:buSzPts val="1200"/>
              <a:buFont typeface="Montserrat"/>
              <a:buChar char="●"/>
            </a:pP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Briefing</a:t>
            </a:r>
          </a:p>
          <a:p>
            <a:pPr lvl="0" indent="-304800">
              <a:buSzPts val="1200"/>
              <a:buFont typeface="Montserrat"/>
              <a:buChar char="●"/>
            </a:pP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Significance</a:t>
            </a:r>
            <a:endParaRPr lang="en-US" sz="2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-304800">
              <a:buSzPts val="1200"/>
              <a:buFont typeface="Montserrat"/>
              <a:buChar char="●"/>
            </a:pPr>
            <a:endParaRPr lang="en-US" sz="2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-304800">
              <a:buSzPts val="1200"/>
              <a:buFont typeface="Montserrat"/>
              <a:buChar char="●"/>
            </a:pPr>
            <a:endParaRPr lang="en-US" sz="2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-304800">
              <a:buSzPts val="1200"/>
              <a:buFont typeface="Montserrat"/>
              <a:buChar char="●"/>
            </a:pPr>
            <a:endParaRPr lang="en-US" sz="2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-304800">
              <a:buSzPts val="1200"/>
              <a:buFont typeface="Montserrat"/>
              <a:buChar char="●"/>
            </a:pPr>
            <a:endParaRPr lang="en-US" sz="2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-304800">
              <a:buSzPts val="1200"/>
              <a:buFont typeface="Montserrat"/>
              <a:buChar char="●"/>
            </a:pPr>
            <a:endParaRPr sz="2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8717280" y="478155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900" y="-95250"/>
            <a:ext cx="7708200" cy="572700"/>
          </a:xfrm>
        </p:spPr>
        <p:txBody>
          <a:bodyPr/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What is Inheritance?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59055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Inheritance in Java is a mechanism that allows a class to acquire properties and behaviors from another class. </a:t>
            </a:r>
          </a:p>
          <a:p>
            <a:pPr marL="342900" indent="-342900">
              <a:buAutoNum type="alphaLcParenR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LcParenR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enables code reuse by creating a hierarchy of classes, where subclasses inherit the characteristics (fields and methods) of a superclass. </a:t>
            </a:r>
          </a:p>
          <a:p>
            <a:pPr marL="342900" indent="-342900">
              <a:buAutoNum type="alphaLcParenR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LcParenR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subclass, also known as the derived class or child class, can extend the functionality of the superclass by adding its own unique features or overriding inherited methods.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717280" y="480988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04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0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62000" y="20955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Times New Roman" pitchFamily="18" charset="0"/>
                <a:cs typeface="Times New Roman" pitchFamily="18" charset="0"/>
              </a:rPr>
              <a:t>Benefits of Inheritance</a:t>
            </a:r>
            <a:endParaRPr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2286000" y="1581150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Code reusability</a:t>
            </a:r>
            <a:r>
              <a:rPr lang="en-US" sz="2400" dirty="0"/>
              <a:t>.</a:t>
            </a:r>
            <a:endParaRPr sz="2400"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533400" y="1504950"/>
            <a:ext cx="16016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01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6248400" y="1581150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Promotes code organization.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02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2286000" y="3028950"/>
            <a:ext cx="22860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Enables polymorphism.</a:t>
            </a:r>
            <a:r>
              <a:rPr lang="en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03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 idx="13"/>
          </p:nvPr>
        </p:nvSpPr>
        <p:spPr>
          <a:xfrm>
            <a:off x="6248400" y="3028950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Supports extensibility.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14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04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8717280" y="480988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05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0" y="246432"/>
            <a:ext cx="7320172" cy="1047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Uses of inheritance in Object Oriented programming.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0" y="1200150"/>
            <a:ext cx="6655925" cy="3724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Inheritance allows classes to inherit properties and behaviors from other classes, promoting code reuse and avoiding duplication.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Inheritance helps create a hierarchy of classes,   making the codebase modular and easier to manage.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Inheritance enables objects of different classes to be treated as instances of a common superclass, promoting flexibility.</a:t>
            </a:r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1"/>
          <p:cNvSpPr txBox="1"/>
          <p:nvPr/>
        </p:nvSpPr>
        <p:spPr>
          <a:xfrm>
            <a:off x="8717280" y="480988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06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9" name="Google Shape;379;p44"/>
          <p:cNvCxnSpPr/>
          <p:nvPr/>
        </p:nvCxnSpPr>
        <p:spPr>
          <a:xfrm>
            <a:off x="5321675" y="3100450"/>
            <a:ext cx="4251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44"/>
          <p:cNvCxnSpPr/>
          <p:nvPr/>
        </p:nvCxnSpPr>
        <p:spPr>
          <a:xfrm>
            <a:off x="4916075" y="3572125"/>
            <a:ext cx="4251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44"/>
          <p:cNvCxnSpPr/>
          <p:nvPr/>
        </p:nvCxnSpPr>
        <p:spPr>
          <a:xfrm>
            <a:off x="5327000" y="4007650"/>
            <a:ext cx="4251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44"/>
          <p:cNvCxnSpPr/>
          <p:nvPr/>
        </p:nvCxnSpPr>
        <p:spPr>
          <a:xfrm>
            <a:off x="5336075" y="3100450"/>
            <a:ext cx="5100" cy="90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44"/>
          <p:cNvCxnSpPr/>
          <p:nvPr/>
        </p:nvCxnSpPr>
        <p:spPr>
          <a:xfrm>
            <a:off x="5317150" y="1458525"/>
            <a:ext cx="4251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44"/>
          <p:cNvCxnSpPr/>
          <p:nvPr/>
        </p:nvCxnSpPr>
        <p:spPr>
          <a:xfrm>
            <a:off x="4911550" y="1930200"/>
            <a:ext cx="4251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44"/>
          <p:cNvCxnSpPr/>
          <p:nvPr/>
        </p:nvCxnSpPr>
        <p:spPr>
          <a:xfrm>
            <a:off x="5322475" y="2365725"/>
            <a:ext cx="4251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44"/>
          <p:cNvCxnSpPr/>
          <p:nvPr/>
        </p:nvCxnSpPr>
        <p:spPr>
          <a:xfrm>
            <a:off x="3467025" y="1916750"/>
            <a:ext cx="4251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44"/>
          <p:cNvCxnSpPr/>
          <p:nvPr/>
        </p:nvCxnSpPr>
        <p:spPr>
          <a:xfrm>
            <a:off x="3477150" y="3553450"/>
            <a:ext cx="425100" cy="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4"/>
          <p:cNvCxnSpPr/>
          <p:nvPr/>
        </p:nvCxnSpPr>
        <p:spPr>
          <a:xfrm>
            <a:off x="3065000" y="2749875"/>
            <a:ext cx="425100" cy="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9" name="Google Shape;389;p44"/>
          <p:cNvSpPr txBox="1">
            <a:spLocks noGrp="1"/>
          </p:cNvSpPr>
          <p:nvPr>
            <p:ph type="title"/>
          </p:nvPr>
        </p:nvSpPr>
        <p:spPr>
          <a:xfrm>
            <a:off x="685800" y="209550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Times New Roman" pitchFamily="18" charset="0"/>
                <a:cs typeface="Times New Roman" pitchFamily="18" charset="0"/>
              </a:rPr>
              <a:t>Inheritance Tree</a:t>
            </a:r>
            <a:endParaRPr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0" name="Google Shape;390;p44"/>
          <p:cNvSpPr/>
          <p:nvPr/>
        </p:nvSpPr>
        <p:spPr>
          <a:xfrm>
            <a:off x="1849000" y="2085075"/>
            <a:ext cx="1467300" cy="13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4"/>
          <p:cNvSpPr/>
          <p:nvPr/>
        </p:nvSpPr>
        <p:spPr>
          <a:xfrm>
            <a:off x="3626250" y="1258250"/>
            <a:ext cx="1467300" cy="131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4"/>
          <p:cNvSpPr/>
          <p:nvPr/>
        </p:nvSpPr>
        <p:spPr>
          <a:xfrm>
            <a:off x="3626250" y="2894950"/>
            <a:ext cx="1467300" cy="131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4"/>
          <p:cNvSpPr/>
          <p:nvPr/>
        </p:nvSpPr>
        <p:spPr>
          <a:xfrm>
            <a:off x="5703200" y="1258250"/>
            <a:ext cx="15918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4"/>
          <p:cNvSpPr/>
          <p:nvPr/>
        </p:nvSpPr>
        <p:spPr>
          <a:xfrm>
            <a:off x="5703200" y="2166050"/>
            <a:ext cx="15918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4"/>
          <p:cNvSpPr/>
          <p:nvPr/>
        </p:nvSpPr>
        <p:spPr>
          <a:xfrm>
            <a:off x="5703200" y="2894950"/>
            <a:ext cx="15918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4"/>
          <p:cNvSpPr/>
          <p:nvPr/>
        </p:nvSpPr>
        <p:spPr>
          <a:xfrm>
            <a:off x="5703200" y="3802750"/>
            <a:ext cx="15918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4"/>
          <p:cNvSpPr txBox="1">
            <a:spLocks noGrp="1"/>
          </p:cNvSpPr>
          <p:nvPr>
            <p:ph type="subTitle" idx="4294967295"/>
          </p:nvPr>
        </p:nvSpPr>
        <p:spPr>
          <a:xfrm>
            <a:off x="1849000" y="2365725"/>
            <a:ext cx="1467300" cy="712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Water Transport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398" name="Google Shape;398;p44"/>
          <p:cNvSpPr txBox="1">
            <a:spLocks noGrp="1"/>
          </p:cNvSpPr>
          <p:nvPr>
            <p:ph type="subTitle" idx="4294967295"/>
          </p:nvPr>
        </p:nvSpPr>
        <p:spPr>
          <a:xfrm>
            <a:off x="3677250" y="1669850"/>
            <a:ext cx="13653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Boat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399" name="Google Shape;399;p44"/>
          <p:cNvSpPr txBox="1">
            <a:spLocks noGrp="1"/>
          </p:cNvSpPr>
          <p:nvPr>
            <p:ph type="subTitle" idx="4294967295"/>
          </p:nvPr>
        </p:nvSpPr>
        <p:spPr>
          <a:xfrm>
            <a:off x="3677250" y="3306550"/>
            <a:ext cx="13653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Ship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400" name="Google Shape;400;p44"/>
          <p:cNvSpPr txBox="1">
            <a:spLocks noGrp="1"/>
          </p:cNvSpPr>
          <p:nvPr>
            <p:ph type="subTitle" idx="4294967295"/>
          </p:nvPr>
        </p:nvSpPr>
        <p:spPr>
          <a:xfrm>
            <a:off x="5703200" y="1258350"/>
            <a:ext cx="1591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Wooden Boat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401" name="Google Shape;401;p44"/>
          <p:cNvSpPr txBox="1">
            <a:spLocks noGrp="1"/>
          </p:cNvSpPr>
          <p:nvPr>
            <p:ph type="subTitle" idx="4294967295"/>
          </p:nvPr>
        </p:nvSpPr>
        <p:spPr>
          <a:xfrm>
            <a:off x="5703200" y="2166050"/>
            <a:ext cx="1591800" cy="411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Speed Boat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4294967295"/>
          </p:nvPr>
        </p:nvSpPr>
        <p:spPr>
          <a:xfrm>
            <a:off x="5703200" y="2894950"/>
            <a:ext cx="1591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Battle Ship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403" name="Google Shape;403;p44"/>
          <p:cNvSpPr txBox="1">
            <a:spLocks noGrp="1"/>
          </p:cNvSpPr>
          <p:nvPr>
            <p:ph type="subTitle" idx="4294967295"/>
          </p:nvPr>
        </p:nvSpPr>
        <p:spPr>
          <a:xfrm>
            <a:off x="5703200" y="3802750"/>
            <a:ext cx="1591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Carrier Ship</a:t>
            </a:r>
            <a:endParaRPr sz="1400" dirty="0">
              <a:solidFill>
                <a:schemeClr val="dk1"/>
              </a:solidFill>
            </a:endParaRPr>
          </a:p>
        </p:txBody>
      </p:sp>
      <p:cxnSp>
        <p:nvCxnSpPr>
          <p:cNvPr id="404" name="Google Shape;404;p44"/>
          <p:cNvCxnSpPr/>
          <p:nvPr/>
        </p:nvCxnSpPr>
        <p:spPr>
          <a:xfrm>
            <a:off x="3481325" y="1917225"/>
            <a:ext cx="10500" cy="164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44"/>
          <p:cNvCxnSpPr/>
          <p:nvPr/>
        </p:nvCxnSpPr>
        <p:spPr>
          <a:xfrm>
            <a:off x="5331550" y="1458525"/>
            <a:ext cx="5100" cy="90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TextBox 1"/>
          <p:cNvSpPr txBox="1"/>
          <p:nvPr/>
        </p:nvSpPr>
        <p:spPr>
          <a:xfrm>
            <a:off x="8717280" y="480988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07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31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900" y="188653"/>
            <a:ext cx="7708200" cy="936300"/>
          </a:xfrm>
        </p:spPr>
        <p:txBody>
          <a:bodyPr/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Class Extend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1123950"/>
            <a:ext cx="899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a) "class extends" in Java is a mechanism used to establish an inheritance relationship between classes.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b) It allows a subclass to inherit the properties and behaviors of a superclass.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c) By extending a class, the subclass gains access to the public and protected members of the superclass, enabling code reuse and promoting hierarchy formation.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717280" y="480988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08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08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900" y="187650"/>
            <a:ext cx="7708200" cy="936300"/>
          </a:xfrm>
        </p:spPr>
        <p:txBody>
          <a:bodyPr/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Example of Class Extend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1352550"/>
            <a:ext cx="899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Water Transport{…….};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Ship extends water transport{…….};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Battle Ship extends water transport{…….};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717280" y="480988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09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38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771</Words>
  <Application>Microsoft Office PowerPoint</Application>
  <PresentationFormat>On-screen Show (16:9)</PresentationFormat>
  <Paragraphs>132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Montserrat</vt:lpstr>
      <vt:lpstr>Times New Roman</vt:lpstr>
      <vt:lpstr>Verdana</vt:lpstr>
      <vt:lpstr>Barlow</vt:lpstr>
      <vt:lpstr>Fira Sans Extra Condensed Medium</vt:lpstr>
      <vt:lpstr>Management Consulting Toolkit by Slidesgo</vt:lpstr>
      <vt:lpstr>Welcome Everyone</vt:lpstr>
      <vt:lpstr>Shazidul Alam Id: 09</vt:lpstr>
      <vt:lpstr>Contents of This Template</vt:lpstr>
      <vt:lpstr>What is Inheritance?</vt:lpstr>
      <vt:lpstr>Benefits of Inheritance</vt:lpstr>
      <vt:lpstr>Uses of inheritance in Object Oriented programming.</vt:lpstr>
      <vt:lpstr>Inheritance Tree</vt:lpstr>
      <vt:lpstr>Class Extend </vt:lpstr>
      <vt:lpstr>Example of Class Extend </vt:lpstr>
      <vt:lpstr>Types of Class</vt:lpstr>
      <vt:lpstr>Superclass</vt:lpstr>
      <vt:lpstr>Subclass</vt:lpstr>
      <vt:lpstr>Example 1 of using inheritance in Object Oriented Programming : </vt:lpstr>
      <vt:lpstr>Examples 2 of using inheritance in Object Oriented Programming : </vt:lpstr>
      <vt:lpstr>Briefing about inheritance</vt:lpstr>
      <vt:lpstr>System of modifying using inheritance</vt:lpstr>
      <vt:lpstr>Inheritance significance in real life code </vt:lpstr>
      <vt:lpstr>Significance</vt:lpstr>
      <vt:lpstr>Finals words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cp:lastModifiedBy>Shazidul Alam</cp:lastModifiedBy>
  <cp:revision>36</cp:revision>
  <dcterms:modified xsi:type="dcterms:W3CDTF">2023-05-25T15:43:01Z</dcterms:modified>
</cp:coreProperties>
</file>