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</p:sldMasterIdLst>
  <p:notesMasterIdLst>
    <p:notesMasterId r:id="rId31"/>
  </p:notesMasterIdLst>
  <p:handoutMasterIdLst>
    <p:handoutMasterId r:id="rId32"/>
  </p:handoutMasterIdLst>
  <p:sldIdLst>
    <p:sldId id="304" r:id="rId2"/>
    <p:sldId id="293" r:id="rId3"/>
    <p:sldId id="319" r:id="rId4"/>
    <p:sldId id="294" r:id="rId5"/>
    <p:sldId id="295" r:id="rId6"/>
    <p:sldId id="320" r:id="rId7"/>
    <p:sldId id="321" r:id="rId8"/>
    <p:sldId id="355" r:id="rId9"/>
    <p:sldId id="356" r:id="rId10"/>
    <p:sldId id="322" r:id="rId11"/>
    <p:sldId id="348" r:id="rId12"/>
    <p:sldId id="349" r:id="rId13"/>
    <p:sldId id="357" r:id="rId14"/>
    <p:sldId id="351" r:id="rId15"/>
    <p:sldId id="352" r:id="rId16"/>
    <p:sldId id="353" r:id="rId17"/>
    <p:sldId id="358" r:id="rId18"/>
    <p:sldId id="359" r:id="rId19"/>
    <p:sldId id="296" r:id="rId20"/>
    <p:sldId id="297" r:id="rId21"/>
    <p:sldId id="298" r:id="rId22"/>
    <p:sldId id="299" r:id="rId23"/>
    <p:sldId id="323" r:id="rId24"/>
    <p:sldId id="300" r:id="rId25"/>
    <p:sldId id="301" r:id="rId26"/>
    <p:sldId id="324" r:id="rId27"/>
    <p:sldId id="316" r:id="rId28"/>
    <p:sldId id="325" r:id="rId29"/>
    <p:sldId id="360" r:id="rId30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 autoAdjust="0"/>
    <p:restoredTop sz="90929"/>
  </p:normalViewPr>
  <p:slideViewPr>
    <p:cSldViewPr>
      <p:cViewPr varScale="1">
        <p:scale>
          <a:sx n="86" d="100"/>
          <a:sy n="86" d="100"/>
        </p:scale>
        <p:origin x="26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71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19.xml"/><Relationship Id="rId7" Type="http://schemas.openxmlformats.org/officeDocument/2006/relationships/slide" Target="slides/slide2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22.xml"/><Relationship Id="rId5" Type="http://schemas.openxmlformats.org/officeDocument/2006/relationships/slide" Target="slides/slide21.xml"/><Relationship Id="rId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E0038F1-E534-4B3C-BC90-4AEFE092F4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C22614-E9E3-40DC-8CF1-EF4202611A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A4504C-37D3-4458-978A-D7D6258DA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77D8E97-D588-4A53-8C7E-77108BCA2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0970496-DFAF-4572-BA0C-BC34CFDD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658CB4D-A8E6-4719-BCA2-859245AA8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46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E52BF55-E195-4AAF-B845-DA0AE1B0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963CEB3-AA4F-4383-8A1C-AEB1EB90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40EBBF7C-49B9-4C88-BAD9-5190A4B6E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F6BC30D0-FADB-4334-9663-EB80FA66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693B326-AE84-4975-A448-4DD6200C4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A89D06E-2CAD-4C68-B47F-88992F3D7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610F2E-5D4E-4350-BAD4-54526DE56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5201415-3E37-460D-8993-BB72A18D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38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D3E8CF5-00F8-43DB-88AB-0722E22B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A6A7BE7-8596-458F-82D8-5AACF664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86C2EE48-6A73-45D5-BAC1-413F57A18A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31F60B46-FBF9-423F-B82F-5306A0486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942B59D-8839-4EB8-B912-C9553AF5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37A79B7-E868-4255-81D4-89190D4FE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39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D1B2F59-F0ED-4C9B-A257-3EDEDDB9C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D0DF864-647A-4DAC-99F8-FFA287DE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0B900C73-B482-40C3-A57B-F4402E24F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83CF2B6C-46C0-4B90-9F67-7B7224CCF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5BDFF51-4F6A-4158-8882-27BEEFF0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8F96883-53C2-4998-98FE-45591E88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40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F002F76-586B-4960-A5EE-7D08C9E0B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061E59DA-2B1D-4646-8213-2828239A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50AF59B8-F7E1-4D0B-813F-9E6670CAA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42B123AE-F42E-4FFB-9F7D-4F71E74AC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F55C084-93A4-4594-95E1-DC840242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525C783-AEC0-4DDA-9FAD-04C70FE5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41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386C311-9495-49E2-AD44-F486675A1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A972D197-666E-4FFA-BC37-E6289EF7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0389E8E-6B3B-4F8B-B984-916F5BD1D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848BE65D-5E6E-439F-B685-646A9551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C29EACB-6470-40E2-89E8-2D0D7890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7480BB0-8C2B-492D-9A1B-15BF9402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42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4E5B6947-773A-41AA-B189-56000A17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D62245F-7E23-4D94-A6C2-CF1B1E40F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F4EFC9E-592D-4907-96DD-BD673FEA1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CA14D17B-4C8C-481D-8B9B-5D1C41A60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2C9ABFC-F3CC-48D9-B094-2945436B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BB06015-3E43-44CF-B48A-8AAA012E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43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FEA5C9A-F974-4707-A011-8BFEF6AD8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B7AADC87-1C1A-4E95-9ABB-9997E4DA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70385411-4865-4691-A22F-F24C746DB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988D8F6F-FBF4-4A4C-9D4B-EA83E2E3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37EE624-2173-4B87-BA5F-F5ED7615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9DA2BD7-CA2D-482B-BDFA-2F455007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44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E4C383E-1629-4745-8DBD-CFA70F8C2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4B77360-828A-42E8-A7EE-8F6C150F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7EF7F259-2C77-4943-87E8-C670EEDDE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B712DA54-C842-4FC5-988B-07200C99F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1E710AD-D1F5-466D-8AF4-1190F95A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581C74-BF9E-45A3-A6EB-6CA33EBB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/>
              <a:t>45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5236F197-77E8-47F9-8FB1-FE4BFBD7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A9D1D5D-CD01-4316-B493-9483F87B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501B7130-4328-4D5F-BBAE-4E83883F0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08E1FB7F-FB95-41E3-BB56-BF54712C0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06B362-6D4C-4466-B8FB-6C32AE0ED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27B9D6-2EDC-43EA-8B22-C3A60D78E2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BE74EC-8D86-48CB-B163-361E91C2DE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892978B-5B50-41BC-8003-4276DB352E61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865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0EDBD6-3973-46A9-8E9D-66D7106825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927D8-13E2-4738-AF91-F02CA8177D4C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928FD2-23CE-4F2B-9A1E-01FEB7AF4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56681-741D-46B3-BDA7-B537AE5FC5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60742DD-F89B-48EC-ADDC-BCF8D25A18C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53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2F2E7-9255-471B-A648-AAC14085F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DB85C-C744-4F9A-99DC-216FBFC169CB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F4B040-52F7-4775-8FC3-F91F79F896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F0F752-FEC1-4001-8CCD-058408059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69EACC4-1224-4409-88E7-2D8212FB04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37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36B282-5213-4A3D-BE56-CF8EF03E3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B56C-DE0E-476D-A221-BB717FF9C4F8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2349CC-4CF2-4186-A276-2D981D2A3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7EA651-7F70-477B-96DE-E3D423BDD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93560E7-708D-4A63-9809-3E875FCDC6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165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40AAEB-3EED-40E9-995C-4B072A36F0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4CD2A-5A34-4A2E-9718-4FA78B48EDD0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0095B0-323C-4FC0-AE69-BC6FF05EC8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547301-EAE0-48E5-9A2C-225BBA9EC9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29E580-AC38-4796-A441-FD33DE45F8B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51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73A167-2A0E-4555-A388-F853BC5063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91F71-1159-4709-B8C7-E6128E4E2C26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4B290-D747-4064-AE25-D6B7827B6B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AAD234-9740-4C5D-A7A8-23C96F9EB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AAC4BD7-7571-4A12-80E7-0ED2FD6CC27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904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CC167-4D26-414F-A9E0-440C55BC60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E8897-EB33-42D8-B7FD-5BDF72959196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06879-B8B9-45C2-8A7F-047947C2EF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B6DF8-9306-45B6-A4F1-20455BE0A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723050E-F67A-42FE-9950-554C1E081B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2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B1A953-ED25-4DBE-BBB3-83291AA0B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30FA8-FA3D-4284-A889-06CB901154D0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C7FD6A-B65C-41B8-8BAA-5DF103E9FB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9F65E7-FEDC-4170-A25D-71255EA0A5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A7729F8-461A-4F93-8014-23EFCF0967C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3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9D0F4F6-5361-4AE1-ABE7-4C2DC2D05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16BC1-AAF6-4AE5-9ED1-6F9F08B06F64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ACC5FC-867C-4E7A-85CB-8A797039ED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C18F41-3036-41BB-BFE7-A59E90C1D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F86B2-E5F1-4713-B429-AC7C9D18A27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2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1369D6-C74C-4BDB-970F-0684B9A81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1AA0-54B2-4BEA-B7F0-AC566C5643BA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AAAB1F-9391-47C3-AF62-E28205D65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36A529-723F-402C-9362-4AA260F1BA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7C7338A-6C77-43E9-A1DB-EE7854B6DFD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83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0E0E-53E6-4E0D-BC67-25DF263A6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CB9A-73A8-4038-8ADC-4153A2D47D98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C1BF3-BE67-45F0-9870-8D2DABD57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52C7F-8D64-40E1-A172-1622BB8AE3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80FDF41-842A-4EF2-9F5F-708951E22F5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666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BFF8-B30F-423E-8E38-32822C836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27845-F221-4EF0-9B9D-848E56B7F9BD}" type="datetime1">
              <a:rPr lang="en-US" altLang="ko-KR" smtClean="0"/>
              <a:t>1/29/2023</a:t>
            </a:fld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0345-946C-4C91-931D-418FDB785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"Computer Architecture and Organization" by Dr. Md. Fokhray Hossain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5960D-BE84-475B-A36E-109B5F7D0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5572AE2-92DE-44EB-BFCF-BCFEC030A7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73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4A65FE2-D14A-4842-9F91-1ECA13983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291C60D-75BB-495E-AEA5-D64399100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66E61-EFC1-427F-A2A5-093566BFE2B4}"/>
              </a:ext>
            </a:extLst>
          </p:cNvPr>
          <p:cNvSpPr/>
          <p:nvPr/>
        </p:nvSpPr>
        <p:spPr>
          <a:xfrm>
            <a:off x="-1" y="6555206"/>
            <a:ext cx="12192001" cy="302797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rgbClr val="FFC000"/>
                </a:solidFill>
              </a:rPr>
              <a:t>sazzad@diucse</a:t>
            </a:r>
            <a:endParaRPr lang="en-US" sz="135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6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굴림" charset="-127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current_comput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4F40EE4-C31D-45D8-881D-B26BC5D43D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18594" y="1484784"/>
            <a:ext cx="6754812" cy="896938"/>
          </a:xfrm>
        </p:spPr>
        <p:txBody>
          <a:bodyPr/>
          <a:lstStyle/>
          <a:p>
            <a:pPr algn="ctr" eaLnBrk="1" hangingPunct="1"/>
            <a:br>
              <a:rPr lang="en-GB" altLang="en-US" sz="4000" dirty="0"/>
            </a:br>
            <a:br>
              <a:rPr lang="en-GB" altLang="en-US" sz="4000" dirty="0"/>
            </a:br>
            <a:r>
              <a:rPr lang="en-US" altLang="en-US" sz="6600">
                <a:solidFill>
                  <a:srgbClr val="002060"/>
                </a:solidFill>
              </a:rPr>
              <a:t>Lecture-7</a:t>
            </a:r>
            <a:br>
              <a:rPr lang="en-US" altLang="en-US" sz="6600" dirty="0">
                <a:solidFill>
                  <a:srgbClr val="002060"/>
                </a:solidFill>
              </a:rPr>
            </a:br>
            <a:br>
              <a:rPr lang="en-US" altLang="ko-KR" sz="4000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</a:br>
            <a:br>
              <a:rPr lang="en-GB" altLang="en-US" sz="4000" dirty="0"/>
            </a:br>
            <a:endParaRPr lang="en-US" altLang="en-US" sz="40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E0C51FA-A129-44BD-8221-5C16E839BB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08212" y="2276872"/>
            <a:ext cx="7775575" cy="1800349"/>
          </a:xfrm>
        </p:spPr>
        <p:txBody>
          <a:bodyPr/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Chapter-14.4</a:t>
            </a:r>
          </a:p>
          <a:p>
            <a:pPr algn="ctr"/>
            <a:br>
              <a:rPr lang="en-US" altLang="ko-KR" sz="1200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rgbClr val="00206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Computer Organization and Architecture Designing - William Stallings</a:t>
            </a:r>
          </a:p>
          <a:p>
            <a:pPr algn="ctr"/>
            <a:endParaRPr lang="en-US" altLang="en-US" sz="1100" dirty="0">
              <a:ea typeface="굴림" panose="020B0600000101010101" pitchFamily="34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en-US" sz="4400" b="1" dirty="0">
                <a:solidFill>
                  <a:srgbClr val="0070C0"/>
                </a:solidFill>
                <a:ea typeface="굴림" panose="020B0600000101010101" pitchFamily="34" charset="-127"/>
                <a:cs typeface="Times New Roman" panose="02020603050405020304" pitchFamily="18" charset="0"/>
              </a:rPr>
              <a:t>Instruction Pipelining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6C5949-877E-409D-B17F-5E3A2FDA8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0"/>
            <a:ext cx="11233248" cy="620688"/>
          </a:xfrm>
        </p:spPr>
        <p:txBody>
          <a:bodyPr/>
          <a:lstStyle/>
          <a:p>
            <a:r>
              <a:rPr lang="en-GB" altLang="en-US" dirty="0"/>
              <a:t>Speedup Factors with Instruction Pipelining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B5FFC801-977B-4BAE-9A3C-E88E5EDF8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47416" r="10632" b="12059"/>
          <a:stretch/>
        </p:blipFill>
        <p:spPr bwMode="auto">
          <a:xfrm>
            <a:off x="6168008" y="1916832"/>
            <a:ext cx="5076825" cy="33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47775A-59B5-4E4A-B21C-10BB7B5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95" y="1977026"/>
            <a:ext cx="4737265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29111B-6606-4EDB-B0FA-13C093648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Pipeline Hazards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6B7CD3E-84A2-4C8F-9FF8-119E8B9BF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24744"/>
            <a:ext cx="11233248" cy="4971256"/>
          </a:xfrm>
        </p:spPr>
        <p:txBody>
          <a:bodyPr/>
          <a:lstStyle/>
          <a:p>
            <a:r>
              <a:rPr lang="en-GB" altLang="en-US" dirty="0"/>
              <a:t>Pipeline, or some portion of pipeline, must stall</a:t>
            </a:r>
          </a:p>
          <a:p>
            <a:r>
              <a:rPr lang="en-GB" altLang="en-US" dirty="0"/>
              <a:t>Also called </a:t>
            </a:r>
            <a:r>
              <a:rPr lang="en-GB" altLang="en-US" i="1" dirty="0"/>
              <a:t>pipeline bubble</a:t>
            </a:r>
          </a:p>
          <a:p>
            <a:r>
              <a:rPr lang="en-GB" altLang="en-US" dirty="0"/>
              <a:t>Types of hazards</a:t>
            </a:r>
          </a:p>
          <a:p>
            <a:pPr lvl="1"/>
            <a:r>
              <a:rPr lang="en-GB" altLang="en-US" dirty="0"/>
              <a:t>Resource</a:t>
            </a:r>
          </a:p>
          <a:p>
            <a:pPr lvl="1"/>
            <a:r>
              <a:rPr lang="en-GB" altLang="en-US" dirty="0"/>
              <a:t>Data</a:t>
            </a:r>
          </a:p>
          <a:p>
            <a:pPr lvl="1"/>
            <a:r>
              <a:rPr lang="en-GB" altLang="en-US" dirty="0"/>
              <a:t>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1CF96D5-6C86-439E-A5DC-55716C6A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Resource Hazards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93EB84-061B-4476-8EA5-D5A6C4839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305256" cy="48992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1800" dirty="0"/>
              <a:t>Two (or more) instructions in pipeline need same resource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Executed in serial rather than parallel for part of pipeline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Also called </a:t>
            </a:r>
            <a:r>
              <a:rPr lang="en-GB" altLang="en-US" sz="1800" i="1" dirty="0"/>
              <a:t>structural hazard</a:t>
            </a: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/>
              <a:t>E.g. Assume simplified five-stage pipeline</a:t>
            </a:r>
          </a:p>
          <a:p>
            <a:pPr lvl="1">
              <a:lnSpc>
                <a:spcPct val="80000"/>
              </a:lnSpc>
            </a:pPr>
            <a:r>
              <a:rPr lang="en-GB" altLang="en-US" sz="1600" dirty="0"/>
              <a:t>Each stage takes one clock cycle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Ideal case is new instruction enters pipeline each clock cycle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Assume main memory has single port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Assume instruction fetches and data reads and writes performed one at a time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Ignore the cache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Operand read or write cannot be performed in parallel with instruction fetch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Fetch instruction stage must idle for one cycle fetching I3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/>
              <a:t>E.g. multiple instructions ready to enter execute instruction phase</a:t>
            </a:r>
          </a:p>
          <a:p>
            <a:pPr>
              <a:lnSpc>
                <a:spcPct val="80000"/>
              </a:lnSpc>
            </a:pPr>
            <a:r>
              <a:rPr lang="en-GB" altLang="en-US" sz="1800" dirty="0"/>
              <a:t>Single ALU</a:t>
            </a:r>
          </a:p>
          <a:p>
            <a:pPr>
              <a:lnSpc>
                <a:spcPct val="80000"/>
              </a:lnSpc>
            </a:pPr>
            <a:endParaRPr lang="en-GB" altLang="en-US" sz="1800" dirty="0"/>
          </a:p>
          <a:p>
            <a:pPr>
              <a:lnSpc>
                <a:spcPct val="80000"/>
              </a:lnSpc>
            </a:pPr>
            <a:r>
              <a:rPr lang="en-GB" altLang="en-US" sz="1800" dirty="0"/>
              <a:t>One solution: increase available resources</a:t>
            </a:r>
          </a:p>
          <a:p>
            <a:pPr lvl="1">
              <a:lnSpc>
                <a:spcPct val="80000"/>
              </a:lnSpc>
            </a:pPr>
            <a:r>
              <a:rPr lang="en-GB" altLang="en-US" sz="1600" dirty="0"/>
              <a:t>Multiple main memory ports</a:t>
            </a:r>
          </a:p>
          <a:p>
            <a:pPr lvl="1">
              <a:lnSpc>
                <a:spcPct val="80000"/>
              </a:lnSpc>
            </a:pPr>
            <a:r>
              <a:rPr lang="en-GB" altLang="en-US" sz="1600" dirty="0"/>
              <a:t>Multiple ALUs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C158A5F-2223-4DB1-97D3-F08351E36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Resource Hazard Diagram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9E45615A-42C1-4A3C-BE58-26EE8B360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38"/>
          <a:stretch/>
        </p:blipFill>
        <p:spPr bwMode="auto">
          <a:xfrm>
            <a:off x="1055440" y="2060848"/>
            <a:ext cx="4686392" cy="286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30575C1-FDF9-441E-8B71-8EC0CE085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0"/>
          <a:stretch/>
        </p:blipFill>
        <p:spPr bwMode="auto">
          <a:xfrm>
            <a:off x="6248276" y="1844824"/>
            <a:ext cx="4686392" cy="302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A8C50-1DAD-4675-9F22-ADEFC2C04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Data Hazards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DAE9211-496A-49F4-9EEF-2A26120FB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000" dirty="0"/>
              <a:t>Conflict in access of an operand location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Two instructions to be executed in sequence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Both access a particular memory or register operand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If in strict sequence, no problem occurs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If in a pipeline, operand value could be updated so as to produce different result from strict sequential execution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E.g. x86 machine instruction sequence: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ADD EAX, EBX	 /* EAX = EAX + EBX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SUB ECX, EAX	 /* ECX = ECX – EAX</a:t>
            </a:r>
          </a:p>
          <a:p>
            <a:pPr>
              <a:lnSpc>
                <a:spcPct val="80000"/>
              </a:lnSpc>
            </a:pPr>
            <a:endParaRPr lang="en-GB" altLang="en-US" sz="2000" dirty="0"/>
          </a:p>
          <a:p>
            <a:pPr>
              <a:lnSpc>
                <a:spcPct val="80000"/>
              </a:lnSpc>
            </a:pPr>
            <a:r>
              <a:rPr lang="en-GB" altLang="en-US" sz="2000" dirty="0"/>
              <a:t>ADD instruction does not update EAX until end of stage 5, at clock cycle 5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SUB instruction needs value at beginning of its stage 2, at clock cycle 4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Pipeline must stall for two clocks cycles</a:t>
            </a:r>
          </a:p>
          <a:p>
            <a:pPr>
              <a:lnSpc>
                <a:spcPct val="80000"/>
              </a:lnSpc>
            </a:pPr>
            <a:r>
              <a:rPr lang="en-GB" altLang="en-US" sz="2000" dirty="0"/>
              <a:t>Without special hardware and specific avoidance algorithms, results in inefficient pipeline usage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99170D-D43E-410B-AF73-793666CBD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Data Hazard Diagram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0E315773-4839-4575-B825-864D66E75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28800"/>
            <a:ext cx="765175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20F925D-15EB-4F6B-A835-00C71F942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Types of Data Hazard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F8D8032-AE1F-4145-9787-F2E92C8BBE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24744"/>
            <a:ext cx="11233248" cy="4971256"/>
          </a:xfrm>
        </p:spPr>
        <p:txBody>
          <a:bodyPr/>
          <a:lstStyle/>
          <a:p>
            <a:r>
              <a:rPr lang="en-GB" altLang="en-US" dirty="0"/>
              <a:t>Read after write (RAW), or true dependency</a:t>
            </a:r>
          </a:p>
          <a:p>
            <a:pPr lvl="1"/>
            <a:r>
              <a:rPr lang="en-GB" altLang="en-US" sz="2000" dirty="0"/>
              <a:t>An instruction modifies a register or memory location</a:t>
            </a:r>
          </a:p>
          <a:p>
            <a:pPr lvl="1"/>
            <a:r>
              <a:rPr lang="en-GB" altLang="en-US" sz="2000" dirty="0"/>
              <a:t>Succeeding instruction reads data in that location</a:t>
            </a:r>
          </a:p>
          <a:p>
            <a:pPr lvl="1"/>
            <a:r>
              <a:rPr lang="en-GB" altLang="en-US" sz="2000" dirty="0"/>
              <a:t>Hazard if read takes place before write complete</a:t>
            </a:r>
          </a:p>
          <a:p>
            <a:r>
              <a:rPr lang="en-GB" altLang="en-US" dirty="0"/>
              <a:t>Write after read (WAR), or </a:t>
            </a:r>
            <a:r>
              <a:rPr lang="en-GB" altLang="en-US" dirty="0" err="1"/>
              <a:t>antidependency</a:t>
            </a:r>
            <a:endParaRPr lang="en-GB" altLang="en-US" dirty="0"/>
          </a:p>
          <a:p>
            <a:pPr lvl="1"/>
            <a:r>
              <a:rPr lang="en-GB" altLang="en-US" sz="2000" dirty="0"/>
              <a:t>An instruction reads a register or memory location </a:t>
            </a:r>
          </a:p>
          <a:p>
            <a:pPr lvl="1"/>
            <a:r>
              <a:rPr lang="en-GB" altLang="en-US" sz="2000" dirty="0"/>
              <a:t>Succeeding instruction writes to location</a:t>
            </a:r>
          </a:p>
          <a:p>
            <a:pPr lvl="1"/>
            <a:r>
              <a:rPr lang="en-GB" altLang="en-US" sz="2000" dirty="0"/>
              <a:t>Hazard if write completes before read takes place</a:t>
            </a:r>
          </a:p>
          <a:p>
            <a:r>
              <a:rPr lang="en-GB" altLang="en-US" dirty="0"/>
              <a:t>Write after write (WAW), or output dependency</a:t>
            </a:r>
          </a:p>
          <a:p>
            <a:pPr lvl="1"/>
            <a:r>
              <a:rPr lang="en-GB" altLang="en-US" sz="2000" dirty="0"/>
              <a:t>Two instructions both write to same location</a:t>
            </a:r>
          </a:p>
          <a:p>
            <a:pPr lvl="1"/>
            <a:r>
              <a:rPr lang="en-GB" altLang="en-US" sz="2000" dirty="0"/>
              <a:t>Hazard if writes take place in reverse of order intended sequence</a:t>
            </a:r>
          </a:p>
          <a:p>
            <a:r>
              <a:rPr lang="en-GB" altLang="en-US" dirty="0"/>
              <a:t>Previous example is RAW hazard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8D8DCD7-F8F1-4749-918A-BCB57A7B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0"/>
            <a:ext cx="8204200" cy="620688"/>
          </a:xfrm>
        </p:spPr>
        <p:txBody>
          <a:bodyPr/>
          <a:lstStyle/>
          <a:p>
            <a:br>
              <a:rPr lang="en-US" altLang="en-US" b="1" dirty="0"/>
            </a:br>
            <a:r>
              <a:rPr lang="en-US" altLang="en-US" b="1" dirty="0"/>
              <a:t>Write After Read (WAR)</a:t>
            </a:r>
            <a:br>
              <a:rPr lang="en-US" altLang="en-US" b="1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9E29C34-6223-449B-875B-DDEDCC3F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96752"/>
            <a:ext cx="11233248" cy="4114800"/>
          </a:xfrm>
        </p:spPr>
        <p:txBody>
          <a:bodyPr/>
          <a:lstStyle/>
          <a:p>
            <a:r>
              <a:rPr lang="en-US" altLang="en-US" dirty="0"/>
              <a:t>(i2 tries to write a destination before it is read by i1) A write after read (WAR) data hazard represents a problem with concurrent execution.</a:t>
            </a:r>
          </a:p>
          <a:p>
            <a:r>
              <a:rPr lang="en-US" altLang="en-US" b="1" dirty="0"/>
              <a:t>Example</a:t>
            </a:r>
          </a:p>
          <a:p>
            <a:r>
              <a:rPr lang="en-US" altLang="en-US" dirty="0"/>
              <a:t>For example:</a:t>
            </a:r>
          </a:p>
          <a:p>
            <a:r>
              <a:rPr lang="en-US" altLang="en-US" dirty="0"/>
              <a:t>i1. R4 &lt;- R1 + R3</a:t>
            </a:r>
            <a:br>
              <a:rPr lang="en-US" altLang="en-US" dirty="0"/>
            </a:br>
            <a:r>
              <a:rPr lang="en-US" altLang="en-US" dirty="0"/>
              <a:t>i2. R3 &lt;- R1 + R2</a:t>
            </a:r>
          </a:p>
          <a:p>
            <a:r>
              <a:rPr lang="en-US" altLang="en-US" dirty="0"/>
              <a:t>If we are in a situation that there is a chance that i2 may be completed before i1 (i.e. with concurrent execution) we must ensure that we do not store the result of R3 before i1 has had a chance to fetch the operands.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CD91D87-58D3-486C-A149-D7C0BB92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US" altLang="en-US" b="1" dirty="0"/>
              <a:t>Write After Write (WAW)</a:t>
            </a:r>
            <a:endParaRPr lang="en-US" altLang="en-US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4F63FBC-2638-40B9-9718-DE8CEA4A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96752"/>
            <a:ext cx="11233248" cy="4899248"/>
          </a:xfrm>
        </p:spPr>
        <p:txBody>
          <a:bodyPr/>
          <a:lstStyle/>
          <a:p>
            <a:r>
              <a:rPr lang="en-US" altLang="en-US" dirty="0"/>
              <a:t>(i2 tries to write an operand before it is written by i1) A write after write (WAW) data hazard may occur in a </a:t>
            </a:r>
            <a:r>
              <a:rPr lang="en-US" altLang="en-US" dirty="0">
                <a:hlinkClick r:id="rId2" tooltip="Concurrent computing"/>
              </a:rPr>
              <a:t>concurrent execution</a:t>
            </a:r>
            <a:r>
              <a:rPr lang="en-US" altLang="en-US" dirty="0"/>
              <a:t> environment.</a:t>
            </a:r>
          </a:p>
          <a:p>
            <a:r>
              <a:rPr lang="en-US" altLang="en-US" b="1" dirty="0"/>
              <a:t>Example</a:t>
            </a:r>
          </a:p>
          <a:p>
            <a:r>
              <a:rPr lang="en-US" altLang="en-US" dirty="0"/>
              <a:t>For example:</a:t>
            </a:r>
          </a:p>
          <a:p>
            <a:r>
              <a:rPr lang="en-US" altLang="en-US" dirty="0"/>
              <a:t>i1. R2 &lt;- R4 + R7</a:t>
            </a:r>
            <a:br>
              <a:rPr lang="en-US" altLang="en-US" dirty="0"/>
            </a:br>
            <a:r>
              <a:rPr lang="en-US" altLang="en-US" dirty="0"/>
              <a:t>i2. R2 &lt;- R1 + R2</a:t>
            </a:r>
          </a:p>
          <a:p>
            <a:r>
              <a:rPr lang="en-US" altLang="en-US" dirty="0"/>
              <a:t>We must delay the WB (Write Back) of i2 until the execution of i1.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6123F52-4C6C-4E6E-AE4B-E1B3870B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7FDC4C2-A2F9-479D-849C-D2DE4064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1C8B62A8-B964-4AD5-89F7-C90C4326E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Control Hazard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3369D8AC-8AB4-4E27-8E93-C3397902D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dirty="0"/>
              <a:t>Also known as </a:t>
            </a:r>
            <a:r>
              <a:rPr lang="en-GB" altLang="en-US" i="1" dirty="0"/>
              <a:t>branch hazard</a:t>
            </a:r>
          </a:p>
          <a:p>
            <a:r>
              <a:rPr lang="en-GB" altLang="en-US" dirty="0"/>
              <a:t>Pipeline makes wrong decision on branch prediction</a:t>
            </a:r>
          </a:p>
          <a:p>
            <a:r>
              <a:rPr lang="en-GB" altLang="en-US" dirty="0"/>
              <a:t>Brings instructions into pipeline that must subsequently be discarded</a:t>
            </a:r>
          </a:p>
          <a:p>
            <a:r>
              <a:rPr lang="en-GB" altLang="en-US" dirty="0"/>
              <a:t>Dealing with Branches</a:t>
            </a:r>
            <a:endParaRPr lang="en-US" altLang="en-US" dirty="0"/>
          </a:p>
          <a:p>
            <a:pPr lvl="1"/>
            <a:r>
              <a:rPr lang="en-US" altLang="en-US" dirty="0"/>
              <a:t>Multiple Streams</a:t>
            </a:r>
          </a:p>
          <a:p>
            <a:pPr lvl="1"/>
            <a:r>
              <a:rPr lang="en-US" altLang="en-US" dirty="0"/>
              <a:t>Prefetch Branch Target</a:t>
            </a:r>
          </a:p>
          <a:p>
            <a:pPr lvl="1"/>
            <a:r>
              <a:rPr lang="en-US" altLang="en-US" dirty="0"/>
              <a:t>Loop buffer</a:t>
            </a:r>
          </a:p>
          <a:p>
            <a:pPr lvl="1"/>
            <a:r>
              <a:rPr lang="en-US" altLang="en-US" dirty="0"/>
              <a:t>Branch prediction</a:t>
            </a:r>
          </a:p>
          <a:p>
            <a:pPr lvl="1"/>
            <a:r>
              <a:rPr lang="en-US" altLang="en-US" dirty="0"/>
              <a:t>Delayed branching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6956B51-4E76-4388-A4EF-E69DF888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D7E82BD-B9D0-4417-ACBF-F5780DCD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5EEFB39-6C20-4EC6-9E4B-C8C5B2F3D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Stages of Pipelining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7CAB147-4DF3-4FA5-B975-36E0AF613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Fetch Instruction (FI)</a:t>
            </a:r>
          </a:p>
          <a:p>
            <a:r>
              <a:rPr lang="en-US" altLang="en-US" dirty="0"/>
              <a:t>Decode Instruction (DI)</a:t>
            </a:r>
          </a:p>
          <a:p>
            <a:r>
              <a:rPr lang="en-US" altLang="en-US" dirty="0"/>
              <a:t>Calculate Operands (CO)</a:t>
            </a:r>
          </a:p>
          <a:p>
            <a:r>
              <a:rPr lang="en-US" altLang="en-US" dirty="0"/>
              <a:t>Fetch Operands (FO)</a:t>
            </a:r>
          </a:p>
          <a:p>
            <a:r>
              <a:rPr lang="en-US" altLang="en-US" dirty="0"/>
              <a:t>Execute Instructions (EI)</a:t>
            </a:r>
          </a:p>
          <a:p>
            <a:r>
              <a:rPr lang="en-US" altLang="en-US" dirty="0"/>
              <a:t>Write Operands (WO)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919E2E-F12E-405F-B8FD-DFCDF6A2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AF5D83-53EE-47B3-AB92-CA314D9A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428AA2E-48AF-4172-A7F8-96B623EDC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Multiple Streams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21517BA4-EFCC-4501-9CB2-49665A5DD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Have two pipelines</a:t>
            </a:r>
          </a:p>
          <a:p>
            <a:r>
              <a:rPr lang="en-US" altLang="en-US" dirty="0"/>
              <a:t>Prefetch each branch into a separate pipeline</a:t>
            </a:r>
          </a:p>
          <a:p>
            <a:r>
              <a:rPr lang="en-US" altLang="en-US" dirty="0"/>
              <a:t>Use appropriate pipeline</a:t>
            </a:r>
          </a:p>
          <a:p>
            <a:endParaRPr lang="en-US" altLang="en-US" dirty="0"/>
          </a:p>
          <a:p>
            <a:r>
              <a:rPr lang="en-US" altLang="en-US" dirty="0"/>
              <a:t>Leads to bus &amp; register contention</a:t>
            </a:r>
          </a:p>
          <a:p>
            <a:r>
              <a:rPr lang="en-US" altLang="en-US" dirty="0"/>
              <a:t>Multiple branches lead to further pipelines being needed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DE96295-3253-4AC3-9EC9-E5A5F36D1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F7B745-13DB-4959-BC26-2185B2F7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DF20AA00-125B-433D-8F70-FA356B630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Prefetch Branch Target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09C3B812-612E-4F07-A8C0-2EBD7CDB9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24744"/>
            <a:ext cx="11233248" cy="4971256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Target of branch is prefetched in addition to instructions following branch</a:t>
            </a:r>
          </a:p>
          <a:p>
            <a:r>
              <a:rPr lang="en-US" altLang="en-US" dirty="0"/>
              <a:t>Keep target until branch is executed</a:t>
            </a:r>
          </a:p>
          <a:p>
            <a:r>
              <a:rPr lang="en-US" altLang="en-US" dirty="0"/>
              <a:t>Used by IBM 360/91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CA46DE6-0CC9-4A27-B39E-3B2F1EC3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28CB4EF-943F-41A8-8882-C6477DB5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2BD8B86-1892-483D-A3FB-3D8AED2B2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Loop Buffer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558A6B8-EB0B-4443-A592-0B70084D1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Very fast memory</a:t>
            </a:r>
          </a:p>
          <a:p>
            <a:r>
              <a:rPr lang="en-US" altLang="en-US" dirty="0"/>
              <a:t>Maintained by fetch stage of pipeline</a:t>
            </a:r>
          </a:p>
          <a:p>
            <a:r>
              <a:rPr lang="en-US" altLang="en-US" dirty="0"/>
              <a:t>Check buffer before fetching from memory</a:t>
            </a:r>
          </a:p>
          <a:p>
            <a:r>
              <a:rPr lang="en-US" altLang="en-US" dirty="0"/>
              <a:t>Very good for small loops or jumps</a:t>
            </a:r>
          </a:p>
          <a:p>
            <a:r>
              <a:rPr lang="en-US" altLang="en-US" dirty="0"/>
              <a:t>c.f. cache</a:t>
            </a:r>
          </a:p>
          <a:p>
            <a:r>
              <a:rPr lang="en-US" altLang="en-US" dirty="0"/>
              <a:t>Used by CRAY-1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8710422-8A48-4223-8004-A66873799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Loop Buffer Diagram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DEB19ED5-3F92-47BA-864C-00C88F44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2864" r="14177" b="47829"/>
          <a:stretch>
            <a:fillRect/>
          </a:stretch>
        </p:blipFill>
        <p:spPr bwMode="auto">
          <a:xfrm>
            <a:off x="2667000" y="1403350"/>
            <a:ext cx="6705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28F47DD-A3F9-4213-A5ED-E04B2506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45F69F5-EE58-472C-AF5F-03E97FC5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E333334-7097-4868-AC56-4ED542FB0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Branch Prediction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7AF49B77-3887-41DB-AE7B-BD6EC3ECF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24744"/>
            <a:ext cx="11233248" cy="4971256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  <a:defRPr/>
            </a:pPr>
            <a:r>
              <a:rPr lang="en-US" sz="2900" dirty="0"/>
              <a:t>Various techniques can be used to predict whether a branch will be taken or not.</a:t>
            </a:r>
          </a:p>
          <a:p>
            <a:pPr>
              <a:defRPr/>
            </a:pPr>
            <a:r>
              <a:rPr lang="en-US" sz="2600" dirty="0"/>
              <a:t>Predict never taken</a:t>
            </a:r>
          </a:p>
          <a:p>
            <a:pPr lvl="1">
              <a:defRPr/>
            </a:pPr>
            <a:r>
              <a:rPr lang="en-US" sz="2200" dirty="0"/>
              <a:t>Assume that jump will not happen</a:t>
            </a:r>
          </a:p>
          <a:p>
            <a:pPr lvl="1">
              <a:defRPr/>
            </a:pPr>
            <a:r>
              <a:rPr lang="en-US" sz="2200" dirty="0"/>
              <a:t>Always fetch next instruction </a:t>
            </a:r>
          </a:p>
          <a:p>
            <a:pPr lvl="1">
              <a:defRPr/>
            </a:pPr>
            <a:r>
              <a:rPr lang="en-US" sz="2200" dirty="0"/>
              <a:t>68020 &amp; VAX 11/780</a:t>
            </a:r>
          </a:p>
          <a:p>
            <a:pPr lvl="1">
              <a:defRPr/>
            </a:pPr>
            <a:r>
              <a:rPr lang="en-US" sz="2200" dirty="0"/>
              <a:t>VAX will not prefetch after branch if a page fault would result (O/S v CPU design)</a:t>
            </a:r>
          </a:p>
          <a:p>
            <a:pPr>
              <a:defRPr/>
            </a:pPr>
            <a:r>
              <a:rPr lang="en-US" sz="2600" dirty="0"/>
              <a:t>Predict always taken</a:t>
            </a:r>
          </a:p>
          <a:p>
            <a:pPr lvl="1">
              <a:defRPr/>
            </a:pPr>
            <a:r>
              <a:rPr lang="en-US" sz="2200" dirty="0"/>
              <a:t>Assume that jump will happen</a:t>
            </a:r>
          </a:p>
          <a:p>
            <a:pPr lvl="1">
              <a:defRPr/>
            </a:pPr>
            <a:r>
              <a:rPr lang="en-US" sz="2200" dirty="0"/>
              <a:t>Always fetch target instruction</a:t>
            </a:r>
          </a:p>
          <a:p>
            <a:pPr>
              <a:buFont typeface="Monotype Sorts" pitchFamily="2" charset="2"/>
              <a:buChar char="y"/>
              <a:defRPr/>
            </a:pPr>
            <a:endParaRPr lang="en-US" dirty="0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323DCCB-54A6-4695-B6BD-5AB1A3AA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EA0EDFA-EE70-46F4-B446-0B754F48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41CBDE1-BAFC-4FF7-9312-579F8413F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Branch Prediction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F80639BA-8E0D-40D9-91AC-700508381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9376" y="1196752"/>
            <a:ext cx="11233248" cy="489924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Predict by Opcode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Some instructions are more likely to result in a jump than others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 get up to 75% success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Taken/Not taken switch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Based on previous history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Good for loops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Refined by two-level or correlation-based branch history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Correlation-based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loop-closing branches, history is good predictor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more complex structures, branch direction correlates with that of related branches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recent branch history as well</a:t>
            </a:r>
          </a:p>
          <a:p>
            <a:r>
              <a:rPr lang="en-US" altLang="en-US" sz="2000" dirty="0"/>
              <a:t>Delayed Branch</a:t>
            </a:r>
          </a:p>
          <a:p>
            <a:pPr lvl="1"/>
            <a:r>
              <a:rPr lang="en-US" altLang="en-US" sz="2000" dirty="0"/>
              <a:t>Do not take jump until you have to</a:t>
            </a:r>
          </a:p>
          <a:p>
            <a:pPr lvl="1"/>
            <a:r>
              <a:rPr lang="en-US" altLang="en-US" sz="2000" dirty="0"/>
              <a:t>Rearrange instructions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D821168-554E-4568-A64B-5CB86E595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Branch Prediction Flowchart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44069E84-4993-4E4E-BAF8-F5366CAD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 t="7666" r="21881" b="25034"/>
          <a:stretch>
            <a:fillRect/>
          </a:stretch>
        </p:blipFill>
        <p:spPr bwMode="auto">
          <a:xfrm>
            <a:off x="4223792" y="1196752"/>
            <a:ext cx="3744416" cy="515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E70138C-32AB-4840-AD05-F4CE944B5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US" altLang="en-US" dirty="0"/>
              <a:t>Branch Prediction State Diagram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59A6F424-F9C9-4E46-BB0F-CC257000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3"/>
          <a:stretch>
            <a:fillRect/>
          </a:stretch>
        </p:blipFill>
        <p:spPr bwMode="auto">
          <a:xfrm>
            <a:off x="3287688" y="1556792"/>
            <a:ext cx="62915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847E9D8-F1A0-4A94-9928-7A37C45A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620688"/>
          </a:xfrm>
        </p:spPr>
        <p:txBody>
          <a:bodyPr/>
          <a:lstStyle/>
          <a:p>
            <a:r>
              <a:rPr lang="en-GB" altLang="en-US" dirty="0"/>
              <a:t>Dealing With Branches</a:t>
            </a:r>
          </a:p>
        </p:txBody>
      </p:sp>
      <p:pic>
        <p:nvPicPr>
          <p:cNvPr id="31747" name="Picture 4">
            <a:extLst>
              <a:ext uri="{FF2B5EF4-FFF2-40B4-BE49-F238E27FC236}">
                <a16:creationId xmlns:a16="http://schemas.microsoft.com/office/drawing/2014/main" id="{0637EC63-02CD-4C15-BD4A-423B00CD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9" t="6581" r="10632" b="18521"/>
          <a:stretch>
            <a:fillRect/>
          </a:stretch>
        </p:blipFill>
        <p:spPr bwMode="auto">
          <a:xfrm>
            <a:off x="6888088" y="908720"/>
            <a:ext cx="396510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EFFD52-AF27-4FA7-AF4F-C5986A4AF6D1}"/>
              </a:ext>
            </a:extLst>
          </p:cNvPr>
          <p:cNvSpPr txBox="1"/>
          <p:nvPr/>
        </p:nvSpPr>
        <p:spPr>
          <a:xfrm>
            <a:off x="479376" y="1341438"/>
            <a:ext cx="5904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>
                <a:latin typeface="+mn-lt"/>
              </a:rPr>
              <a:t>It is possible to improve pipeline performance by automatically rearranging instructions within a program, so that branch instructions occur later than actually desired.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C94-564D-4A28-8D85-849ECA8B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667000"/>
            <a:ext cx="10744200" cy="1325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accent2"/>
                </a:solidFill>
              </a:rPr>
              <a:t>That’s All</a:t>
            </a:r>
            <a:br>
              <a:rPr lang="en-US" sz="9600" b="1" dirty="0">
                <a:solidFill>
                  <a:schemeClr val="accent2"/>
                </a:solidFill>
              </a:rPr>
            </a:br>
            <a:r>
              <a:rPr lang="en-US" sz="9600" b="1" dirty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6BB4161-8D25-4CBC-B3A0-A31493EA6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29017"/>
            <a:ext cx="10363200" cy="591671"/>
          </a:xfrm>
        </p:spPr>
        <p:txBody>
          <a:bodyPr/>
          <a:lstStyle/>
          <a:p>
            <a:r>
              <a:rPr lang="en-GB" altLang="en-US" dirty="0"/>
              <a:t>Two Stage Instruction Pipeline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4846F3E9-F897-4D06-B8F6-04AD7EFD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26120" r="18512" b="32632"/>
          <a:stretch>
            <a:fillRect/>
          </a:stretch>
        </p:blipFill>
        <p:spPr bwMode="auto">
          <a:xfrm>
            <a:off x="2418420" y="1268760"/>
            <a:ext cx="7355160" cy="495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04F4C1-1810-4D4E-8E44-C1E71575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682B50-CD95-439E-B234-13B7AE96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8" name="Rectangle 9">
            <a:extLst>
              <a:ext uri="{FF2B5EF4-FFF2-40B4-BE49-F238E27FC236}">
                <a16:creationId xmlns:a16="http://schemas.microsoft.com/office/drawing/2014/main" id="{020D8DDE-6584-40B9-8F42-D27CB7170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29017"/>
            <a:ext cx="11737304" cy="591671"/>
          </a:xfrm>
        </p:spPr>
        <p:txBody>
          <a:bodyPr/>
          <a:lstStyle/>
          <a:p>
            <a:r>
              <a:rPr lang="en-US" altLang="en-US" dirty="0"/>
              <a:t>Timing Diagram for Instruction Pipeline Operation</a:t>
            </a:r>
          </a:p>
        </p:txBody>
      </p:sp>
      <p:pic>
        <p:nvPicPr>
          <p:cNvPr id="6149" name="Picture 8">
            <a:extLst>
              <a:ext uri="{FF2B5EF4-FFF2-40B4-BE49-F238E27FC236}">
                <a16:creationId xmlns:a16="http://schemas.microsoft.com/office/drawing/2014/main" id="{CD189161-4CDA-4F7A-98DB-E113E199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07"/>
          <a:stretch>
            <a:fillRect/>
          </a:stretch>
        </p:blipFill>
        <p:spPr bwMode="auto">
          <a:xfrm>
            <a:off x="2405583" y="1187351"/>
            <a:ext cx="7362825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C817086-BA00-4DF4-94CB-37960FB2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4FADA49-7B7E-4C4A-BFA5-E160B2B5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DD44057-59F6-4A6C-8701-92FB66097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344" y="66676"/>
            <a:ext cx="11809312" cy="55401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The Effect of a Conditional Branch on Instruction Pipeline Operation</a:t>
            </a:r>
          </a:p>
        </p:txBody>
      </p:sp>
      <p:pic>
        <p:nvPicPr>
          <p:cNvPr id="7173" name="Picture 7">
            <a:extLst>
              <a:ext uri="{FF2B5EF4-FFF2-40B4-BE49-F238E27FC236}">
                <a16:creationId xmlns:a16="http://schemas.microsoft.com/office/drawing/2014/main" id="{F436A143-A247-4E76-8B46-3ED1DA62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84"/>
          <a:stretch>
            <a:fillRect/>
          </a:stretch>
        </p:blipFill>
        <p:spPr bwMode="auto">
          <a:xfrm>
            <a:off x="1864047" y="1209676"/>
            <a:ext cx="84804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4A3B39-D202-4E4C-8190-3420A46AA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10363200" cy="576064"/>
          </a:xfrm>
        </p:spPr>
        <p:txBody>
          <a:bodyPr/>
          <a:lstStyle/>
          <a:p>
            <a:r>
              <a:rPr lang="en-GB" altLang="en-US" dirty="0"/>
              <a:t>Six Stage Instruction Pipeline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2FE92DFF-D0F2-4033-8CE3-04806D4FF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3325" r="7820" b="7666"/>
          <a:stretch>
            <a:fillRect/>
          </a:stretch>
        </p:blipFill>
        <p:spPr bwMode="auto">
          <a:xfrm>
            <a:off x="4151784" y="980728"/>
            <a:ext cx="383082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7B1F9D86-EB7F-4919-BCFA-06D26E89E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2174"/>
            <a:ext cx="10363200" cy="578514"/>
          </a:xfrm>
        </p:spPr>
        <p:txBody>
          <a:bodyPr/>
          <a:lstStyle/>
          <a:p>
            <a:r>
              <a:rPr lang="en-GB" altLang="en-US" dirty="0"/>
              <a:t>Alternative Pipeline Depiction</a:t>
            </a:r>
          </a:p>
        </p:txBody>
      </p:sp>
      <p:pic>
        <p:nvPicPr>
          <p:cNvPr id="9219" name="Picture 5">
            <a:extLst>
              <a:ext uri="{FF2B5EF4-FFF2-40B4-BE49-F238E27FC236}">
                <a16:creationId xmlns:a16="http://schemas.microsoft.com/office/drawing/2014/main" id="{559801C7-EAA1-44CF-8ECF-2B1746DF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3"/>
          <a:stretch>
            <a:fillRect/>
          </a:stretch>
        </p:blipFill>
        <p:spPr bwMode="auto">
          <a:xfrm>
            <a:off x="3184278" y="1196752"/>
            <a:ext cx="579204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20CD893-99B6-49DD-A07A-6E2BF51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0053"/>
            <a:ext cx="10363200" cy="600635"/>
          </a:xfrm>
        </p:spPr>
        <p:txBody>
          <a:bodyPr/>
          <a:lstStyle/>
          <a:p>
            <a:r>
              <a:rPr lang="en-US" altLang="en-US" dirty="0"/>
              <a:t>Pipeline Performance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84A3CBD-043A-4B9A-B3E3-76B824051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19200"/>
            <a:ext cx="11233248" cy="2895600"/>
          </a:xfrm>
        </p:spPr>
        <p:txBody>
          <a:bodyPr/>
          <a:lstStyle/>
          <a:p>
            <a:r>
              <a:rPr lang="en-US" altLang="en-US" dirty="0"/>
              <a:t>The cycle time of an instruction pipeline is the time needed to advance a set of instructions one stage through the pipeline</a:t>
            </a:r>
          </a:p>
          <a:p>
            <a:r>
              <a:rPr lang="en-US" altLang="en-US" dirty="0"/>
              <a:t>The cycle time can be determined as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F134CBE7-C852-421A-A174-5BC81E8F3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780928"/>
            <a:ext cx="10363199" cy="354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C7BE82-F78F-4CDE-A591-CF40F32A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053"/>
            <a:ext cx="10363200" cy="600635"/>
          </a:xfrm>
        </p:spPr>
        <p:txBody>
          <a:bodyPr/>
          <a:lstStyle/>
          <a:p>
            <a:r>
              <a:rPr lang="en-US" altLang="en-US" dirty="0"/>
              <a:t>Pipeline Performance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FBC99BD-54C5-4846-A9A8-7271EC2A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96752"/>
            <a:ext cx="11233248" cy="6132736"/>
          </a:xfrm>
        </p:spPr>
        <p:txBody>
          <a:bodyPr/>
          <a:lstStyle/>
          <a:p>
            <a:r>
              <a:rPr lang="en-US" altLang="en-US" dirty="0"/>
              <a:t>Now suppose that n instructions are processed, with no branches. Let      be the total time required for a pipeline with k stages to execute n instructions. Then		</a:t>
            </a:r>
          </a:p>
          <a:p>
            <a:endParaRPr lang="en-US" altLang="en-US" dirty="0"/>
          </a:p>
          <a:p>
            <a:r>
              <a:rPr lang="en-US" altLang="en-US" dirty="0"/>
              <a:t>The speedup factor for the instruction pipeline compared to execution without the pipeline is defined as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628A6637-F178-45A0-8D0C-6380307A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0" y="1268760"/>
            <a:ext cx="360039" cy="36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8B341DF3-6018-4EC4-AFEA-D5F6830A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132856"/>
            <a:ext cx="3210445" cy="32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5">
            <a:extLst>
              <a:ext uri="{FF2B5EF4-FFF2-40B4-BE49-F238E27FC236}">
                <a16:creationId xmlns:a16="http://schemas.microsoft.com/office/drawing/2014/main" id="{5775C5B9-EC52-4D15-A495-D2A2414B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140968"/>
            <a:ext cx="4464496" cy="10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Lecutre-5 Processor Basics</Template>
  <TotalTime>470</TotalTime>
  <Words>1050</Words>
  <Application>Microsoft Office PowerPoint</Application>
  <PresentationFormat>Widescreen</PresentationFormat>
  <Paragraphs>161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Monotype Sorts</vt:lpstr>
      <vt:lpstr>Times New Roman</vt:lpstr>
      <vt:lpstr>기본 디자인</vt:lpstr>
      <vt:lpstr>  Lecture-7   </vt:lpstr>
      <vt:lpstr>Stages of Pipelining</vt:lpstr>
      <vt:lpstr>Two Stage Instruction Pipeline</vt:lpstr>
      <vt:lpstr>Timing Diagram for Instruction Pipeline Operation</vt:lpstr>
      <vt:lpstr>The Effect of a Conditional Branch on Instruction Pipeline Operation</vt:lpstr>
      <vt:lpstr>Six Stage Instruction Pipeline</vt:lpstr>
      <vt:lpstr>Alternative Pipeline Depiction</vt:lpstr>
      <vt:lpstr>Pipeline Performance</vt:lpstr>
      <vt:lpstr>Pipeline Performance</vt:lpstr>
      <vt:lpstr>Speedup Factors with Instruction Pipelining</vt:lpstr>
      <vt:lpstr>Pipeline Hazards</vt:lpstr>
      <vt:lpstr>Resource Hazards</vt:lpstr>
      <vt:lpstr>Resource Hazard Diagram</vt:lpstr>
      <vt:lpstr>Data Hazards</vt:lpstr>
      <vt:lpstr>Data Hazard Diagram</vt:lpstr>
      <vt:lpstr>Types of Data Hazard</vt:lpstr>
      <vt:lpstr> Write After Read (WAR) </vt:lpstr>
      <vt:lpstr>Write After Write (WAW)</vt:lpstr>
      <vt:lpstr>Control Hazard</vt:lpstr>
      <vt:lpstr>Multiple Streams</vt:lpstr>
      <vt:lpstr>Prefetch Branch Target</vt:lpstr>
      <vt:lpstr>Loop Buffer</vt:lpstr>
      <vt:lpstr>Loop Buffer Diagram</vt:lpstr>
      <vt:lpstr>Branch Prediction</vt:lpstr>
      <vt:lpstr>Branch Prediction</vt:lpstr>
      <vt:lpstr>Branch Prediction Flowchart</vt:lpstr>
      <vt:lpstr>Branch Prediction State Diagram</vt:lpstr>
      <vt:lpstr>Dealing With Branches</vt:lpstr>
      <vt:lpstr>That’s All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Processor Structure and Function</dc:title>
  <dc:creator>Adrian J Pullin</dc:creator>
  <cp:lastModifiedBy>Sazzad</cp:lastModifiedBy>
  <cp:revision>94</cp:revision>
  <dcterms:created xsi:type="dcterms:W3CDTF">1998-10-18T09:28:37Z</dcterms:created>
  <dcterms:modified xsi:type="dcterms:W3CDTF">2023-01-29T03:28:30Z</dcterms:modified>
</cp:coreProperties>
</file>