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9" r:id="rId5"/>
    <p:sldId id="280" r:id="rId6"/>
    <p:sldId id="331" r:id="rId7"/>
    <p:sldId id="281" r:id="rId8"/>
    <p:sldId id="332" r:id="rId9"/>
    <p:sldId id="335" r:id="rId10"/>
    <p:sldId id="284" r:id="rId11"/>
    <p:sldId id="285" r:id="rId12"/>
    <p:sldId id="288" r:id="rId13"/>
    <p:sldId id="338" r:id="rId14"/>
    <p:sldId id="320" r:id="rId15"/>
    <p:sldId id="290" r:id="rId16"/>
    <p:sldId id="289" r:id="rId17"/>
    <p:sldId id="291" r:id="rId18"/>
    <p:sldId id="349" r:id="rId19"/>
    <p:sldId id="321" r:id="rId20"/>
    <p:sldId id="292" r:id="rId21"/>
    <p:sldId id="293" r:id="rId22"/>
    <p:sldId id="340" r:id="rId23"/>
    <p:sldId id="350" r:id="rId24"/>
    <p:sldId id="322" r:id="rId25"/>
    <p:sldId id="360" r:id="rId26"/>
  </p:sldIdLst>
  <p:sldSz cx="12192000" cy="6858000"/>
  <p:notesSz cx="7315200" cy="96012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0929"/>
  </p:normalViewPr>
  <p:slideViewPr>
    <p:cSldViewPr>
      <p:cViewPr varScale="1">
        <p:scale>
          <a:sx n="86" d="100"/>
          <a:sy n="86" d="100"/>
        </p:scale>
        <p:origin x="63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4.xml"/><Relationship Id="rId2" Type="http://schemas.openxmlformats.org/officeDocument/2006/relationships/slide" Target="slides/slide2.xml"/><Relationship Id="rId16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5.xml"/><Relationship Id="rId5" Type="http://schemas.openxmlformats.org/officeDocument/2006/relationships/slide" Target="slides/slide5.xml"/><Relationship Id="rId15" Type="http://schemas.openxmlformats.org/officeDocument/2006/relationships/slide" Target="slides/slide20.xml"/><Relationship Id="rId10" Type="http://schemas.openxmlformats.org/officeDocument/2006/relationships/slide" Target="slides/slide14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>
            <a:extLst>
              <a:ext uri="{FF2B5EF4-FFF2-40B4-BE49-F238E27FC236}">
                <a16:creationId xmlns:a16="http://schemas.microsoft.com/office/drawing/2014/main" id="{55909AEE-2F9E-41B6-B022-55E48BE390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1027">
            <a:extLst>
              <a:ext uri="{FF2B5EF4-FFF2-40B4-BE49-F238E27FC236}">
                <a16:creationId xmlns:a16="http://schemas.microsoft.com/office/drawing/2014/main" id="{B5037E86-6AEB-42A6-AAD4-3152511626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1028">
            <a:extLst>
              <a:ext uri="{FF2B5EF4-FFF2-40B4-BE49-F238E27FC236}">
                <a16:creationId xmlns:a16="http://schemas.microsoft.com/office/drawing/2014/main" id="{4C693095-B353-4A3E-B71B-F660A0B366F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1029">
            <a:extLst>
              <a:ext uri="{FF2B5EF4-FFF2-40B4-BE49-F238E27FC236}">
                <a16:creationId xmlns:a16="http://schemas.microsoft.com/office/drawing/2014/main" id="{6E1382D3-D3FD-470F-B76C-ED33CFCB72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6E0BDD-2385-4009-82E1-07A210E1B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1BF9B0E-86D7-4FC4-84F3-E9FDB300DB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565B038-DF3A-4D5D-9F99-F34A022DE5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750480F-EC80-456F-9C0B-72E4724FB5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5FC7C297-24BB-440F-9278-623B7698BC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>
            <a:extLst>
              <a:ext uri="{FF2B5EF4-FFF2-40B4-BE49-F238E27FC236}">
                <a16:creationId xmlns:a16="http://schemas.microsoft.com/office/drawing/2014/main" id="{B9C866F4-B96C-4C25-BBB5-0DA800C285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>
            <a:extLst>
              <a:ext uri="{FF2B5EF4-FFF2-40B4-BE49-F238E27FC236}">
                <a16:creationId xmlns:a16="http://schemas.microsoft.com/office/drawing/2014/main" id="{5EA9ACB6-2818-4806-89B9-C8E0C1E26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E18FF0E-BDAB-492C-BA9A-5DCDD2A61A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7FA497A-A17B-46CA-8F0D-D24EFA3C9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DBEBD-4A5E-4C5F-A2BE-85968A69B132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6B3290-3334-42C5-96A8-F49F4C884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D8C8FCF-80B7-498F-8C93-2FC85A1A3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F870A43-2D99-4CAD-AEB6-AD06CB8C8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FE01BD-2C74-4F1B-B679-3BF361B7DC94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E00A6D0-C57E-4D44-88E4-E2BA37FFB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9AAB976-5BCE-44C0-AC7C-2B2B1592D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CE9D1F6-1B3C-423B-9106-527C2EC7F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C10689-9D1B-41FF-BFCF-ABFDB629FE9E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0FCA61E-39C2-4A0D-B646-A2C33F7C4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CCFC770-0760-47F3-AC21-AF7607419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E372BFC-8615-4748-9797-C1FB374AB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A02A63-5B17-4F23-84E3-B6881AC64775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006C04-3F5D-4F34-A680-8CD33242E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7E87B77-6357-4EEF-8F6D-005E78BAE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14ABEC0-C2C2-4EAC-8D00-42A2298A9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1D6D6D-E9D4-45D6-927B-5791CADF0831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E1EDFBB-2384-4EF2-97EB-0330DB341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1EE6FE7-3F2E-4811-958B-225DDDEC3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C57CAC0-5E0D-4AB1-9AD5-D52B46F64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5D0CC-9FFC-47F1-826C-735585D7997A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4299F84-ACF3-4E63-97B6-D9538842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FE82EFD-0463-4497-8E99-442219873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20DCEE3-7E7D-4180-A09C-0E3A16121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ABEFF8-D978-4594-890F-706460DD5EAB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51B8921-1C97-4E95-8286-2A2C091275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3E16E0-26FF-48B2-9530-EEB9E6227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2CB66FE-A5E9-4208-9470-46A0AD240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A7AC50-520A-4249-9380-7FA98636EBEC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1E08AC-2299-43E7-AC61-5DC2159D7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432DE73-5CA3-458B-B532-CDB26AC6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AED8C06-2047-4D10-B9E9-559386379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B8C058-89A9-46D2-B83A-AC90B2328E99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C21CB80-51BF-42B3-A292-0F5E43CD7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71AAA27-79F9-49A0-8230-94C801CE1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C6E38A4-65DE-4597-BA81-BFF0B2DD1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DF84C4-8940-44B6-86FC-B17AF479A19E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ED2F050-4A3F-406B-A1E1-C96226E2D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3CE6CC5-77E4-4B44-BF60-2C217FD36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0F6BA42-99DA-406A-9A5A-85333579E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CEB56-0457-4DDC-970E-0EA7A1E3CB47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C6C8D82-CA45-4665-AEDC-CCACF8586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AC8645A-92D0-42E8-BF5C-82BC26818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7D928DD-5FC5-485E-AD52-D3FD45937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AE6224-58DA-4A12-826F-5FF2920BA4B7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04585C2-DFE8-45B8-8B9D-5226942C7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41B428E-CBFD-4A4E-849F-E307008FC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3461DA1-05BA-46AE-88FD-3DAD54B88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A780E-6776-4A26-9483-E23CF78F7F6C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2B7FAB76-2CEC-4FC2-8AC4-972117A66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75170837-FA84-4A7B-82E7-647E13235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3913C7F-0B08-4A6C-BCD2-405777B4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CA2EAC-2647-4B6F-8C3F-E29CF3646276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5D0248B-31CC-4E41-B4F0-D730E7077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140EE4F-1822-4510-A290-C9C7FD381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7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07FC9D-51FC-4D1C-9D31-887E0CD00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727A-DC89-4575-90A8-C6DA9A78BCF7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FB1B59-7287-437D-BB7A-20E9BBB98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2EB945-3715-4960-8811-40C615BB7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E4CA4FC-0D0F-40B4-AC95-231E11A1E3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95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EAE78A-B5F2-46E8-AE14-F3B3EC345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47C4-B0E7-4D89-B627-F26D38DE2C47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FA4BAA-130A-42A1-95F9-EA73B002F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BC476B-5B3E-4F74-A6DD-BEC7975A7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390C24B-95E9-46B8-A42C-A7F4383056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986C63-277E-4712-A377-A18AFBF1E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0DFB9-51F5-4EB9-85C4-F70DDDB62E8C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BAC938-50E9-4280-A36C-1CBC697B6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546A4D-95ED-4CD8-9256-8B510EBE4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70FD23-B147-4644-8BA5-942759F2810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4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08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0864-6581-4302-8A3E-140013C4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B77BF-7F51-4EE6-882D-F672DC0E1560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BFD3E8-2BE1-465C-8FD8-DC7B0FA39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1F1338-1C5D-4821-90E4-BCC41DF25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99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9DD9-1B1A-4224-9E90-F5253FF4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1323-2AC5-4983-913D-332D98FAD9D7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F5355A-6259-4136-929D-A3C1A96FC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73773A-BB30-453E-B376-B8D1B3150B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84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C9C5-4EEF-48D2-A971-0B827C9ED5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4512B-4F5D-41CC-BA46-57B2A8E5FFAA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D100-F487-4E87-A7E3-AD0D682264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AEFE-F248-4EC8-BEAD-5C7FA82CD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D437B0D-F694-4EF5-80F2-BB4EE9F2EA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1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510B1-1355-45C9-84B2-1645DFE84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381E7-10E1-4C20-BBED-8CA88C1C42C9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D29E9B-8E48-43A2-921E-1DE0E5750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759723-9C1C-4466-9425-9FEB6D35B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5D7931-A464-46C0-A25D-77E71C5420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92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0A3484-DB3E-4F97-8F45-C88031D4A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40919-01A2-4579-A1CF-B94183E06CE9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C00371-7891-43B6-B156-1351BF46A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29114A-606E-442B-B222-0FB37FC67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765BAC-9A9F-4C96-8930-9E13B363F1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7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957677-666D-46D8-81B6-C81905931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DF329-9FCF-4901-AF2E-0028E5E6B056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69794A-BD89-4818-8B2D-F9A2F50D7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455DC1-72C5-4AEC-9DEE-60CA289628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8F1D70C-132F-4203-BABA-11A2A476B8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36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089CD-A742-4402-9097-DDCEAA95C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627D6-0F69-4AF1-B5EE-E916EBC0CC0E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EEBC-1C8D-4221-9935-259C4634C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5BAA-6CE5-4D9C-B33C-6E043273B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1308C9-1CCF-439A-AFC1-D97F8038EE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39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6BBE8-97F5-44E8-BFC7-27FDA66F00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4A149-A3E0-4DA8-A7A0-FA6E25499AD1}" type="datetime1">
              <a:rPr lang="en-US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8CCE-78EB-458D-8CCC-4FF29FD6E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"Data Representation"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CADF2-3F62-4073-A0FA-65007D411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297CE2E-7DA1-4A79-B482-376766502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40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19B4BA-0FCC-4344-84B9-88E96D15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BA5299-A9AC-4E7B-9272-D6790465A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8CDB6-7AFB-482B-85FB-5A9672DDA44E}"/>
              </a:ext>
            </a:extLst>
          </p:cNvPr>
          <p:cNvSpPr/>
          <p:nvPr/>
        </p:nvSpPr>
        <p:spPr>
          <a:xfrm>
            <a:off x="-1" y="6555206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rgbClr val="FFC000"/>
                </a:solidFill>
              </a:rPr>
              <a:t>sazzad@diucse</a:t>
            </a:r>
            <a:endParaRPr lang="en-US" sz="13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9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>
            <a:extLst>
              <a:ext uri="{FF2B5EF4-FFF2-40B4-BE49-F238E27FC236}">
                <a16:creationId xmlns:a16="http://schemas.microsoft.com/office/drawing/2014/main" id="{D1515C46-330F-4F14-89E5-EFDBEE0871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62188" y="1484784"/>
            <a:ext cx="7721600" cy="1008062"/>
          </a:xfrm>
        </p:spPr>
        <p:txBody>
          <a:bodyPr/>
          <a:lstStyle/>
          <a:p>
            <a:pPr algn="ctr"/>
            <a:br>
              <a:rPr lang="en-GB" altLang="en-US" sz="3600" dirty="0"/>
            </a:br>
            <a:r>
              <a:rPr lang="en-US" altLang="en-US" sz="6600">
                <a:solidFill>
                  <a:srgbClr val="002060"/>
                </a:solidFill>
              </a:rPr>
              <a:t>Lecture-8</a:t>
            </a:r>
            <a:br>
              <a:rPr lang="en-GB" altLang="en-US" sz="3600" dirty="0"/>
            </a:br>
            <a:endParaRPr lang="en-GB" altLang="en-US" sz="3600" dirty="0"/>
          </a:p>
        </p:txBody>
      </p:sp>
      <p:sp>
        <p:nvSpPr>
          <p:cNvPr id="3075" name="Rectangle 19">
            <a:extLst>
              <a:ext uri="{FF2B5EF4-FFF2-40B4-BE49-F238E27FC236}">
                <a16:creationId xmlns:a16="http://schemas.microsoft.com/office/drawing/2014/main" id="{22C91C91-871E-44A1-ACDC-E2CB2958D8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51584" y="2636838"/>
            <a:ext cx="7488832" cy="1771650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Chapter - 4</a:t>
            </a:r>
          </a:p>
          <a:p>
            <a:pPr algn="ctr"/>
            <a:br>
              <a:rPr lang="en-US" altLang="ko-KR" sz="800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Computer Organization and Architecture Designing - William Stallings</a:t>
            </a:r>
          </a:p>
          <a:p>
            <a:pPr algn="ctr"/>
            <a:endParaRPr lang="en-US" altLang="ko-KR" sz="1400" dirty="0">
              <a:solidFill>
                <a:srgbClr val="002060"/>
              </a:solidFill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GB" altLang="en-US" sz="4000" b="1" dirty="0">
                <a:solidFill>
                  <a:srgbClr val="00B0F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Cache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6C4206-0719-4ABE-B2DF-375A6C7F4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Mapping Function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6806D10-7ED8-4BE4-AA22-86670A092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pPr algn="just">
              <a:defRPr/>
            </a:pPr>
            <a:r>
              <a:rPr lang="en-GB" dirty="0"/>
              <a:t>The cache can hold 64 Kbyte</a:t>
            </a:r>
          </a:p>
          <a:p>
            <a:pPr algn="just">
              <a:defRPr/>
            </a:pPr>
            <a:r>
              <a:rPr lang="en-GB" dirty="0"/>
              <a:t>Data can be transferred between main memory and the cache in block of 4 bytes each</a:t>
            </a:r>
          </a:p>
          <a:p>
            <a:pPr lvl="1" algn="just">
              <a:defRPr/>
            </a:pPr>
            <a:r>
              <a:rPr lang="en-GB" dirty="0"/>
              <a:t>i.e. cache is 16k = 2</a:t>
            </a:r>
            <a:r>
              <a:rPr lang="en-GB" baseline="30000" dirty="0"/>
              <a:t>14</a:t>
            </a:r>
            <a:r>
              <a:rPr lang="en-GB" dirty="0"/>
              <a:t> lines of 4 bytes each</a:t>
            </a:r>
          </a:p>
          <a:p>
            <a:pPr algn="just">
              <a:defRPr/>
            </a:pPr>
            <a:r>
              <a:rPr lang="en-GB" dirty="0"/>
              <a:t>Main memory consists of 16Mbytes, 24 bit address directly addressable 2</a:t>
            </a:r>
            <a:r>
              <a:rPr lang="en-GB" baseline="30000" dirty="0"/>
              <a:t>24 </a:t>
            </a:r>
            <a:r>
              <a:rPr lang="en-GB" dirty="0"/>
              <a:t>= 16M</a:t>
            </a:r>
          </a:p>
          <a:p>
            <a:pPr marL="0" lvl="1" indent="0" algn="just">
              <a:buNone/>
              <a:defRPr/>
            </a:pPr>
            <a:r>
              <a:rPr lang="en-GB" dirty="0"/>
              <a:t>     </a:t>
            </a:r>
            <a:r>
              <a:rPr lang="en-GB" dirty="0">
                <a:solidFill>
                  <a:srgbClr val="0070C0"/>
                </a:solidFill>
              </a:rPr>
              <a:t>--</a:t>
            </a:r>
            <a:r>
              <a:rPr lang="en-GB" dirty="0"/>
              <a:t>i.e. 4M blocks of 4 bytes each</a:t>
            </a:r>
          </a:p>
          <a:p>
            <a:pPr algn="just"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1DE55D1-2B9B-4B8F-AB5D-D79DDA5B8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Direct Mapping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3488AB0-1B8A-473C-BE53-970F89518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r>
              <a:rPr lang="en-GB" altLang="en-US" dirty="0"/>
              <a:t>Each block of main memory maps to only one cache line</a:t>
            </a:r>
          </a:p>
          <a:p>
            <a:pPr lvl="1"/>
            <a:r>
              <a:rPr lang="en-GB" altLang="en-US" dirty="0"/>
              <a:t>i.e. if a block is in cache, it must be in one specific place</a:t>
            </a:r>
          </a:p>
          <a:p>
            <a:r>
              <a:rPr lang="en-GB" altLang="en-US" dirty="0"/>
              <a:t>Address is in two parts</a:t>
            </a:r>
          </a:p>
          <a:p>
            <a:r>
              <a:rPr lang="en-GB" altLang="en-US" dirty="0"/>
              <a:t>Least Significant w bits identify unique word</a:t>
            </a:r>
          </a:p>
          <a:p>
            <a:r>
              <a:rPr lang="en-GB" altLang="en-US" dirty="0"/>
              <a:t>Most Significant s bits specify one memory block</a:t>
            </a:r>
          </a:p>
          <a:p>
            <a:r>
              <a:rPr lang="en-GB" altLang="en-US" dirty="0"/>
              <a:t>The MSBs are split into a cache line field r and a tag of s-r (most significant)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BCE9E6-0EC3-4CE1-8F8B-15D4A471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867" y="0"/>
            <a:ext cx="10938933" cy="620688"/>
          </a:xfrm>
        </p:spPr>
        <p:txBody>
          <a:bodyPr/>
          <a:lstStyle/>
          <a:p>
            <a:r>
              <a:rPr lang="en-GB" altLang="en-US" dirty="0"/>
              <a:t>Direct Mapping Address Structure</a:t>
            </a:r>
          </a:p>
        </p:txBody>
      </p:sp>
      <p:sp>
        <p:nvSpPr>
          <p:cNvPr id="17420" name="Rectangle 14">
            <a:extLst>
              <a:ext uri="{FF2B5EF4-FFF2-40B4-BE49-F238E27FC236}">
                <a16:creationId xmlns:a16="http://schemas.microsoft.com/office/drawing/2014/main" id="{57EB78E2-A23F-45E6-96DE-B8F423FF39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41867" y="3789040"/>
            <a:ext cx="11170757" cy="2592288"/>
          </a:xfrm>
        </p:spPr>
        <p:txBody>
          <a:bodyPr/>
          <a:lstStyle/>
          <a:p>
            <a:r>
              <a:rPr lang="en-GB" altLang="en-US" sz="2000" dirty="0">
                <a:solidFill>
                  <a:srgbClr val="002060"/>
                </a:solidFill>
              </a:rPr>
              <a:t>24 bit address</a:t>
            </a:r>
          </a:p>
          <a:p>
            <a:r>
              <a:rPr lang="en-GB" altLang="en-US" sz="2000" dirty="0">
                <a:solidFill>
                  <a:srgbClr val="002060"/>
                </a:solidFill>
              </a:rPr>
              <a:t>2 bit word identifier (4 byte block)</a:t>
            </a:r>
          </a:p>
          <a:p>
            <a:r>
              <a:rPr lang="en-GB" altLang="en-US" sz="2000" dirty="0">
                <a:solidFill>
                  <a:srgbClr val="002060"/>
                </a:solidFill>
              </a:rPr>
              <a:t>22 bit block identifier</a:t>
            </a:r>
          </a:p>
          <a:p>
            <a:pPr lvl="1"/>
            <a:r>
              <a:rPr lang="en-GB" altLang="en-US" sz="1800" dirty="0">
                <a:solidFill>
                  <a:srgbClr val="002060"/>
                </a:solidFill>
              </a:rPr>
              <a:t>8 bit tag (=22-14)</a:t>
            </a:r>
          </a:p>
          <a:p>
            <a:pPr lvl="1"/>
            <a:r>
              <a:rPr lang="en-GB" altLang="en-US" sz="1800" dirty="0">
                <a:solidFill>
                  <a:srgbClr val="002060"/>
                </a:solidFill>
              </a:rPr>
              <a:t>14 bit slot or line</a:t>
            </a:r>
          </a:p>
          <a:p>
            <a:r>
              <a:rPr lang="en-GB" altLang="en-US" sz="2000" dirty="0">
                <a:solidFill>
                  <a:srgbClr val="002060"/>
                </a:solidFill>
              </a:rPr>
              <a:t>No two blocks in the same line have the same Tag field</a:t>
            </a:r>
          </a:p>
          <a:p>
            <a:r>
              <a:rPr lang="en-GB" altLang="en-US" sz="2000" dirty="0">
                <a:solidFill>
                  <a:srgbClr val="002060"/>
                </a:solidFill>
              </a:rPr>
              <a:t>Check contents of cache by finding line and checking Tag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335257-3E23-441A-8D20-5A6396827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 b="26901"/>
          <a:stretch/>
        </p:blipFill>
        <p:spPr bwMode="auto">
          <a:xfrm>
            <a:off x="2447445" y="1165544"/>
            <a:ext cx="7320963" cy="305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AC80212F-1013-4499-A798-0BA11006C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sz="3200" dirty="0"/>
              <a:t>Direct Mapping from Cache to Main Memory</a:t>
            </a:r>
          </a:p>
        </p:txBody>
      </p:sp>
      <p:pic>
        <p:nvPicPr>
          <p:cNvPr id="18435" name="Picture 8">
            <a:extLst>
              <a:ext uri="{FF2B5EF4-FFF2-40B4-BE49-F238E27FC236}">
                <a16:creationId xmlns:a16="http://schemas.microsoft.com/office/drawing/2014/main" id="{8AF1A3CE-2732-444A-8D64-2D8EC77E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268760"/>
            <a:ext cx="8958263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40FD32E0-14D4-467F-8589-6805DF67C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Direct Mapping Summary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4FDA1635-4482-4EB2-A6A4-29C3CAA6C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268760"/>
            <a:ext cx="10798224" cy="4827240"/>
          </a:xfrm>
        </p:spPr>
        <p:txBody>
          <a:bodyPr/>
          <a:lstStyle/>
          <a:p>
            <a:r>
              <a:rPr lang="en-GB" altLang="en-US" dirty="0"/>
              <a:t>Address length = (s + w) bits</a:t>
            </a:r>
          </a:p>
          <a:p>
            <a:r>
              <a:rPr lang="en-GB" altLang="en-US" dirty="0"/>
              <a:t>Number of addressable units = 2</a:t>
            </a:r>
            <a:r>
              <a:rPr lang="en-GB" altLang="en-US" baseline="30000" dirty="0"/>
              <a:t>s+w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Block size = line size = 2</a:t>
            </a:r>
            <a:r>
              <a:rPr lang="en-GB" altLang="en-US" baseline="30000" dirty="0"/>
              <a:t>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Number of blocks in main memory </a:t>
            </a:r>
          </a:p>
          <a:p>
            <a:pPr>
              <a:buFontTx/>
              <a:buNone/>
            </a:pPr>
            <a:r>
              <a:rPr lang="en-GB" altLang="en-US" dirty="0"/>
              <a:t>		= 2</a:t>
            </a:r>
            <a:r>
              <a:rPr lang="en-GB" altLang="en-US" baseline="30000" dirty="0"/>
              <a:t>s+ w</a:t>
            </a:r>
            <a:r>
              <a:rPr lang="en-GB" altLang="en-US" dirty="0"/>
              <a:t>/2</a:t>
            </a:r>
            <a:r>
              <a:rPr lang="en-GB" altLang="en-US" baseline="30000" dirty="0"/>
              <a:t>w</a:t>
            </a:r>
            <a:r>
              <a:rPr lang="en-GB" altLang="en-US" dirty="0"/>
              <a:t> = 2</a:t>
            </a:r>
            <a:r>
              <a:rPr lang="en-GB" altLang="en-US" baseline="30000" dirty="0"/>
              <a:t>s</a:t>
            </a:r>
          </a:p>
          <a:p>
            <a:r>
              <a:rPr lang="en-GB" altLang="en-US" dirty="0"/>
              <a:t>Number of lines in cache = m = 2</a:t>
            </a:r>
            <a:r>
              <a:rPr lang="en-GB" altLang="en-US" baseline="30000" dirty="0"/>
              <a:t>r</a:t>
            </a:r>
          </a:p>
          <a:p>
            <a:r>
              <a:rPr lang="en-GB" altLang="en-US" dirty="0"/>
              <a:t>Size of tag = (s – r) bits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EF2FC59-180D-434B-BF6B-1A2C40449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Direct Mapping pros &amp; cons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09CA24A-38C0-4E6B-B65F-9ED5BF52D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0798224" cy="4899248"/>
          </a:xfrm>
        </p:spPr>
        <p:txBody>
          <a:bodyPr/>
          <a:lstStyle/>
          <a:p>
            <a:r>
              <a:rPr lang="en-GB" altLang="en-US" dirty="0"/>
              <a:t>Simple</a:t>
            </a:r>
          </a:p>
          <a:p>
            <a:r>
              <a:rPr lang="en-GB" altLang="en-US" dirty="0"/>
              <a:t>Inexpensive</a:t>
            </a:r>
          </a:p>
          <a:p>
            <a:r>
              <a:rPr lang="en-GB" altLang="en-US" dirty="0"/>
              <a:t>Fixed location for given block</a:t>
            </a:r>
          </a:p>
          <a:p>
            <a:pPr lvl="1"/>
            <a:r>
              <a:rPr lang="en-GB" altLang="en-US" dirty="0"/>
              <a:t>If a program accesses 2 blocks that map to the same line repeatedly, cache misses are very high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E7BB2DAF-016B-4E96-9FEC-96BE401D0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Associative Mapping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36EACFF-6FF0-4C10-BFC8-1482D70E9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0798224" cy="4899248"/>
          </a:xfrm>
        </p:spPr>
        <p:txBody>
          <a:bodyPr/>
          <a:lstStyle/>
          <a:p>
            <a:r>
              <a:rPr lang="en-GB" altLang="en-US" dirty="0"/>
              <a:t>A main memory block can load into any line of cache</a:t>
            </a:r>
          </a:p>
          <a:p>
            <a:r>
              <a:rPr lang="en-GB" altLang="en-US" dirty="0"/>
              <a:t>Memory address is interpreted as tag and word</a:t>
            </a:r>
          </a:p>
          <a:p>
            <a:r>
              <a:rPr lang="en-GB" altLang="en-US" dirty="0"/>
              <a:t>Tag uniquely identifies block of memory</a:t>
            </a:r>
          </a:p>
          <a:p>
            <a:r>
              <a:rPr lang="en-GB" altLang="en-US" dirty="0"/>
              <a:t>Every line’s tag is examined for a match</a:t>
            </a:r>
          </a:p>
          <a:p>
            <a:r>
              <a:rPr lang="en-GB" altLang="en-US" dirty="0"/>
              <a:t>Cache searching gets expensive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6D87C7BF-0275-414E-BD8B-CC9A4F9D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276" y="1438672"/>
            <a:ext cx="8612188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1" name="Line 6">
            <a:extLst>
              <a:ext uri="{FF2B5EF4-FFF2-40B4-BE49-F238E27FC236}">
                <a16:creationId xmlns:a16="http://schemas.microsoft.com/office/drawing/2014/main" id="{41990A44-5BE0-4970-8206-6B6D0FF53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276" y="143867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7">
            <a:extLst>
              <a:ext uri="{FF2B5EF4-FFF2-40B4-BE49-F238E27FC236}">
                <a16:creationId xmlns:a16="http://schemas.microsoft.com/office/drawing/2014/main" id="{14307BAD-ACDB-4AEA-BAD8-D0208CD4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589" y="1412776"/>
            <a:ext cx="10134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/>
              <a:t>Tag   </a:t>
            </a:r>
          </a:p>
          <a:p>
            <a:pPr algn="ctr"/>
            <a:r>
              <a:rPr lang="en-US" altLang="en-US" dirty="0"/>
              <a:t>22 bits</a:t>
            </a:r>
          </a:p>
        </p:txBody>
      </p:sp>
      <p:sp>
        <p:nvSpPr>
          <p:cNvPr id="22533" name="Text Box 8">
            <a:extLst>
              <a:ext uri="{FF2B5EF4-FFF2-40B4-BE49-F238E27FC236}">
                <a16:creationId xmlns:a16="http://schemas.microsoft.com/office/drawing/2014/main" id="{69348792-3D2D-4745-9828-71A1C4B3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477" y="1438673"/>
            <a:ext cx="8755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Word</a:t>
            </a:r>
          </a:p>
          <a:p>
            <a:r>
              <a:rPr lang="en-US" altLang="en-US" dirty="0"/>
              <a:t>2 bits</a:t>
            </a:r>
          </a:p>
        </p:txBody>
      </p:sp>
      <p:sp>
        <p:nvSpPr>
          <p:cNvPr id="22534" name="Rectangle 9">
            <a:extLst>
              <a:ext uri="{FF2B5EF4-FFF2-40B4-BE49-F238E27FC236}">
                <a16:creationId xmlns:a16="http://schemas.microsoft.com/office/drawing/2014/main" id="{6432EBD9-662A-4EBF-91E3-2CABC45A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US" altLang="en-US" dirty="0"/>
              <a:t>Associative Mapping Address Structure</a:t>
            </a:r>
          </a:p>
        </p:txBody>
      </p:sp>
      <p:sp>
        <p:nvSpPr>
          <p:cNvPr id="22535" name="Rectangle 10">
            <a:extLst>
              <a:ext uri="{FF2B5EF4-FFF2-40B4-BE49-F238E27FC236}">
                <a16:creationId xmlns:a16="http://schemas.microsoft.com/office/drawing/2014/main" id="{73795055-73B8-4058-B5D3-85B2DABBD4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7" y="2590800"/>
            <a:ext cx="11233246" cy="3810000"/>
          </a:xfrm>
        </p:spPr>
        <p:txBody>
          <a:bodyPr/>
          <a:lstStyle/>
          <a:p>
            <a:r>
              <a:rPr lang="en-US" altLang="en-US" dirty="0"/>
              <a:t>22 bit tag stored with each 32 bit block of data</a:t>
            </a:r>
          </a:p>
          <a:p>
            <a:r>
              <a:rPr lang="en-US" altLang="en-US" dirty="0"/>
              <a:t>Compare tag field with tag entry in cache to check for hit</a:t>
            </a:r>
          </a:p>
          <a:p>
            <a:r>
              <a:rPr lang="en-US" altLang="en-US" dirty="0"/>
              <a:t>Least significant 2 bits of address identify which 16 bit word is required from 32 bit data block</a:t>
            </a:r>
          </a:p>
          <a:p>
            <a:r>
              <a:rPr lang="en-US" altLang="en-US" dirty="0"/>
              <a:t>e.g.</a:t>
            </a:r>
          </a:p>
          <a:p>
            <a:pPr lvl="1"/>
            <a:r>
              <a:rPr lang="en-US" altLang="en-US" sz="2000" dirty="0"/>
              <a:t>Address		Tag		Data		Cache line</a:t>
            </a:r>
          </a:p>
          <a:p>
            <a:pPr lvl="1"/>
            <a:r>
              <a:rPr lang="en-US" altLang="en-US" sz="2000" dirty="0"/>
              <a:t>FFFFFC		FFFFFC 	24682468	3FFF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ACB999-546C-47AA-A173-13AB8C74E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sz="3200" dirty="0"/>
              <a:t>Associative Mapping from Cache to Main Memory</a:t>
            </a:r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153B2D36-8AF9-412D-A225-0627BCA5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628776"/>
            <a:ext cx="776605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CE7454D-76E3-465E-9844-805D23E37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Associative Mapping Summary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7C67AA66-28E9-496D-92AA-4883239FD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0798224" cy="4899248"/>
          </a:xfrm>
        </p:spPr>
        <p:txBody>
          <a:bodyPr/>
          <a:lstStyle/>
          <a:p>
            <a:r>
              <a:rPr lang="en-GB" altLang="en-US" dirty="0"/>
              <a:t>Address length = (s + w) bits</a:t>
            </a:r>
          </a:p>
          <a:p>
            <a:r>
              <a:rPr lang="en-GB" altLang="en-US" dirty="0"/>
              <a:t>Number of addressable units = 2</a:t>
            </a:r>
            <a:r>
              <a:rPr lang="en-GB" altLang="en-US" baseline="30000" dirty="0"/>
              <a:t>s+w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Block size = line size = 2</a:t>
            </a:r>
            <a:r>
              <a:rPr lang="en-GB" altLang="en-US" baseline="30000" dirty="0"/>
              <a:t>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Number of blocks in main memory </a:t>
            </a:r>
          </a:p>
          <a:p>
            <a:pPr>
              <a:buFontTx/>
              <a:buNone/>
            </a:pPr>
            <a:r>
              <a:rPr lang="en-GB" altLang="en-US" dirty="0"/>
              <a:t>		= 2</a:t>
            </a:r>
            <a:r>
              <a:rPr lang="en-GB" altLang="en-US" baseline="30000" dirty="0"/>
              <a:t>s+ w</a:t>
            </a:r>
            <a:r>
              <a:rPr lang="en-GB" altLang="en-US" dirty="0"/>
              <a:t>/2</a:t>
            </a:r>
            <a:r>
              <a:rPr lang="en-GB" altLang="en-US" baseline="30000" dirty="0"/>
              <a:t>w</a:t>
            </a:r>
            <a:r>
              <a:rPr lang="en-GB" altLang="en-US" dirty="0"/>
              <a:t> = 2</a:t>
            </a:r>
            <a:r>
              <a:rPr lang="en-GB" altLang="en-US" baseline="30000" dirty="0"/>
              <a:t>s</a:t>
            </a:r>
          </a:p>
          <a:p>
            <a:r>
              <a:rPr lang="en-GB" altLang="en-US" dirty="0"/>
              <a:t>Number of lines in cache = undetermined</a:t>
            </a:r>
          </a:p>
          <a:p>
            <a:r>
              <a:rPr lang="en-GB" altLang="en-US" dirty="0"/>
              <a:t>Size of tag = s bits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DFC59D3-8364-48F2-9F72-9E3567A8E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Memory Hierarchy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278C77-86B4-476A-A793-9B33DB7E5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5544616" cy="4899248"/>
          </a:xfrm>
        </p:spPr>
        <p:txBody>
          <a:bodyPr/>
          <a:lstStyle/>
          <a:p>
            <a:r>
              <a:rPr lang="en-GB" altLang="en-US" dirty="0"/>
              <a:t>Registers</a:t>
            </a:r>
          </a:p>
          <a:p>
            <a:pPr lvl="1"/>
            <a:r>
              <a:rPr lang="en-GB" altLang="en-US" dirty="0"/>
              <a:t>In CPU</a:t>
            </a:r>
          </a:p>
          <a:p>
            <a:r>
              <a:rPr lang="en-GB" altLang="en-US" dirty="0"/>
              <a:t>Internal or Main memory</a:t>
            </a:r>
          </a:p>
          <a:p>
            <a:pPr lvl="1"/>
            <a:r>
              <a:rPr lang="en-GB" altLang="en-US" dirty="0"/>
              <a:t>May include one or more levels of cache</a:t>
            </a:r>
          </a:p>
          <a:p>
            <a:pPr lvl="1"/>
            <a:r>
              <a:rPr lang="en-GB" altLang="en-US" dirty="0"/>
              <a:t>“RAM”</a:t>
            </a:r>
          </a:p>
          <a:p>
            <a:r>
              <a:rPr lang="en-GB" altLang="en-US" dirty="0"/>
              <a:t>External memory</a:t>
            </a:r>
          </a:p>
          <a:p>
            <a:pPr lvl="1"/>
            <a:r>
              <a:rPr lang="en-GB" altLang="en-US" dirty="0"/>
              <a:t>Backing store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88E5AE-6C6C-44A3-A1A2-F7686DE30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8182" r="8824" b="20454"/>
          <a:stretch>
            <a:fillRect/>
          </a:stretch>
        </p:blipFill>
        <p:spPr bwMode="auto">
          <a:xfrm>
            <a:off x="6384032" y="1194592"/>
            <a:ext cx="4434408" cy="427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E5ABB-03D3-4D06-BF26-BD6DA8243B55}"/>
              </a:ext>
            </a:extLst>
          </p:cNvPr>
          <p:cNvSpPr txBox="1"/>
          <p:nvPr/>
        </p:nvSpPr>
        <p:spPr>
          <a:xfrm>
            <a:off x="7104112" y="5589240"/>
            <a:ext cx="374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Fig: Memory Hierarchy Diagram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E1BB46A-AC02-460B-AC86-432F7FE8A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US" altLang="en-US" dirty="0"/>
              <a:t>Set Associative Mapping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0E3333A-EC1F-4B51-93FA-3A095F4B3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0798224" cy="4899248"/>
          </a:xfrm>
        </p:spPr>
        <p:txBody>
          <a:bodyPr/>
          <a:lstStyle/>
          <a:p>
            <a:r>
              <a:rPr lang="en-US" altLang="en-US" dirty="0"/>
              <a:t>Cache is divided into a number of sets</a:t>
            </a:r>
          </a:p>
          <a:p>
            <a:r>
              <a:rPr lang="en-US" altLang="en-US" dirty="0"/>
              <a:t>Each set contains a number of lines</a:t>
            </a:r>
          </a:p>
          <a:p>
            <a:r>
              <a:rPr lang="en-US" altLang="en-US" dirty="0"/>
              <a:t>A given block maps to any line in a given set</a:t>
            </a:r>
          </a:p>
          <a:p>
            <a:pPr lvl="1"/>
            <a:r>
              <a:rPr lang="en-US" altLang="en-US" dirty="0"/>
              <a:t>e.g. Block B can be in any line of set </a:t>
            </a:r>
            <a:r>
              <a:rPr lang="en-US" altLang="en-US" dirty="0" err="1"/>
              <a:t>i</a:t>
            </a:r>
            <a:endParaRPr lang="en-US" altLang="en-US" dirty="0"/>
          </a:p>
          <a:p>
            <a:r>
              <a:rPr lang="en-US" altLang="en-US" dirty="0"/>
              <a:t>e.g. 2 lines per set</a:t>
            </a:r>
          </a:p>
          <a:p>
            <a:pPr lvl="1"/>
            <a:r>
              <a:rPr lang="en-US" altLang="en-US" dirty="0"/>
              <a:t>2 way associative mapping</a:t>
            </a:r>
          </a:p>
          <a:p>
            <a:pPr lvl="1"/>
            <a:r>
              <a:rPr lang="en-US" altLang="en-US" dirty="0"/>
              <a:t>A given block can be in one of 2 lines in only one set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EF2AAD2-6D88-4443-8638-CE21C2F4F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US" altLang="en-US" dirty="0"/>
              <a:t>Set Associative Mapping Address Structure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1CA1ECB-CD77-477D-90CE-3F1E0C9F2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7" y="2740027"/>
            <a:ext cx="9680623" cy="3209254"/>
          </a:xfrm>
        </p:spPr>
        <p:txBody>
          <a:bodyPr/>
          <a:lstStyle/>
          <a:p>
            <a:r>
              <a:rPr lang="en-US" altLang="en-US" dirty="0"/>
              <a:t>Use set field to determine cache set to look in</a:t>
            </a:r>
          </a:p>
          <a:p>
            <a:r>
              <a:rPr lang="en-US" altLang="en-US" dirty="0"/>
              <a:t>Compare tag field to see if we have a hit</a:t>
            </a:r>
          </a:p>
          <a:p>
            <a:r>
              <a:rPr lang="en-US" altLang="en-US" dirty="0" err="1"/>
              <a:t>e.g</a:t>
            </a:r>
            <a:endParaRPr lang="en-US" altLang="en-US" dirty="0"/>
          </a:p>
          <a:p>
            <a:pPr lvl="1"/>
            <a:r>
              <a:rPr lang="en-US" altLang="en-US" dirty="0"/>
              <a:t>Address		Tag	   Data	    Set number</a:t>
            </a:r>
          </a:p>
          <a:p>
            <a:pPr lvl="1"/>
            <a:r>
              <a:rPr lang="en-US" altLang="en-US" dirty="0"/>
              <a:t>1FF 7FFC	        1FF	12345678	  1FFF</a:t>
            </a:r>
          </a:p>
          <a:p>
            <a:pPr lvl="1"/>
            <a:r>
              <a:rPr lang="en-US" altLang="en-US" dirty="0"/>
              <a:t>001 7FFC	        001	11223344	  1FFF</a:t>
            </a:r>
          </a:p>
          <a:p>
            <a:endParaRPr lang="en-US" altLang="en-US" dirty="0"/>
          </a:p>
        </p:txBody>
      </p:sp>
      <p:grpSp>
        <p:nvGrpSpPr>
          <p:cNvPr id="26628" name="Group 11">
            <a:extLst>
              <a:ext uri="{FF2B5EF4-FFF2-40B4-BE49-F238E27FC236}">
                <a16:creationId xmlns:a16="http://schemas.microsoft.com/office/drawing/2014/main" id="{A3CE6DCD-67D4-4593-B173-4EC83F114E8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47800"/>
            <a:ext cx="8612188" cy="838200"/>
            <a:chOff x="192" y="912"/>
            <a:chExt cx="5425" cy="528"/>
          </a:xfrm>
        </p:grpSpPr>
        <p:sp>
          <p:nvSpPr>
            <p:cNvPr id="26629" name="Rectangle 4">
              <a:extLst>
                <a:ext uri="{FF2B5EF4-FFF2-40B4-BE49-F238E27FC236}">
                  <a16:creationId xmlns:a16="http://schemas.microsoft.com/office/drawing/2014/main" id="{D9E89621-4CC8-416A-9FA7-9D147DCA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12"/>
              <a:ext cx="5425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GB" altLang="en-US"/>
            </a:p>
          </p:txBody>
        </p:sp>
        <p:sp>
          <p:nvSpPr>
            <p:cNvPr id="26630" name="Line 5">
              <a:extLst>
                <a:ext uri="{FF2B5EF4-FFF2-40B4-BE49-F238E27FC236}">
                  <a16:creationId xmlns:a16="http://schemas.microsoft.com/office/drawing/2014/main" id="{B33CCCF2-801C-4231-9CAF-CD179FD5E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Line 6">
              <a:extLst>
                <a:ext uri="{FF2B5EF4-FFF2-40B4-BE49-F238E27FC236}">
                  <a16:creationId xmlns:a16="http://schemas.microsoft.com/office/drawing/2014/main" id="{F08F3740-2D0A-41A6-A017-DDE895FBC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9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AE04E612-21D3-4150-A0E8-1BB0AFD9C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034"/>
              <a:ext cx="8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Tag  9 bit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9B13320E-2392-4737-8D95-18851B5DF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56"/>
              <a:ext cx="8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Set  13 bit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4FB9AC52-8D2F-4256-AD05-B9D15BAF1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912"/>
              <a:ext cx="54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Word</a:t>
              </a:r>
            </a:p>
            <a:p>
              <a:r>
                <a:rPr lang="en-US" altLang="en-US"/>
                <a:t>2 bit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12E970A-FC53-4BBE-9801-9D5BF8DE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09600"/>
          </a:xfrm>
        </p:spPr>
        <p:txBody>
          <a:bodyPr/>
          <a:lstStyle/>
          <a:p>
            <a:r>
              <a:rPr lang="en-GB" altLang="en-US" sz="3200" dirty="0"/>
              <a:t>Mapping From Main Memory to Cache: v Associative</a:t>
            </a:r>
          </a:p>
        </p:txBody>
      </p:sp>
      <p:pic>
        <p:nvPicPr>
          <p:cNvPr id="27651" name="Picture 5">
            <a:extLst>
              <a:ext uri="{FF2B5EF4-FFF2-40B4-BE49-F238E27FC236}">
                <a16:creationId xmlns:a16="http://schemas.microsoft.com/office/drawing/2014/main" id="{CC3A9393-23AD-436E-AFBA-E1969CBE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7"/>
          <a:stretch>
            <a:fillRect/>
          </a:stretch>
        </p:blipFill>
        <p:spPr bwMode="auto">
          <a:xfrm>
            <a:off x="2927338" y="1268760"/>
            <a:ext cx="6337323" cy="47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E0D0CBA-EBBA-4440-A2C9-648BB4BE9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sz="3200" dirty="0"/>
              <a:t>Mapping From Main Memory to Cache: k-way Associative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2E5790F0-ABEF-4F9E-9DCA-F4DD9493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2"/>
          <a:stretch>
            <a:fillRect/>
          </a:stretch>
        </p:blipFill>
        <p:spPr bwMode="auto">
          <a:xfrm>
            <a:off x="1558925" y="1851025"/>
            <a:ext cx="905033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2EBE8ECD-7CFE-42A3-9537-CAC120C1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Set Associative Mapping Summary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FA572C5F-2F01-4A36-91ED-8220E8668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0798224" cy="4899248"/>
          </a:xfrm>
        </p:spPr>
        <p:txBody>
          <a:bodyPr/>
          <a:lstStyle/>
          <a:p>
            <a:r>
              <a:rPr lang="en-GB" altLang="en-US" dirty="0"/>
              <a:t>Address length = (s + w) bits</a:t>
            </a:r>
          </a:p>
          <a:p>
            <a:r>
              <a:rPr lang="en-GB" altLang="en-US" dirty="0"/>
              <a:t>Number of addressable units = 2</a:t>
            </a:r>
            <a:r>
              <a:rPr lang="en-GB" altLang="en-US" baseline="30000" dirty="0"/>
              <a:t>s+w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Block size = line size = 2</a:t>
            </a:r>
            <a:r>
              <a:rPr lang="en-GB" altLang="en-US" baseline="30000" dirty="0"/>
              <a:t>w</a:t>
            </a:r>
            <a:r>
              <a:rPr lang="en-GB" altLang="en-US" dirty="0"/>
              <a:t> words or bytes</a:t>
            </a:r>
          </a:p>
          <a:p>
            <a:r>
              <a:rPr lang="en-GB" altLang="en-US" dirty="0"/>
              <a:t>Number of blocks in main memory = 2</a:t>
            </a:r>
            <a:r>
              <a:rPr lang="en-GB" altLang="en-US" baseline="30000" dirty="0"/>
              <a:t>d</a:t>
            </a:r>
          </a:p>
          <a:p>
            <a:r>
              <a:rPr lang="en-GB" altLang="en-US" dirty="0"/>
              <a:t>Number of lines in set = k</a:t>
            </a:r>
          </a:p>
          <a:p>
            <a:r>
              <a:rPr lang="en-GB" altLang="en-US" dirty="0"/>
              <a:t>Number of sets = v = 2</a:t>
            </a:r>
            <a:r>
              <a:rPr lang="en-GB" altLang="en-US" baseline="30000" dirty="0"/>
              <a:t>d</a:t>
            </a:r>
          </a:p>
          <a:p>
            <a:r>
              <a:rPr lang="en-GB" altLang="en-US" dirty="0"/>
              <a:t>Number of lines in cache = </a:t>
            </a:r>
            <a:r>
              <a:rPr lang="en-GB" altLang="en-US" dirty="0" err="1"/>
              <a:t>kv</a:t>
            </a:r>
            <a:r>
              <a:rPr lang="en-GB" altLang="en-US" dirty="0"/>
              <a:t> = k * 2</a:t>
            </a:r>
            <a:r>
              <a:rPr lang="en-GB" altLang="en-US" baseline="30000" dirty="0"/>
              <a:t>d</a:t>
            </a:r>
          </a:p>
          <a:p>
            <a:r>
              <a:rPr lang="en-GB" altLang="en-US" dirty="0"/>
              <a:t>Size of tag = (s – d) bits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C94-564D-4A28-8D85-849ECA8B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667000"/>
            <a:ext cx="10744200" cy="1325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accent2"/>
                </a:solidFill>
              </a:rPr>
              <a:t>That’s All</a:t>
            </a:r>
            <a:br>
              <a:rPr lang="en-US" sz="9600" b="1" dirty="0">
                <a:solidFill>
                  <a:schemeClr val="accent2"/>
                </a:solidFill>
              </a:rPr>
            </a:br>
            <a:r>
              <a:rPr lang="en-US" sz="9600" b="1" dirty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40115B78-5D48-4859-9930-301A8FCC5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Performance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632D2E12-DFAD-4E72-B6BE-A02B5C80A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r>
              <a:rPr lang="en-GB" altLang="en-US" dirty="0"/>
              <a:t>Access time</a:t>
            </a:r>
          </a:p>
          <a:p>
            <a:pPr lvl="1"/>
            <a:r>
              <a:rPr lang="en-GB" altLang="en-US" dirty="0"/>
              <a:t>Time between presenting the address and getting the valid data</a:t>
            </a:r>
          </a:p>
          <a:p>
            <a:r>
              <a:rPr lang="en-GB" altLang="en-US" dirty="0"/>
              <a:t>Memory Cycle time</a:t>
            </a:r>
          </a:p>
          <a:p>
            <a:pPr lvl="1"/>
            <a:r>
              <a:rPr lang="en-GB" altLang="en-US" dirty="0"/>
              <a:t>Time may be required for the memory to “recover” before next access</a:t>
            </a:r>
          </a:p>
          <a:p>
            <a:pPr lvl="1"/>
            <a:r>
              <a:rPr lang="en-GB" altLang="en-US" dirty="0"/>
              <a:t>Cycle time is access + recovery</a:t>
            </a:r>
          </a:p>
          <a:p>
            <a:r>
              <a:rPr lang="en-GB" altLang="en-US" dirty="0"/>
              <a:t>Transfer Rate</a:t>
            </a:r>
          </a:p>
          <a:p>
            <a:pPr lvl="1"/>
            <a:r>
              <a:rPr lang="en-GB" altLang="en-US" dirty="0"/>
              <a:t>Rate at which data can be moved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4D6F85-6E8E-458A-B0B8-706B7C55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Hierarchy List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D1FEB29-83FB-4233-B4BC-6CBE2175D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5440" y="1196752"/>
            <a:ext cx="4824536" cy="4899248"/>
          </a:xfrm>
        </p:spPr>
        <p:txBody>
          <a:bodyPr/>
          <a:lstStyle/>
          <a:p>
            <a:r>
              <a:rPr lang="en-GB" altLang="en-US" sz="2800" dirty="0"/>
              <a:t>Registers</a:t>
            </a:r>
          </a:p>
          <a:p>
            <a:r>
              <a:rPr lang="en-GB" altLang="en-US" sz="2800" dirty="0"/>
              <a:t>L1 Cache</a:t>
            </a:r>
          </a:p>
          <a:p>
            <a:r>
              <a:rPr lang="en-GB" altLang="en-US" sz="2800" dirty="0"/>
              <a:t>L2 Cache</a:t>
            </a:r>
          </a:p>
          <a:p>
            <a:r>
              <a:rPr lang="en-GB" altLang="en-US" sz="2800" dirty="0"/>
              <a:t>Main memory</a:t>
            </a:r>
          </a:p>
          <a:p>
            <a:r>
              <a:rPr lang="en-GB" altLang="en-US" sz="2800" dirty="0"/>
              <a:t>Disk </a:t>
            </a:r>
            <a:r>
              <a:rPr lang="en-GB" altLang="en-US" sz="3200" dirty="0"/>
              <a:t>cache</a:t>
            </a:r>
            <a:endParaRPr lang="en-GB" altLang="en-US" sz="2800" dirty="0"/>
          </a:p>
          <a:p>
            <a:r>
              <a:rPr lang="en-GB" altLang="en-US" sz="2800" dirty="0"/>
              <a:t>Disk</a:t>
            </a:r>
          </a:p>
          <a:p>
            <a:r>
              <a:rPr lang="en-GB" altLang="en-US" sz="2800" dirty="0"/>
              <a:t>Optical</a:t>
            </a:r>
          </a:p>
          <a:p>
            <a:r>
              <a:rPr lang="en-GB" altLang="en-US" sz="2800" dirty="0"/>
              <a:t>Tape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86CD61E-1326-4FAF-B302-EFF66AE00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Cache and Main Memory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E0592B-FD01-4127-B5B4-1CD16E23B6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5904656" cy="4899248"/>
          </a:xfrm>
        </p:spPr>
        <p:txBody>
          <a:bodyPr/>
          <a:lstStyle/>
          <a:p>
            <a:r>
              <a:rPr lang="en-GB" altLang="en-US" dirty="0"/>
              <a:t>Small amount of fast memory</a:t>
            </a:r>
          </a:p>
          <a:p>
            <a:r>
              <a:rPr lang="en-GB" altLang="en-US" dirty="0"/>
              <a:t>Sits between normal main memory and CPU</a:t>
            </a:r>
          </a:p>
          <a:p>
            <a:r>
              <a:rPr lang="en-GB" altLang="en-US" dirty="0"/>
              <a:t>May be located on CPU chip or module</a:t>
            </a:r>
          </a:p>
          <a:p>
            <a:endParaRPr lang="en-GB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5E29F83-5007-49E6-9275-F7BC71D7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>
            <a:fillRect/>
          </a:stretch>
        </p:blipFill>
        <p:spPr bwMode="auto">
          <a:xfrm>
            <a:off x="6672064" y="1412776"/>
            <a:ext cx="4896544" cy="427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761BB50-17B8-484E-B36F-933FD9C97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Cache/Main Memory Structure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56D98728-164A-4C06-85B7-0C338E5E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196752"/>
            <a:ext cx="6696744" cy="49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8C3A7A3-EE24-44EB-AE08-A598A19C8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Cache operation – overview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F231D67-0573-45C2-BEE0-3A13FB986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r>
              <a:rPr lang="en-GB" altLang="en-US" dirty="0"/>
              <a:t>CPU requests contents of memory location</a:t>
            </a:r>
          </a:p>
          <a:p>
            <a:r>
              <a:rPr lang="en-GB" altLang="en-US" dirty="0"/>
              <a:t>Check cache for this data</a:t>
            </a:r>
          </a:p>
          <a:p>
            <a:r>
              <a:rPr lang="en-GB" altLang="en-US" dirty="0"/>
              <a:t>If present, get from cache (fast)</a:t>
            </a:r>
          </a:p>
          <a:p>
            <a:r>
              <a:rPr lang="en-GB" altLang="en-US" dirty="0"/>
              <a:t>If not present, read required block from main memory to cache</a:t>
            </a:r>
          </a:p>
          <a:p>
            <a:r>
              <a:rPr lang="en-GB" altLang="en-US" dirty="0"/>
              <a:t>Then deliver from cache to CPU</a:t>
            </a:r>
          </a:p>
          <a:p>
            <a:r>
              <a:rPr lang="en-GB" altLang="en-US" dirty="0"/>
              <a:t>Cache includes tags to identify which block of main memory is in each cache slot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4B4A565-C8F4-41BC-929A-330A26244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Cache Read Operation - Flowchart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F93C3894-472E-4BF8-9A22-C5EA2570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052736"/>
            <a:ext cx="5328592" cy="53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4979C8B-C999-4CBB-A377-71C1198BE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Cache Addressing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28387FE-2742-4A52-9160-D65E6B0F0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r>
              <a:rPr lang="en-GB" altLang="en-US" dirty="0"/>
              <a:t>Where does cache sit?</a:t>
            </a:r>
          </a:p>
          <a:p>
            <a:pPr lvl="1"/>
            <a:r>
              <a:rPr lang="en-GB" altLang="en-US" sz="2000" dirty="0"/>
              <a:t>Between processor and virtual memory management unit</a:t>
            </a:r>
          </a:p>
          <a:p>
            <a:pPr lvl="1"/>
            <a:r>
              <a:rPr lang="en-GB" altLang="en-US" sz="2000" dirty="0"/>
              <a:t>Between MMU and main memory</a:t>
            </a:r>
          </a:p>
          <a:p>
            <a:r>
              <a:rPr lang="en-GB" altLang="en-US" dirty="0"/>
              <a:t>Logical cache (virtual cache) stores data using virtual addresses</a:t>
            </a:r>
          </a:p>
          <a:p>
            <a:pPr lvl="1"/>
            <a:r>
              <a:rPr lang="en-GB" altLang="en-US" sz="2000" dirty="0"/>
              <a:t>Processor accesses cache directly, not thorough physical cache</a:t>
            </a:r>
          </a:p>
          <a:p>
            <a:pPr lvl="1"/>
            <a:r>
              <a:rPr lang="en-GB" altLang="en-US" sz="2000" dirty="0"/>
              <a:t>Cache access faster, before MMU address translation</a:t>
            </a:r>
          </a:p>
          <a:p>
            <a:pPr lvl="1"/>
            <a:r>
              <a:rPr lang="en-GB" altLang="en-US" sz="2000" dirty="0"/>
              <a:t>Virtual addresses use same address space for different applications</a:t>
            </a:r>
          </a:p>
          <a:p>
            <a:pPr lvl="2"/>
            <a:r>
              <a:rPr lang="en-GB" altLang="en-US" dirty="0"/>
              <a:t>Must flush cache on each context switch</a:t>
            </a:r>
          </a:p>
          <a:p>
            <a:r>
              <a:rPr lang="en-GB" altLang="en-US" dirty="0"/>
              <a:t>Physical cache stores data using main memory physical addresses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thea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 theam" id="{13C5676B-D985-46EB-B570-185F04FAAF79}" vid="{53419200-5378-42D9-906F-877A627D17A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theam</Template>
  <TotalTime>1027</TotalTime>
  <Words>994</Words>
  <Application>Microsoft Office PowerPoint</Application>
  <PresentationFormat>Widescreen</PresentationFormat>
  <Paragraphs>160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Times New Roman</vt:lpstr>
      <vt:lpstr>my theam</vt:lpstr>
      <vt:lpstr> Lecture-8 </vt:lpstr>
      <vt:lpstr>Memory Hierarchy</vt:lpstr>
      <vt:lpstr>Performance</vt:lpstr>
      <vt:lpstr>Hierarchy List</vt:lpstr>
      <vt:lpstr>Cache and Main Memory</vt:lpstr>
      <vt:lpstr>Cache/Main Memory Structure</vt:lpstr>
      <vt:lpstr>Cache operation – overview</vt:lpstr>
      <vt:lpstr>Cache Read Operation - Flowchart</vt:lpstr>
      <vt:lpstr>Cache Addressing</vt:lpstr>
      <vt:lpstr>Mapping Function</vt:lpstr>
      <vt:lpstr>Direct Mapping</vt:lpstr>
      <vt:lpstr>Direct Mapping Address Structure</vt:lpstr>
      <vt:lpstr>Direct Mapping from Cache to Main Memory</vt:lpstr>
      <vt:lpstr>Direct Mapping Summary</vt:lpstr>
      <vt:lpstr>Direct Mapping pros &amp; cons</vt:lpstr>
      <vt:lpstr>Associative Mapping</vt:lpstr>
      <vt:lpstr>Associative Mapping Address Structure</vt:lpstr>
      <vt:lpstr>Associative Mapping from Cache to Main Memory</vt:lpstr>
      <vt:lpstr>Associative Mapping Summary</vt:lpstr>
      <vt:lpstr>Set Associative Mapping</vt:lpstr>
      <vt:lpstr>Set Associative Mapping Address Structure</vt:lpstr>
      <vt:lpstr>Mapping From Main Memory to Cache: v Associative</vt:lpstr>
      <vt:lpstr>Mapping From Main Memory to Cache: k-way Associative</vt:lpstr>
      <vt:lpstr>Set Associative Mapping Summary</vt:lpstr>
      <vt:lpstr>That’s All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Sazzad</cp:lastModifiedBy>
  <cp:revision>132</cp:revision>
  <dcterms:created xsi:type="dcterms:W3CDTF">1998-09-09T13:12:25Z</dcterms:created>
  <dcterms:modified xsi:type="dcterms:W3CDTF">2023-01-29T03:28:17Z</dcterms:modified>
</cp:coreProperties>
</file>