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handoutMasterIdLst>
    <p:handoutMasterId r:id="rId25"/>
  </p:handoutMasterIdLst>
  <p:sldIdLst>
    <p:sldId id="492" r:id="rId2"/>
    <p:sldId id="395" r:id="rId3"/>
    <p:sldId id="490" r:id="rId4"/>
    <p:sldId id="482" r:id="rId5"/>
    <p:sldId id="475" r:id="rId6"/>
    <p:sldId id="476" r:id="rId7"/>
    <p:sldId id="399" r:id="rId8"/>
    <p:sldId id="400" r:id="rId9"/>
    <p:sldId id="491" r:id="rId10"/>
    <p:sldId id="481" r:id="rId11"/>
    <p:sldId id="480" r:id="rId12"/>
    <p:sldId id="477" r:id="rId13"/>
    <p:sldId id="478" r:id="rId14"/>
    <p:sldId id="479" r:id="rId15"/>
    <p:sldId id="405" r:id="rId16"/>
    <p:sldId id="406" r:id="rId17"/>
    <p:sldId id="409" r:id="rId18"/>
    <p:sldId id="489" r:id="rId19"/>
    <p:sldId id="483" r:id="rId20"/>
    <p:sldId id="484" r:id="rId21"/>
    <p:sldId id="486" r:id="rId22"/>
    <p:sldId id="360" r:id="rId2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 userDrawn="1">
          <p15:clr>
            <a:srgbClr val="A4A3A4"/>
          </p15:clr>
        </p15:guide>
        <p15:guide id="2" pos="6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585" autoAdjust="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>
        <p:guide orient="horz" pos="789"/>
        <p:guide pos="6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21.xml"/><Relationship Id="rId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32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5020762-0651-4530-8E55-537CDEF498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998CC4F-9800-4249-BA14-DED4F146AF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F01C023-C200-4641-A7BF-8B6FE1FF63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6718FA2B-C0B4-467C-AA21-49317CBCCB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C6764D10-FDA0-464F-A878-3ED35F8952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4BC7BF56-3DC7-4555-AC11-1CAFC2192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B6D4AAC-0505-4773-AF3C-F50F4DE6BF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D424831-0925-401D-AA80-031C44AF11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/>
            <a:fld id="{50E1322C-65E3-48E8-90C3-B6DB381E9E2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262ED1-D504-48AF-A9F4-0E42A796C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FB0CFAE-BD37-418C-9BFC-A728715B5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altLang="en-US"/>
              <a:t>Not only address to address mapping, but piece to piece</a:t>
            </a:r>
          </a:p>
          <a:p>
            <a:pPr eaLnBrk="1" hangingPunct="1"/>
            <a:r>
              <a:rPr lang="de-DE" altLang="en-US"/>
              <a:t>VAS usually much larger than PAS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E81B1D7-1DD4-4CE4-98D6-134A1337F2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/>
            <a:fld id="{A31C7835-B22B-477A-89AB-E72397C91660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76F3814-3140-4CD5-AC99-B2D6A34EF6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FCBDBC6-EBF1-4D4D-A574-25F97C6A4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altLang="en-US"/>
              <a:t>Mention </a:t>
            </a:r>
            <a:r>
              <a:rPr lang="de-DE" altLang="en-US" b="1" u="sng"/>
              <a:t>external fragmentation</a:t>
            </a:r>
          </a:p>
          <a:p>
            <a:pPr eaLnBrk="1" hangingPunct="1"/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772C3BB-7CE5-405C-A75E-073D735A6C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/>
            <a:fld id="{4C4E66C2-420F-482D-AB52-D78680746492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8A8FFF3-3520-47A1-9A0F-50C32D34A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533DC0A-B1FA-4A35-BF76-A3170893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altLang="en-US"/>
              <a:t>Shared Code must be reentrant (non-self-modifying)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8AB23AC-8FAC-4E58-A53D-FC15529250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 eaLnBrk="1" hangingPunct="1"/>
            <a:fld id="{E90E3284-C376-487F-8A1C-38A7C495495F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0CD3081-62CB-4463-88BB-3FA06E0FB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6C35DAC-F5DE-412A-839E-5E99CD7D5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9FAAF-CA5F-41E4-A2C6-90F6E0251D8A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13535-3633-424A-B035-E591E0202217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1D4BD-E78B-43F0-8C3F-F1B3E2A4CA2D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7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6AC6C-DBE5-40C4-A70D-E535E6F017F1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1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47689-E689-41F8-8AC3-BF3BFE14FAEB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5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881D0-EBEB-432C-8419-81D2C5DD9C13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3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93CBD-53D0-48F2-835B-CB8D5982DA0E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1762C-36BA-4CD3-A852-17CB74B85C15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64DA7-1C67-4846-A957-69B448B691E6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B5A258-7987-48FF-B281-B10C2238ABB2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3B387-EC1F-4CAE-A6AD-7ADE737761E1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4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0D18B-F18F-4A13-853E-D61562C278DA}"/>
              </a:ext>
            </a:extLst>
          </p:cNvPr>
          <p:cNvSpPr/>
          <p:nvPr userDrawn="1"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rgbClr val="FFC000"/>
                </a:solidFill>
              </a:rPr>
              <a:t>sazzad@diucse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19B4BA-0FCC-4344-84B9-88E96D15A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BA5299-A9AC-4E7B-9272-D6790465A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CDB6-7AFB-482B-85FB-5A9672DDA44E}"/>
              </a:ext>
            </a:extLst>
          </p:cNvPr>
          <p:cNvSpPr/>
          <p:nvPr/>
        </p:nvSpPr>
        <p:spPr>
          <a:xfrm>
            <a:off x="-1" y="6555206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rgbClr val="FFC000"/>
                </a:solidFill>
              </a:rPr>
              <a:t>sazzad@diucse</a:t>
            </a:r>
            <a:endParaRPr lang="en-US" sz="1350" dirty="0">
              <a:solidFill>
                <a:srgbClr val="FFC000"/>
              </a:solidFill>
            </a:endParaRP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D4608B40-E4EF-403F-BA12-4281E1B1E4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3526"/>
            <a:ext cx="261001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Rutgers University, CS 416, Spring 2008</a:t>
            </a:r>
          </a:p>
        </p:txBody>
      </p:sp>
    </p:spTree>
    <p:extLst>
      <p:ext uri="{BB962C8B-B14F-4D97-AF65-F5344CB8AC3E}">
        <p14:creationId xmlns:p14="http://schemas.microsoft.com/office/powerpoint/2010/main" val="29919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New%20folder/Virtual%20Memory-%20Translation.mp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New%20folder/Virtual%20Memory-Sharing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ew%20folder/What%20is%20Virtual%20Memory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E07AF1E5-0929-45ED-9F3F-41204F5E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806" y="1411289"/>
            <a:ext cx="8434388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Lecture-9</a:t>
            </a:r>
            <a:endParaRPr lang="en-US" altLang="en-US" sz="6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0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ko-K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algn="ctr" eaLnBrk="1" hangingPunct="1"/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(VM, Demand Paging, Page Fault)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B9C53C39-4E15-405A-9596-EA449CBE68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04950" y="0"/>
            <a:ext cx="9163050" cy="676275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What is a process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2A789A9-AD04-4AE9-8B3A-EB69640D4F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282701"/>
            <a:ext cx="11020425" cy="4735513"/>
          </a:xfrm>
        </p:spPr>
        <p:txBody>
          <a:bodyPr/>
          <a:lstStyle/>
          <a:p>
            <a:pPr algn="just"/>
            <a:r>
              <a:rPr lang="en-US" altLang="en-US" sz="2800" dirty="0"/>
              <a:t>We typically mean that a process is a running program</a:t>
            </a:r>
          </a:p>
          <a:p>
            <a:pPr algn="just"/>
            <a:r>
              <a:rPr lang="en-US" altLang="en-US" sz="2800" dirty="0"/>
              <a:t>A better definition is that a process is the </a:t>
            </a:r>
            <a:r>
              <a:rPr lang="en-US" altLang="en-US" sz="2800" i="1" dirty="0"/>
              <a:t>state</a:t>
            </a:r>
            <a:r>
              <a:rPr lang="en-US" altLang="en-US" sz="2800" dirty="0"/>
              <a:t> of a running program</a:t>
            </a:r>
          </a:p>
          <a:p>
            <a:pPr algn="just"/>
            <a:r>
              <a:rPr lang="en-US" altLang="en-US" sz="2800" dirty="0"/>
              <a:t>Now we have a really good definition of the state of a running program</a:t>
            </a:r>
          </a:p>
          <a:p>
            <a:pPr lvl="1" algn="just"/>
            <a:r>
              <a:rPr lang="en-US" altLang="en-US" sz="2400" dirty="0"/>
              <a:t>A program counter</a:t>
            </a:r>
          </a:p>
          <a:p>
            <a:pPr lvl="1" algn="just"/>
            <a:r>
              <a:rPr lang="en-US" altLang="en-US" sz="2400" dirty="0"/>
              <a:t>A page table</a:t>
            </a:r>
          </a:p>
          <a:p>
            <a:pPr lvl="1" algn="just"/>
            <a:r>
              <a:rPr lang="en-US" altLang="en-US" sz="2400" dirty="0"/>
              <a:t>Register values</a:t>
            </a:r>
          </a:p>
          <a:p>
            <a:pPr lvl="1" algn="just">
              <a:buFont typeface="Monotype Sorts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2CB2F075-90F3-44B3-B58C-A12A4FD31B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3100" y="3095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Address Translation</a:t>
            </a:r>
          </a:p>
        </p:txBody>
      </p:sp>
      <p:sp>
        <p:nvSpPr>
          <p:cNvPr id="12291" name="AutoShape 5">
            <a:extLst>
              <a:ext uri="{FF2B5EF4-FFF2-40B4-BE49-F238E27FC236}">
                <a16:creationId xmlns:a16="http://schemas.microsoft.com/office/drawing/2014/main" id="{7E760F22-F6ED-46AF-874E-348D1DF0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67150"/>
            <a:ext cx="2362200" cy="2362200"/>
          </a:xfrm>
          <a:prstGeom prst="can">
            <a:avLst>
              <a:gd name="adj" fmla="val 15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DA3A1D7C-4C64-4402-B3D9-0B4BAD3F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5049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6805E02D-9BB6-493B-945D-19366058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335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8">
            <a:extLst>
              <a:ext uri="{FF2B5EF4-FFF2-40B4-BE49-F238E27FC236}">
                <a16:creationId xmlns:a16="http://schemas.microsoft.com/office/drawing/2014/main" id="{B2A9DFC6-DF2C-47B0-8665-A6DFAB51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621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9">
            <a:extLst>
              <a:ext uri="{FF2B5EF4-FFF2-40B4-BE49-F238E27FC236}">
                <a16:creationId xmlns:a16="http://schemas.microsoft.com/office/drawing/2014/main" id="{1C03DEFF-F82B-48D5-919D-54B2EE33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907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ectangle 10">
            <a:extLst>
              <a:ext uri="{FF2B5EF4-FFF2-40B4-BE49-F238E27FC236}">
                <a16:creationId xmlns:a16="http://schemas.microsoft.com/office/drawing/2014/main" id="{B36AEF18-DA3A-4276-952B-C13424F2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193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Rectangle 11">
            <a:extLst>
              <a:ext uri="{FF2B5EF4-FFF2-40B4-BE49-F238E27FC236}">
                <a16:creationId xmlns:a16="http://schemas.microsoft.com/office/drawing/2014/main" id="{AC279926-D8E0-457C-A5CC-EF303806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479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Rectangle 12">
            <a:extLst>
              <a:ext uri="{FF2B5EF4-FFF2-40B4-BE49-F238E27FC236}">
                <a16:creationId xmlns:a16="http://schemas.microsoft.com/office/drawing/2014/main" id="{599824BA-1791-42DB-959D-0EA8260C0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765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Rectangle 13">
            <a:extLst>
              <a:ext uri="{FF2B5EF4-FFF2-40B4-BE49-F238E27FC236}">
                <a16:creationId xmlns:a16="http://schemas.microsoft.com/office/drawing/2014/main" id="{4E300570-20B3-4220-A053-91664659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051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438A0E00-B1DF-467F-BA6D-A405B064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71551"/>
            <a:ext cx="25298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Physical Memory</a:t>
            </a: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AAAF4010-BDA1-4190-8AE4-6C35916E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1" y="4857751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12302" name="Rectangle 16">
            <a:extLst>
              <a:ext uri="{FF2B5EF4-FFF2-40B4-BE49-F238E27FC236}">
                <a16:creationId xmlns:a16="http://schemas.microsoft.com/office/drawing/2014/main" id="{F44DF122-0425-4555-A135-12C4C4B83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05150"/>
            <a:ext cx="1676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A.1</a:t>
            </a:r>
          </a:p>
        </p:txBody>
      </p:sp>
      <p:sp>
        <p:nvSpPr>
          <p:cNvPr id="12303" name="Rectangle 17">
            <a:extLst>
              <a:ext uri="{FF2B5EF4-FFF2-40B4-BE49-F238E27FC236}">
                <a16:creationId xmlns:a16="http://schemas.microsoft.com/office/drawing/2014/main" id="{D37BBF86-6741-478E-A65F-0DF162E3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33750"/>
            <a:ext cx="1676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A.2</a:t>
            </a:r>
          </a:p>
        </p:txBody>
      </p:sp>
      <p:sp>
        <p:nvSpPr>
          <p:cNvPr id="12304" name="Rectangle 18">
            <a:extLst>
              <a:ext uri="{FF2B5EF4-FFF2-40B4-BE49-F238E27FC236}">
                <a16:creationId xmlns:a16="http://schemas.microsoft.com/office/drawing/2014/main" id="{7F653FDE-2FF5-4C2B-9CD9-A081EB9F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62350"/>
            <a:ext cx="1676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A.3</a:t>
            </a:r>
          </a:p>
        </p:txBody>
      </p:sp>
      <p:sp>
        <p:nvSpPr>
          <p:cNvPr id="12305" name="Rectangle 19">
            <a:extLst>
              <a:ext uri="{FF2B5EF4-FFF2-40B4-BE49-F238E27FC236}">
                <a16:creationId xmlns:a16="http://schemas.microsoft.com/office/drawing/2014/main" id="{0E5CEE6F-5FFF-4471-B12A-C0E7DE28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90950"/>
            <a:ext cx="1676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A.4</a:t>
            </a:r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A29BE4A3-CF4B-463B-BBCA-6ADF2D423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38439"/>
            <a:ext cx="15703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A</a:t>
            </a:r>
          </a:p>
        </p:txBody>
      </p:sp>
      <p:sp>
        <p:nvSpPr>
          <p:cNvPr id="12307" name="Rectangle 32">
            <a:extLst>
              <a:ext uri="{FF2B5EF4-FFF2-40B4-BE49-F238E27FC236}">
                <a16:creationId xmlns:a16="http://schemas.microsoft.com/office/drawing/2014/main" id="{BD04A951-5BE4-4094-912C-77073B5B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504950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A.1</a:t>
            </a:r>
          </a:p>
        </p:txBody>
      </p:sp>
      <p:sp>
        <p:nvSpPr>
          <p:cNvPr id="12308" name="Rectangle 33">
            <a:extLst>
              <a:ext uri="{FF2B5EF4-FFF2-40B4-BE49-F238E27FC236}">
                <a16:creationId xmlns:a16="http://schemas.microsoft.com/office/drawing/2014/main" id="{9C17A412-D5FE-4A90-972D-AAC080D8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90750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A.2</a:t>
            </a:r>
          </a:p>
        </p:txBody>
      </p:sp>
      <p:sp>
        <p:nvSpPr>
          <p:cNvPr id="12309" name="Rectangle 34">
            <a:extLst>
              <a:ext uri="{FF2B5EF4-FFF2-40B4-BE49-F238E27FC236}">
                <a16:creationId xmlns:a16="http://schemas.microsoft.com/office/drawing/2014/main" id="{C6ED5205-EFE5-49B2-B59F-F8CE0CAB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33550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B.1</a:t>
            </a:r>
          </a:p>
        </p:txBody>
      </p:sp>
      <p:sp>
        <p:nvSpPr>
          <p:cNvPr id="12310" name="Rectangle 35">
            <a:extLst>
              <a:ext uri="{FF2B5EF4-FFF2-40B4-BE49-F238E27FC236}">
                <a16:creationId xmlns:a16="http://schemas.microsoft.com/office/drawing/2014/main" id="{77E3E84B-41BC-4322-8694-7BCF7476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76550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B.2</a:t>
            </a:r>
          </a:p>
        </p:txBody>
      </p:sp>
      <p:sp>
        <p:nvSpPr>
          <p:cNvPr id="12311" name="Rectangle 36">
            <a:extLst>
              <a:ext uri="{FF2B5EF4-FFF2-40B4-BE49-F238E27FC236}">
                <a16:creationId xmlns:a16="http://schemas.microsoft.com/office/drawing/2014/main" id="{5E5A4178-9283-41C6-A3C0-DA71E970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05150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B.3</a:t>
            </a:r>
          </a:p>
        </p:txBody>
      </p:sp>
      <p:sp>
        <p:nvSpPr>
          <p:cNvPr id="12312" name="Rectangle 37">
            <a:extLst>
              <a:ext uri="{FF2B5EF4-FFF2-40B4-BE49-F238E27FC236}">
                <a16:creationId xmlns:a16="http://schemas.microsoft.com/office/drawing/2014/main" id="{AFD798F7-1BFA-47FB-9CEC-2545587E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6215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C.1</a:t>
            </a:r>
          </a:p>
        </p:txBody>
      </p:sp>
      <p:sp>
        <p:nvSpPr>
          <p:cNvPr id="12313" name="Rectangle 38">
            <a:extLst>
              <a:ext uri="{FF2B5EF4-FFF2-40B4-BE49-F238E27FC236}">
                <a16:creationId xmlns:a16="http://schemas.microsoft.com/office/drawing/2014/main" id="{E8256B88-D8C3-45D1-AB71-D3EC48D2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1935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C.4</a:t>
            </a:r>
          </a:p>
        </p:txBody>
      </p:sp>
      <p:sp>
        <p:nvSpPr>
          <p:cNvPr id="12314" name="Rectangle 39">
            <a:extLst>
              <a:ext uri="{FF2B5EF4-FFF2-40B4-BE49-F238E27FC236}">
                <a16:creationId xmlns:a16="http://schemas.microsoft.com/office/drawing/2014/main" id="{9ECDC698-97BA-44EC-AAB3-024DFF03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4795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C.6</a:t>
            </a:r>
          </a:p>
        </p:txBody>
      </p:sp>
      <p:sp>
        <p:nvSpPr>
          <p:cNvPr id="12315" name="Rectangle 40">
            <a:extLst>
              <a:ext uri="{FF2B5EF4-FFF2-40B4-BE49-F238E27FC236}">
                <a16:creationId xmlns:a16="http://schemas.microsoft.com/office/drawing/2014/main" id="{79C38243-9184-42B3-AF14-7F8C1E8A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00550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A.3</a:t>
            </a:r>
          </a:p>
        </p:txBody>
      </p:sp>
      <p:sp>
        <p:nvSpPr>
          <p:cNvPr id="12316" name="Rectangle 41">
            <a:extLst>
              <a:ext uri="{FF2B5EF4-FFF2-40B4-BE49-F238E27FC236}">
                <a16:creationId xmlns:a16="http://schemas.microsoft.com/office/drawing/2014/main" id="{0F9F2ED4-B46C-4F1B-888C-AB4CD96FB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29150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A.4</a:t>
            </a:r>
          </a:p>
        </p:txBody>
      </p:sp>
      <p:sp>
        <p:nvSpPr>
          <p:cNvPr id="12317" name="Rectangle 42">
            <a:extLst>
              <a:ext uri="{FF2B5EF4-FFF2-40B4-BE49-F238E27FC236}">
                <a16:creationId xmlns:a16="http://schemas.microsoft.com/office/drawing/2014/main" id="{5DEE3DE7-CA4E-41A6-80F9-36B1C977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5775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C.2</a:t>
            </a:r>
          </a:p>
        </p:txBody>
      </p:sp>
      <p:sp>
        <p:nvSpPr>
          <p:cNvPr id="12318" name="Rectangle 43">
            <a:extLst>
              <a:ext uri="{FF2B5EF4-FFF2-40B4-BE49-F238E27FC236}">
                <a16:creationId xmlns:a16="http://schemas.microsoft.com/office/drawing/2014/main" id="{043989DF-8E6A-4F21-B129-CE6FABA8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8635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C.3</a:t>
            </a:r>
          </a:p>
        </p:txBody>
      </p:sp>
      <p:sp>
        <p:nvSpPr>
          <p:cNvPr id="12319" name="Rectangle 44">
            <a:extLst>
              <a:ext uri="{FF2B5EF4-FFF2-40B4-BE49-F238E27FC236}">
                <a16:creationId xmlns:a16="http://schemas.microsoft.com/office/drawing/2014/main" id="{2A1E2171-F7E4-458C-9D99-3BAA7F0F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31495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C.5</a:t>
            </a:r>
          </a:p>
        </p:txBody>
      </p:sp>
      <p:sp>
        <p:nvSpPr>
          <p:cNvPr id="12320" name="Rectangle 45">
            <a:extLst>
              <a:ext uri="{FF2B5EF4-FFF2-40B4-BE49-F238E27FC236}">
                <a16:creationId xmlns:a16="http://schemas.microsoft.com/office/drawing/2014/main" id="{8E90F94D-2BE3-43A6-A6CE-BA2A4FF0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435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. . .</a:t>
            </a:r>
          </a:p>
        </p:txBody>
      </p:sp>
      <p:sp>
        <p:nvSpPr>
          <p:cNvPr id="12321" name="Rectangle 46">
            <a:extLst>
              <a:ext uri="{FF2B5EF4-FFF2-40B4-BE49-F238E27FC236}">
                <a16:creationId xmlns:a16="http://schemas.microsoft.com/office/drawing/2014/main" id="{8D1F5A9D-6BDD-43B6-B48A-F3A4F354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7215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. . .</a:t>
            </a:r>
          </a:p>
        </p:txBody>
      </p:sp>
      <p:sp>
        <p:nvSpPr>
          <p:cNvPr id="12322" name="Rectangle 47">
            <a:extLst>
              <a:ext uri="{FF2B5EF4-FFF2-40B4-BE49-F238E27FC236}">
                <a16:creationId xmlns:a16="http://schemas.microsoft.com/office/drawing/2014/main" id="{FE1A61EF-92A6-4782-A64F-BF0B813F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00150"/>
            <a:ext cx="1371600" cy="53340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1"/>
              <a:t>CPU</a:t>
            </a:r>
          </a:p>
        </p:txBody>
      </p:sp>
      <p:cxnSp>
        <p:nvCxnSpPr>
          <p:cNvPr id="12323" name="AutoShape 48">
            <a:extLst>
              <a:ext uri="{FF2B5EF4-FFF2-40B4-BE49-F238E27FC236}">
                <a16:creationId xmlns:a16="http://schemas.microsoft.com/office/drawing/2014/main" id="{2977230E-C55B-4CE7-A31D-4C2463344ED6}"/>
              </a:ext>
            </a:extLst>
          </p:cNvPr>
          <p:cNvCxnSpPr>
            <a:cxnSpLocks noChangeShapeType="1"/>
            <a:stCxn id="12322" idx="2"/>
            <a:endCxn id="12327" idx="3"/>
          </p:cNvCxnSpPr>
          <p:nvPr/>
        </p:nvCxnSpPr>
        <p:spPr bwMode="auto">
          <a:xfrm rot="16200000" flipH="1">
            <a:off x="4705350" y="1295400"/>
            <a:ext cx="838200" cy="17145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4" name="Text Box 50">
            <a:extLst>
              <a:ext uri="{FF2B5EF4-FFF2-40B4-BE49-F238E27FC236}">
                <a16:creationId xmlns:a16="http://schemas.microsoft.com/office/drawing/2014/main" id="{87FA9305-6540-426C-906C-8BD54000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36826"/>
            <a:ext cx="1379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chemeClr val="hlink"/>
                </a:solidFill>
              </a:rPr>
              <a:t>virtual</a:t>
            </a:r>
          </a:p>
          <a:p>
            <a:r>
              <a:rPr lang="en-US" altLang="en-US" sz="1600" b="1">
                <a:solidFill>
                  <a:schemeClr val="hlink"/>
                </a:solidFill>
              </a:rPr>
              <a:t>addresses</a:t>
            </a:r>
            <a:endParaRPr lang="en-US" altLang="en-US" sz="1600"/>
          </a:p>
          <a:p>
            <a:r>
              <a:rPr lang="en-US" altLang="en-US" sz="1600"/>
              <a:t>0-4095</a:t>
            </a:r>
          </a:p>
          <a:p>
            <a:r>
              <a:rPr lang="en-US" altLang="en-US" sz="1600"/>
              <a:t>4096-8191</a:t>
            </a:r>
          </a:p>
          <a:p>
            <a:r>
              <a:rPr lang="en-US" altLang="en-US" sz="1600"/>
              <a:t>8192-12287</a:t>
            </a:r>
          </a:p>
          <a:p>
            <a:r>
              <a:rPr lang="en-US" altLang="en-US" sz="1600"/>
              <a:t>12288-16384</a:t>
            </a:r>
          </a:p>
        </p:txBody>
      </p:sp>
      <p:sp>
        <p:nvSpPr>
          <p:cNvPr id="12325" name="Text Box 51">
            <a:extLst>
              <a:ext uri="{FF2B5EF4-FFF2-40B4-BE49-F238E27FC236}">
                <a16:creationId xmlns:a16="http://schemas.microsoft.com/office/drawing/2014/main" id="{6526B0EA-F1FD-43D2-8523-6CC09245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1809751"/>
            <a:ext cx="118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@8190</a:t>
            </a:r>
          </a:p>
        </p:txBody>
      </p:sp>
      <p:cxnSp>
        <p:nvCxnSpPr>
          <p:cNvPr id="12326" name="AutoShape 52">
            <a:extLst>
              <a:ext uri="{FF2B5EF4-FFF2-40B4-BE49-F238E27FC236}">
                <a16:creationId xmlns:a16="http://schemas.microsoft.com/office/drawing/2014/main" id="{B775ADEA-3515-4942-B71D-45F51C529AED}"/>
              </a:ext>
            </a:extLst>
          </p:cNvPr>
          <p:cNvCxnSpPr>
            <a:cxnSpLocks noChangeShapeType="1"/>
            <a:stCxn id="12327" idx="3"/>
            <a:endCxn id="12308" idx="1"/>
          </p:cNvCxnSpPr>
          <p:nvPr/>
        </p:nvCxnSpPr>
        <p:spPr bwMode="auto">
          <a:xfrm flipV="1">
            <a:off x="6781800" y="2305050"/>
            <a:ext cx="457200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7" name="AutoShape 56">
            <a:extLst>
              <a:ext uri="{FF2B5EF4-FFF2-40B4-BE49-F238E27FC236}">
                <a16:creationId xmlns:a16="http://schemas.microsoft.com/office/drawing/2014/main" id="{4161193B-F88D-4EDF-9F80-6FF13797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71750"/>
            <a:ext cx="1600200" cy="1295400"/>
          </a:xfrm>
          <a:prstGeom prst="star16">
            <a:avLst>
              <a:gd name="adj" fmla="val 42759"/>
            </a:avLst>
          </a:prstGeom>
          <a:solidFill>
            <a:schemeClr val="hlink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dirty="0"/>
              <a:t>address</a:t>
            </a:r>
          </a:p>
          <a:p>
            <a:r>
              <a:rPr lang="en-US" altLang="en-US" sz="1800" dirty="0"/>
              <a:t>translation</a:t>
            </a:r>
          </a:p>
        </p:txBody>
      </p:sp>
      <p:cxnSp>
        <p:nvCxnSpPr>
          <p:cNvPr id="12328" name="AutoShape 57">
            <a:extLst>
              <a:ext uri="{FF2B5EF4-FFF2-40B4-BE49-F238E27FC236}">
                <a16:creationId xmlns:a16="http://schemas.microsoft.com/office/drawing/2014/main" id="{5C903EB1-AF69-4867-934D-FF39349AEF19}"/>
              </a:ext>
            </a:extLst>
          </p:cNvPr>
          <p:cNvCxnSpPr>
            <a:cxnSpLocks noChangeShapeType="1"/>
            <a:stCxn id="12327" idx="3"/>
            <a:endCxn id="12303" idx="3"/>
          </p:cNvCxnSpPr>
          <p:nvPr/>
        </p:nvCxnSpPr>
        <p:spPr bwMode="auto">
          <a:xfrm rot="10800000" flipV="1">
            <a:off x="4724400" y="3219450"/>
            <a:ext cx="457200" cy="228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9" name="Rectangle 58">
            <a:extLst>
              <a:ext uri="{FF2B5EF4-FFF2-40B4-BE49-F238E27FC236}">
                <a16:creationId xmlns:a16="http://schemas.microsoft.com/office/drawing/2014/main" id="{A5A0930E-FF7D-4D6A-AEAB-40E1063F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33750"/>
            <a:ext cx="76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30" name="Rectangle 59">
            <a:extLst>
              <a:ext uri="{FF2B5EF4-FFF2-40B4-BE49-F238E27FC236}">
                <a16:creationId xmlns:a16="http://schemas.microsoft.com/office/drawing/2014/main" id="{16DCB547-1A3A-4EA5-A603-2DE0E3F5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190750"/>
            <a:ext cx="76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31" name="TextBox 2">
            <a:extLst>
              <a:ext uri="{FF2B5EF4-FFF2-40B4-BE49-F238E27FC236}">
                <a16:creationId xmlns:a16="http://schemas.microsoft.com/office/drawing/2014/main" id="{BF6733B2-E0BE-4BB3-877D-9636BB43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92020"/>
            <a:ext cx="167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hlinkClick r:id="rId2" action="ppaction://hlinkfile"/>
              </a:rPr>
              <a:t>Link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D7E8FA3E-E3F8-4578-8122-B74260EA2D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</a:t>
            </a:r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435709D6-00A4-4A73-BD79-0C1031CA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24300"/>
            <a:ext cx="2362200" cy="2362200"/>
          </a:xfrm>
          <a:prstGeom prst="can">
            <a:avLst>
              <a:gd name="adj" fmla="val 15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73B46EEC-B949-4936-BD4E-E7D62EC2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5621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0533AFEA-DA9E-49B7-8B01-BD0BDB54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907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700E0AF3-3F97-4F80-9F9B-BDB47CC3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193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1F1512DF-8C22-4E02-9DB3-392808E4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479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3899B1EB-D531-4E00-B014-A40751E0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765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E29331C0-CA83-4BD9-9D31-40943DAC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051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64879499-2F6A-4D3A-A9D0-B565A188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9337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A3A99F82-1AA5-4F43-97E4-DA4289C4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62300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Text Box 15">
            <a:extLst>
              <a:ext uri="{FF2B5EF4-FFF2-40B4-BE49-F238E27FC236}">
                <a16:creationId xmlns:a16="http://schemas.microsoft.com/office/drawing/2014/main" id="{D1CDA952-52D7-4887-8643-D38783437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698" y="102423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dirty="0"/>
              <a:t>Physical</a:t>
            </a:r>
            <a:r>
              <a:rPr lang="en-US" altLang="en-US" dirty="0"/>
              <a:t> Memory</a:t>
            </a:r>
          </a:p>
        </p:txBody>
      </p:sp>
      <p:sp>
        <p:nvSpPr>
          <p:cNvPr id="13325" name="Text Box 16">
            <a:extLst>
              <a:ext uri="{FF2B5EF4-FFF2-40B4-BE49-F238E27FC236}">
                <a16:creationId xmlns:a16="http://schemas.microsoft.com/office/drawing/2014/main" id="{148F362C-33FF-4028-B0F2-C22AC92D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1" y="4914901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13326" name="Rectangle 17">
            <a:extLst>
              <a:ext uri="{FF2B5EF4-FFF2-40B4-BE49-F238E27FC236}">
                <a16:creationId xmlns:a16="http://schemas.microsoft.com/office/drawing/2014/main" id="{31FD15EC-4F46-4C8A-86CA-E14DC97D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538288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A.1</a:t>
            </a:r>
          </a:p>
        </p:txBody>
      </p:sp>
      <p:sp>
        <p:nvSpPr>
          <p:cNvPr id="13327" name="Rectangle 18">
            <a:extLst>
              <a:ext uri="{FF2B5EF4-FFF2-40B4-BE49-F238E27FC236}">
                <a16:creationId xmlns:a16="http://schemas.microsoft.com/office/drawing/2014/main" id="{C85BB4ED-0960-47A8-A643-E0187E42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766888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A.2</a:t>
            </a:r>
          </a:p>
        </p:txBody>
      </p:sp>
      <p:sp>
        <p:nvSpPr>
          <p:cNvPr id="13328" name="Rectangle 19">
            <a:extLst>
              <a:ext uri="{FF2B5EF4-FFF2-40B4-BE49-F238E27FC236}">
                <a16:creationId xmlns:a16="http://schemas.microsoft.com/office/drawing/2014/main" id="{6837AE51-AA9B-4A84-B079-D08AC482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995488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A.3</a:t>
            </a:r>
          </a:p>
        </p:txBody>
      </p:sp>
      <p:sp>
        <p:nvSpPr>
          <p:cNvPr id="13329" name="Rectangle 20">
            <a:extLst>
              <a:ext uri="{FF2B5EF4-FFF2-40B4-BE49-F238E27FC236}">
                <a16:creationId xmlns:a16="http://schemas.microsoft.com/office/drawing/2014/main" id="{2C9E8A90-FB73-4B34-B0AB-43BE22F4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2224088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A.4</a:t>
            </a:r>
          </a:p>
        </p:txBody>
      </p:sp>
      <p:sp>
        <p:nvSpPr>
          <p:cNvPr id="13330" name="Text Box 33">
            <a:extLst>
              <a:ext uri="{FF2B5EF4-FFF2-40B4-BE49-F238E27FC236}">
                <a16:creationId xmlns:a16="http://schemas.microsoft.com/office/drawing/2014/main" id="{6350C8E4-C96F-48A3-91E9-0368BD3F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1171576"/>
            <a:ext cx="15703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A</a:t>
            </a:r>
          </a:p>
        </p:txBody>
      </p:sp>
      <p:sp>
        <p:nvSpPr>
          <p:cNvPr id="13331" name="Rectangle 22">
            <a:extLst>
              <a:ext uri="{FF2B5EF4-FFF2-40B4-BE49-F238E27FC236}">
                <a16:creationId xmlns:a16="http://schemas.microsoft.com/office/drawing/2014/main" id="{4D6E08CA-4279-408F-83FA-9C702FEA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152775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B.1</a:t>
            </a:r>
          </a:p>
        </p:txBody>
      </p:sp>
      <p:sp>
        <p:nvSpPr>
          <p:cNvPr id="13332" name="Rectangle 23">
            <a:extLst>
              <a:ext uri="{FF2B5EF4-FFF2-40B4-BE49-F238E27FC236}">
                <a16:creationId xmlns:a16="http://schemas.microsoft.com/office/drawing/2014/main" id="{DDDF626F-E2A4-40BB-8F03-00D1CD06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381375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B.2</a:t>
            </a:r>
          </a:p>
        </p:txBody>
      </p:sp>
      <p:sp>
        <p:nvSpPr>
          <p:cNvPr id="13333" name="Rectangle 24">
            <a:extLst>
              <a:ext uri="{FF2B5EF4-FFF2-40B4-BE49-F238E27FC236}">
                <a16:creationId xmlns:a16="http://schemas.microsoft.com/office/drawing/2014/main" id="{99621F35-F8AC-429D-9B7E-D44D8A6E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609975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B.3</a:t>
            </a:r>
          </a:p>
        </p:txBody>
      </p:sp>
      <p:sp>
        <p:nvSpPr>
          <p:cNvPr id="13334" name="Text Box 34">
            <a:extLst>
              <a:ext uri="{FF2B5EF4-FFF2-40B4-BE49-F238E27FC236}">
                <a16:creationId xmlns:a16="http://schemas.microsoft.com/office/drawing/2014/main" id="{6CC6A5E7-E719-4BB7-A2CF-4644525A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786064"/>
            <a:ext cx="15872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B</a:t>
            </a:r>
          </a:p>
        </p:txBody>
      </p:sp>
      <p:sp>
        <p:nvSpPr>
          <p:cNvPr id="13335" name="Rectangle 26">
            <a:extLst>
              <a:ext uri="{FF2B5EF4-FFF2-40B4-BE49-F238E27FC236}">
                <a16:creationId xmlns:a16="http://schemas.microsoft.com/office/drawing/2014/main" id="{538A4F8E-B4E0-4855-93DE-F3C9D2BC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75297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C.1</a:t>
            </a:r>
          </a:p>
        </p:txBody>
      </p:sp>
      <p:sp>
        <p:nvSpPr>
          <p:cNvPr id="13336" name="Rectangle 27">
            <a:extLst>
              <a:ext uri="{FF2B5EF4-FFF2-40B4-BE49-F238E27FC236}">
                <a16:creationId xmlns:a16="http://schemas.microsoft.com/office/drawing/2014/main" id="{3AE2187C-43D2-4B9D-916A-65D0A8CEA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98157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C.2</a:t>
            </a:r>
          </a:p>
        </p:txBody>
      </p:sp>
      <p:sp>
        <p:nvSpPr>
          <p:cNvPr id="13337" name="Rectangle 28">
            <a:extLst>
              <a:ext uri="{FF2B5EF4-FFF2-40B4-BE49-F238E27FC236}">
                <a16:creationId xmlns:a16="http://schemas.microsoft.com/office/drawing/2014/main" id="{F78EEA7C-F6B1-43E7-B477-1B6E9042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21017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C.3</a:t>
            </a:r>
          </a:p>
        </p:txBody>
      </p:sp>
      <p:sp>
        <p:nvSpPr>
          <p:cNvPr id="13338" name="Rectangle 29">
            <a:extLst>
              <a:ext uri="{FF2B5EF4-FFF2-40B4-BE49-F238E27FC236}">
                <a16:creationId xmlns:a16="http://schemas.microsoft.com/office/drawing/2014/main" id="{A626FB57-CBED-4560-A6DB-0498F8A52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43877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C.4</a:t>
            </a:r>
          </a:p>
        </p:txBody>
      </p:sp>
      <p:sp>
        <p:nvSpPr>
          <p:cNvPr id="13339" name="Rectangle 30">
            <a:extLst>
              <a:ext uri="{FF2B5EF4-FFF2-40B4-BE49-F238E27FC236}">
                <a16:creationId xmlns:a16="http://schemas.microsoft.com/office/drawing/2014/main" id="{94C156EE-A3F4-4091-B97E-9800EF38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66737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C.5</a:t>
            </a:r>
          </a:p>
        </p:txBody>
      </p:sp>
      <p:sp>
        <p:nvSpPr>
          <p:cNvPr id="13340" name="Rectangle 31">
            <a:extLst>
              <a:ext uri="{FF2B5EF4-FFF2-40B4-BE49-F238E27FC236}">
                <a16:creationId xmlns:a16="http://schemas.microsoft.com/office/drawing/2014/main" id="{22520F60-B788-41DC-B65E-4F679E12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589597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C.6</a:t>
            </a:r>
          </a:p>
        </p:txBody>
      </p:sp>
      <p:sp>
        <p:nvSpPr>
          <p:cNvPr id="13341" name="Text Box 35">
            <a:extLst>
              <a:ext uri="{FF2B5EF4-FFF2-40B4-BE49-F238E27FC236}">
                <a16:creationId xmlns:a16="http://schemas.microsoft.com/office/drawing/2014/main" id="{9F5A1DE3-0CCA-4895-B6CE-17B62D90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6" y="4386264"/>
            <a:ext cx="1604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0EE70E7E-C68F-4565-8682-A365525BD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Example: Memory Snapshot</a:t>
            </a:r>
          </a:p>
        </p:txBody>
      </p:sp>
      <p:sp>
        <p:nvSpPr>
          <p:cNvPr id="14339" name="AutoShape 3">
            <a:extLst>
              <a:ext uri="{FF2B5EF4-FFF2-40B4-BE49-F238E27FC236}">
                <a16:creationId xmlns:a16="http://schemas.microsoft.com/office/drawing/2014/main" id="{666B8996-BEB0-42D9-BD49-801CD764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74" y="4048125"/>
            <a:ext cx="2362200" cy="2362200"/>
          </a:xfrm>
          <a:prstGeom prst="can">
            <a:avLst>
              <a:gd name="adj" fmla="val 15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628A6D9-D878-410B-A469-53982598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16859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43E46BD-9D9E-49B2-8DB7-602B1F83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19145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B8B5C74-E001-4AED-830A-E93D69BB0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1431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BA84CC9-32A5-4F7B-81EA-5C094CC4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3717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35320B1F-D7CA-4C07-8355-779B5E6A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6003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A52C5A9A-1242-4361-B566-BDB3FC85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8289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187ACD66-06A4-4FDC-AE5F-EFFCA899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30575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B91377F0-A358-43D2-96FA-22455BDE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32861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62521EE2-36C5-4B21-9650-A855FEDE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74" y="1152526"/>
            <a:ext cx="25298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Physical Memory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AD80EB64-ACA7-4716-9AC4-84E993C2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75" y="5038726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453C1EC6-9C6B-4491-988D-06E2ABB1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38313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A.1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12270494-86B3-4B81-9234-E6C877423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66913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A.2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B303EBF8-E7EF-4396-86B5-8C695EC3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95513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A.3</a:t>
            </a: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37D4431F-38FE-48A2-9258-30E52E61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24113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A.4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F653C06-E900-43AD-A797-564AF9E7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371601"/>
            <a:ext cx="15703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A</a:t>
            </a:r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D737BA60-06E2-41E6-8813-AFB0CEC9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B.1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DD29B83E-341E-4232-8899-C4DA58D8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B.2</a:t>
            </a:r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39847E6B-10E9-412A-882C-7EA70D3B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B.3</a:t>
            </a:r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2F2733CB-EF95-4769-81EB-6DB9AA558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86089"/>
            <a:ext cx="15872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B</a:t>
            </a:r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2C882994-3BA9-46BD-9E81-2703F27AA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95300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C.1</a:t>
            </a:r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694AECB5-17F8-4341-B0F8-F31DE473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C.2</a:t>
            </a:r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1E1BA3B4-214C-4ED4-95C1-772FF8A34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C.3</a:t>
            </a:r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BF49CB78-9376-4AFA-AF5E-C1C0AB80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C.4</a:t>
            </a:r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D50C5A6C-F702-4B53-8A80-AD232835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C.5</a:t>
            </a: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CDC482C9-61E1-44A0-9831-2F5879A4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96000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C.6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B0336380-4BA9-495C-BC63-A68A1937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586289"/>
            <a:ext cx="1604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Process C</a:t>
            </a:r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66D2E561-5331-4114-A32B-5E0616D5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1685925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A.1</a:t>
            </a: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D9B7211C-95EF-4E0C-A687-40AC5A02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371725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A.3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C95BB007-5AEC-4736-8151-2BC4EC40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1914525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B.1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72256A9B-247B-42A5-8639-9733A4C0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3057525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B.2</a:t>
            </a:r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BAC980BF-2BED-48F5-B53C-6255C0F0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3286125"/>
            <a:ext cx="2057400" cy="228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B.3</a:t>
            </a:r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2F525F5A-A990-4E09-8934-713231CA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14312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C.1</a:t>
            </a:r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2A3BFFAB-421E-43C0-B628-A3B1A1EA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60032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C.4</a:t>
            </a:r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00EC2721-CE23-44A5-B6AF-CA94D7E8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282892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C.6</a:t>
            </a:r>
          </a:p>
        </p:txBody>
      </p:sp>
      <p:sp>
        <p:nvSpPr>
          <p:cNvPr id="14374" name="Rectangle 38">
            <a:extLst>
              <a:ext uri="{FF2B5EF4-FFF2-40B4-BE49-F238E27FC236}">
                <a16:creationId xmlns:a16="http://schemas.microsoft.com/office/drawing/2014/main" id="{B3F43D41-33C6-4EF4-9A1A-F31CA3FF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4581525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A.2</a:t>
            </a:r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805A8D68-12B3-4270-A75B-6803EE9C9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4810125"/>
            <a:ext cx="20574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A.4</a:t>
            </a:r>
          </a:p>
        </p:txBody>
      </p:sp>
      <p:sp>
        <p:nvSpPr>
          <p:cNvPr id="14376" name="Rectangle 40">
            <a:extLst>
              <a:ext uri="{FF2B5EF4-FFF2-40B4-BE49-F238E27FC236}">
                <a16:creationId xmlns:a16="http://schemas.microsoft.com/office/drawing/2014/main" id="{BFEC0906-435F-4EEB-B7EC-3469080A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503872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C.2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2296CC1C-A844-41E1-9A34-9E3BB4BF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526732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C.3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78A348C4-B059-41F0-808C-5BCBBB00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5495925"/>
            <a:ext cx="2057400" cy="2286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C.5</a:t>
            </a:r>
          </a:p>
        </p:txBody>
      </p:sp>
      <p:sp>
        <p:nvSpPr>
          <p:cNvPr id="14379" name="Rectangle 44">
            <a:extLst>
              <a:ext uri="{FF2B5EF4-FFF2-40B4-BE49-F238E27FC236}">
                <a16:creationId xmlns:a16="http://schemas.microsoft.com/office/drawing/2014/main" id="{C9A73A59-C142-4EFC-A582-F9DDC992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57245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. . .</a:t>
            </a:r>
          </a:p>
        </p:txBody>
      </p:sp>
      <p:sp>
        <p:nvSpPr>
          <p:cNvPr id="14380" name="Rectangle 45">
            <a:extLst>
              <a:ext uri="{FF2B5EF4-FFF2-40B4-BE49-F238E27FC236}">
                <a16:creationId xmlns:a16="http://schemas.microsoft.com/office/drawing/2014/main" id="{0F13A1D6-A5DB-42EC-B297-41FBB6BC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74" y="5953125"/>
            <a:ext cx="2057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600"/>
              <a:t>. .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E654E137-A167-4415-9CE6-136495C17A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Memory Protection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12F4AE4-0EEE-4010-89FC-A81A14A63A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4448177"/>
            <a:ext cx="10048875" cy="199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Virtual memory ensures </a:t>
            </a:r>
            <a:r>
              <a:rPr lang="en-US" altLang="en-US" dirty="0">
                <a:solidFill>
                  <a:schemeClr val="hlink"/>
                </a:solidFill>
              </a:rPr>
              <a:t>protection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Process A cannot read/write  into the memory of process B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 we’re going to see, this is easily enforced by the virtual memory address translation scheme</a:t>
            </a:r>
          </a:p>
        </p:txBody>
      </p:sp>
      <p:grpSp>
        <p:nvGrpSpPr>
          <p:cNvPr id="15364" name="Group 47">
            <a:extLst>
              <a:ext uri="{FF2B5EF4-FFF2-40B4-BE49-F238E27FC236}">
                <a16:creationId xmlns:a16="http://schemas.microsoft.com/office/drawing/2014/main" id="{EA30EA36-96C3-4272-8395-EC667E63EA1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295401"/>
            <a:ext cx="4414838" cy="2841625"/>
            <a:chOff x="624" y="850"/>
            <a:chExt cx="2781" cy="1790"/>
          </a:xfrm>
        </p:grpSpPr>
        <p:sp>
          <p:nvSpPr>
            <p:cNvPr id="15365" name="AutoShape 4">
              <a:extLst>
                <a:ext uri="{FF2B5EF4-FFF2-40B4-BE49-F238E27FC236}">
                  <a16:creationId xmlns:a16="http://schemas.microsoft.com/office/drawing/2014/main" id="{0464336A-4E02-4EE4-A542-F9AD45AF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54"/>
              <a:ext cx="838" cy="786"/>
            </a:xfrm>
            <a:prstGeom prst="can">
              <a:avLst>
                <a:gd name="adj" fmla="val 157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6" name="Rectangle 5">
              <a:extLst>
                <a:ext uri="{FF2B5EF4-FFF2-40B4-BE49-F238E27FC236}">
                  <a16:creationId xmlns:a16="http://schemas.microsoft.com/office/drawing/2014/main" id="{6F5A3ABB-F481-4534-9B3B-EB0D6EB2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068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Rectangle 6">
              <a:extLst>
                <a:ext uri="{FF2B5EF4-FFF2-40B4-BE49-F238E27FC236}">
                  <a16:creationId xmlns:a16="http://schemas.microsoft.com/office/drawing/2014/main" id="{2B110F01-F238-4AAD-9BC0-488412583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144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6A7FE04E-FA74-4A14-9703-DDFFDF361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20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29A97007-1178-4FBC-8C5E-B08A0B0B4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96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219B4F24-CC8F-42A3-AFB4-9B787FA6F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372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C6D1B85E-EA9C-4F30-9BDA-7F66614D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448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0DD99705-4AEA-40B5-973D-FC659968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524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8DC335D7-F49B-4123-BC13-7257F4EF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600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4" name="Text Box 13">
              <a:extLst>
                <a:ext uri="{FF2B5EF4-FFF2-40B4-BE49-F238E27FC236}">
                  <a16:creationId xmlns:a16="http://schemas.microsoft.com/office/drawing/2014/main" id="{2239CEC7-A2CD-4021-9E97-79341B0EB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912"/>
              <a:ext cx="7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900" b="1"/>
                <a:t>Physical Memory</a:t>
              </a:r>
            </a:p>
          </p:txBody>
        </p:sp>
        <p:sp>
          <p:nvSpPr>
            <p:cNvPr id="15375" name="Text Box 14">
              <a:extLst>
                <a:ext uri="{FF2B5EF4-FFF2-40B4-BE49-F238E27FC236}">
                  <a16:creationId xmlns:a16="http://schemas.microsoft.com/office/drawing/2014/main" id="{F67D4766-724C-49A4-8EC6-1F3131D5E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2254"/>
              <a:ext cx="2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900" b="1"/>
                <a:t>Disk</a:t>
              </a: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4FF4DC18-240E-48C4-85DC-D4EFC5EF2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87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A.1</a:t>
              </a:r>
            </a:p>
          </p:txBody>
        </p:sp>
        <p:sp>
          <p:nvSpPr>
            <p:cNvPr id="15377" name="Rectangle 16">
              <a:extLst>
                <a:ext uri="{FF2B5EF4-FFF2-40B4-BE49-F238E27FC236}">
                  <a16:creationId xmlns:a16="http://schemas.microsoft.com/office/drawing/2014/main" id="{2822ADCE-B914-4B09-A980-D08179E3E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63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A.2</a:t>
              </a:r>
            </a:p>
          </p:txBody>
        </p:sp>
        <p:sp>
          <p:nvSpPr>
            <p:cNvPr id="15378" name="Rectangle 17">
              <a:extLst>
                <a:ext uri="{FF2B5EF4-FFF2-40B4-BE49-F238E27FC236}">
                  <a16:creationId xmlns:a16="http://schemas.microsoft.com/office/drawing/2014/main" id="{55DD1DFF-4656-4F56-9B53-8F5DC5ACE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39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A.3</a:t>
              </a:r>
            </a:p>
          </p:txBody>
        </p:sp>
        <p:sp>
          <p:nvSpPr>
            <p:cNvPr id="15379" name="Rectangle 18">
              <a:extLst>
                <a:ext uri="{FF2B5EF4-FFF2-40B4-BE49-F238E27FC236}">
                  <a16:creationId xmlns:a16="http://schemas.microsoft.com/office/drawing/2014/main" id="{55B3ECF7-1224-481B-B2BA-0342C0A6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15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A.4</a:t>
              </a:r>
            </a:p>
          </p:txBody>
        </p:sp>
        <p:sp>
          <p:nvSpPr>
            <p:cNvPr id="15380" name="Text Box 19">
              <a:extLst>
                <a:ext uri="{FF2B5EF4-FFF2-40B4-BE49-F238E27FC236}">
                  <a16:creationId xmlns:a16="http://schemas.microsoft.com/office/drawing/2014/main" id="{3C891C21-D185-4B30-92FF-9218FB866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850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900" b="1"/>
                <a:t>Process A</a:t>
              </a:r>
            </a:p>
          </p:txBody>
        </p:sp>
        <p:sp>
          <p:nvSpPr>
            <p:cNvPr id="15381" name="Rectangle 20">
              <a:extLst>
                <a:ext uri="{FF2B5EF4-FFF2-40B4-BE49-F238E27FC236}">
                  <a16:creationId xmlns:a16="http://schemas.microsoft.com/office/drawing/2014/main" id="{3E34A289-8834-492A-A7F2-A113D51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24"/>
              <a:ext cx="730" cy="7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B.1</a:t>
              </a:r>
            </a:p>
          </p:txBody>
        </p:sp>
        <p:sp>
          <p:nvSpPr>
            <p:cNvPr id="15382" name="Rectangle 21">
              <a:extLst>
                <a:ext uri="{FF2B5EF4-FFF2-40B4-BE49-F238E27FC236}">
                  <a16:creationId xmlns:a16="http://schemas.microsoft.com/office/drawing/2014/main" id="{54924D66-429E-4840-BAD2-611783DF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00"/>
              <a:ext cx="730" cy="7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B.2</a:t>
              </a:r>
            </a:p>
          </p:txBody>
        </p:sp>
        <p:sp>
          <p:nvSpPr>
            <p:cNvPr id="15383" name="Rectangle 22">
              <a:extLst>
                <a:ext uri="{FF2B5EF4-FFF2-40B4-BE49-F238E27FC236}">
                  <a16:creationId xmlns:a16="http://schemas.microsoft.com/office/drawing/2014/main" id="{32D06825-9EAC-4DF6-A01E-932437D7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6"/>
              <a:ext cx="730" cy="7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B.3</a:t>
              </a:r>
            </a:p>
          </p:txBody>
        </p:sp>
        <p:sp>
          <p:nvSpPr>
            <p:cNvPr id="15384" name="Text Box 23">
              <a:extLst>
                <a:ext uri="{FF2B5EF4-FFF2-40B4-BE49-F238E27FC236}">
                  <a16:creationId xmlns:a16="http://schemas.microsoft.com/office/drawing/2014/main" id="{EE0986BA-5EEF-45E2-8EDB-CE5E96A43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88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900" b="1"/>
                <a:t>Process B</a:t>
              </a:r>
            </a:p>
          </p:txBody>
        </p:sp>
        <p:sp>
          <p:nvSpPr>
            <p:cNvPr id="15385" name="Rectangle 24">
              <a:extLst>
                <a:ext uri="{FF2B5EF4-FFF2-40B4-BE49-F238E27FC236}">
                  <a16:creationId xmlns:a16="http://schemas.microsoft.com/office/drawing/2014/main" id="{D8BA93F7-73C0-4F65-AE24-D6A5DA42E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057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C.1</a:t>
              </a:r>
            </a:p>
          </p:txBody>
        </p:sp>
        <p:sp>
          <p:nvSpPr>
            <p:cNvPr id="15386" name="Rectangle 25">
              <a:extLst>
                <a:ext uri="{FF2B5EF4-FFF2-40B4-BE49-F238E27FC236}">
                  <a16:creationId xmlns:a16="http://schemas.microsoft.com/office/drawing/2014/main" id="{02BFDC73-20B1-4F8D-8F56-2F4F3349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33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C.2</a:t>
              </a:r>
            </a:p>
          </p:txBody>
        </p:sp>
        <p:sp>
          <p:nvSpPr>
            <p:cNvPr id="15387" name="Rectangle 26">
              <a:extLst>
                <a:ext uri="{FF2B5EF4-FFF2-40B4-BE49-F238E27FC236}">
                  <a16:creationId xmlns:a16="http://schemas.microsoft.com/office/drawing/2014/main" id="{518E420B-CB80-4E4E-B1F4-B824C73AE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09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C.3</a:t>
              </a:r>
            </a:p>
          </p:txBody>
        </p:sp>
        <p:sp>
          <p:nvSpPr>
            <p:cNvPr id="15388" name="Rectangle 27">
              <a:extLst>
                <a:ext uri="{FF2B5EF4-FFF2-40B4-BE49-F238E27FC236}">
                  <a16:creationId xmlns:a16="http://schemas.microsoft.com/office/drawing/2014/main" id="{403C0904-EE91-4ACC-AC28-572A3140B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85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C.4</a:t>
              </a:r>
            </a:p>
          </p:txBody>
        </p:sp>
        <p:sp>
          <p:nvSpPr>
            <p:cNvPr id="15389" name="Rectangle 28">
              <a:extLst>
                <a:ext uri="{FF2B5EF4-FFF2-40B4-BE49-F238E27FC236}">
                  <a16:creationId xmlns:a16="http://schemas.microsoft.com/office/drawing/2014/main" id="{BBA53E72-0486-4FE5-B171-E91385EC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61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C.5</a:t>
              </a:r>
            </a:p>
          </p:txBody>
        </p:sp>
        <p:sp>
          <p:nvSpPr>
            <p:cNvPr id="15390" name="Rectangle 29">
              <a:extLst>
                <a:ext uri="{FF2B5EF4-FFF2-40B4-BE49-F238E27FC236}">
                  <a16:creationId xmlns:a16="http://schemas.microsoft.com/office/drawing/2014/main" id="{48193B02-2583-4DE6-A0F3-8A6FB0DB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37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C.6</a:t>
              </a:r>
            </a:p>
          </p:txBody>
        </p:sp>
        <p:sp>
          <p:nvSpPr>
            <p:cNvPr id="15391" name="Text Box 30">
              <a:extLst>
                <a:ext uri="{FF2B5EF4-FFF2-40B4-BE49-F238E27FC236}">
                  <a16:creationId xmlns:a16="http://schemas.microsoft.com/office/drawing/2014/main" id="{FB51F92A-9D8D-4380-948D-008C86D0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920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900" b="1"/>
                <a:t>Process C</a:t>
              </a:r>
            </a:p>
          </p:txBody>
        </p:sp>
        <p:sp>
          <p:nvSpPr>
            <p:cNvPr id="15392" name="Rectangle 31">
              <a:extLst>
                <a:ext uri="{FF2B5EF4-FFF2-40B4-BE49-F238E27FC236}">
                  <a16:creationId xmlns:a16="http://schemas.microsoft.com/office/drawing/2014/main" id="{B054CC72-1531-4C11-A401-709490CA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068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A.1</a:t>
              </a:r>
            </a:p>
          </p:txBody>
        </p:sp>
        <p:sp>
          <p:nvSpPr>
            <p:cNvPr id="15393" name="Rectangle 32">
              <a:extLst>
                <a:ext uri="{FF2B5EF4-FFF2-40B4-BE49-F238E27FC236}">
                  <a16:creationId xmlns:a16="http://schemas.microsoft.com/office/drawing/2014/main" id="{ACF39016-C8DC-449D-A581-B40DD1B6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96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A.3</a:t>
              </a:r>
            </a:p>
          </p:txBody>
        </p:sp>
        <p:sp>
          <p:nvSpPr>
            <p:cNvPr id="15394" name="Rectangle 33">
              <a:extLst>
                <a:ext uri="{FF2B5EF4-FFF2-40B4-BE49-F238E27FC236}">
                  <a16:creationId xmlns:a16="http://schemas.microsoft.com/office/drawing/2014/main" id="{D09CCA47-C901-48C5-A6B1-CCCC2367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144"/>
              <a:ext cx="730" cy="7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B.1</a:t>
              </a:r>
            </a:p>
          </p:txBody>
        </p:sp>
        <p:sp>
          <p:nvSpPr>
            <p:cNvPr id="15395" name="Rectangle 34">
              <a:extLst>
                <a:ext uri="{FF2B5EF4-FFF2-40B4-BE49-F238E27FC236}">
                  <a16:creationId xmlns:a16="http://schemas.microsoft.com/office/drawing/2014/main" id="{7486466B-65A6-4692-9590-07FF3845A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524"/>
              <a:ext cx="730" cy="7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B.2</a:t>
              </a:r>
            </a:p>
          </p:txBody>
        </p:sp>
        <p:sp>
          <p:nvSpPr>
            <p:cNvPr id="15396" name="Rectangle 35">
              <a:extLst>
                <a:ext uri="{FF2B5EF4-FFF2-40B4-BE49-F238E27FC236}">
                  <a16:creationId xmlns:a16="http://schemas.microsoft.com/office/drawing/2014/main" id="{D6738F13-2CCA-4098-945E-179B23ACB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600"/>
              <a:ext cx="730" cy="76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B.3</a:t>
              </a:r>
            </a:p>
          </p:txBody>
        </p:sp>
        <p:sp>
          <p:nvSpPr>
            <p:cNvPr id="15397" name="Rectangle 36">
              <a:extLst>
                <a:ext uri="{FF2B5EF4-FFF2-40B4-BE49-F238E27FC236}">
                  <a16:creationId xmlns:a16="http://schemas.microsoft.com/office/drawing/2014/main" id="{62C5E532-C351-4EB4-85C3-31637F790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20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C.1</a:t>
              </a:r>
            </a:p>
          </p:txBody>
        </p:sp>
        <p:sp>
          <p:nvSpPr>
            <p:cNvPr id="15398" name="Rectangle 37">
              <a:extLst>
                <a:ext uri="{FF2B5EF4-FFF2-40B4-BE49-F238E27FC236}">
                  <a16:creationId xmlns:a16="http://schemas.microsoft.com/office/drawing/2014/main" id="{188C423D-9CEF-46FA-9CC5-B1F04A56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372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C.4</a:t>
              </a:r>
            </a:p>
          </p:txBody>
        </p:sp>
        <p:sp>
          <p:nvSpPr>
            <p:cNvPr id="15399" name="Rectangle 38">
              <a:extLst>
                <a:ext uri="{FF2B5EF4-FFF2-40B4-BE49-F238E27FC236}">
                  <a16:creationId xmlns:a16="http://schemas.microsoft.com/office/drawing/2014/main" id="{147ADE39-CB3C-4B03-B88F-35CC9BEC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448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C.6</a:t>
              </a:r>
            </a:p>
          </p:txBody>
        </p:sp>
        <p:sp>
          <p:nvSpPr>
            <p:cNvPr id="15400" name="Rectangle 39">
              <a:extLst>
                <a:ext uri="{FF2B5EF4-FFF2-40B4-BE49-F238E27FC236}">
                  <a16:creationId xmlns:a16="http://schemas.microsoft.com/office/drawing/2014/main" id="{88F784C7-293D-42AE-ACE5-D116D06AE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031"/>
              <a:ext cx="730" cy="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A.2</a:t>
              </a:r>
            </a:p>
          </p:txBody>
        </p:sp>
        <p:sp>
          <p:nvSpPr>
            <p:cNvPr id="15401" name="Rectangle 40">
              <a:extLst>
                <a:ext uri="{FF2B5EF4-FFF2-40B4-BE49-F238E27FC236}">
                  <a16:creationId xmlns:a16="http://schemas.microsoft.com/office/drawing/2014/main" id="{EBE2CDDD-C1E5-412D-AE5B-0FBA2DD8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107"/>
              <a:ext cx="730" cy="77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A.4</a:t>
              </a:r>
            </a:p>
          </p:txBody>
        </p:sp>
        <p:sp>
          <p:nvSpPr>
            <p:cNvPr id="15402" name="Rectangle 41">
              <a:extLst>
                <a:ext uri="{FF2B5EF4-FFF2-40B4-BE49-F238E27FC236}">
                  <a16:creationId xmlns:a16="http://schemas.microsoft.com/office/drawing/2014/main" id="{799BCCEE-711F-4A6C-B86F-F13B09BDE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184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C.2</a:t>
              </a:r>
            </a:p>
          </p:txBody>
        </p:sp>
        <p:sp>
          <p:nvSpPr>
            <p:cNvPr id="15403" name="Rectangle 42">
              <a:extLst>
                <a:ext uri="{FF2B5EF4-FFF2-40B4-BE49-F238E27FC236}">
                  <a16:creationId xmlns:a16="http://schemas.microsoft.com/office/drawing/2014/main" id="{CBB16AC1-DFE3-4696-9F6A-63257B77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60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C.3</a:t>
              </a:r>
            </a:p>
          </p:txBody>
        </p:sp>
        <p:sp>
          <p:nvSpPr>
            <p:cNvPr id="15404" name="Rectangle 43">
              <a:extLst>
                <a:ext uri="{FF2B5EF4-FFF2-40B4-BE49-F238E27FC236}">
                  <a16:creationId xmlns:a16="http://schemas.microsoft.com/office/drawing/2014/main" id="{459AB5F8-ADBE-4947-8B0C-E8CA8D54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336"/>
              <a:ext cx="730" cy="76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C.5</a:t>
              </a:r>
            </a:p>
          </p:txBody>
        </p:sp>
        <p:sp>
          <p:nvSpPr>
            <p:cNvPr id="15405" name="Rectangle 44">
              <a:extLst>
                <a:ext uri="{FF2B5EF4-FFF2-40B4-BE49-F238E27FC236}">
                  <a16:creationId xmlns:a16="http://schemas.microsoft.com/office/drawing/2014/main" id="{43B94DDE-17BD-4A69-9F12-2FA619D9E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412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. . .</a:t>
              </a:r>
            </a:p>
          </p:txBody>
        </p:sp>
        <p:sp>
          <p:nvSpPr>
            <p:cNvPr id="15406" name="Rectangle 45">
              <a:extLst>
                <a:ext uri="{FF2B5EF4-FFF2-40B4-BE49-F238E27FC236}">
                  <a16:creationId xmlns:a16="http://schemas.microsoft.com/office/drawing/2014/main" id="{4511B508-AEAB-4DC6-ACF1-84124D8F1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488"/>
              <a:ext cx="730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800" b="1"/>
                <a:t>. . 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>
            <a:extLst>
              <a:ext uri="{FF2B5EF4-FFF2-40B4-BE49-F238E27FC236}">
                <a16:creationId xmlns:a16="http://schemas.microsoft.com/office/drawing/2014/main" id="{891E18F0-D6BA-414E-BCD9-E27A05E6AF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Paging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21D2415-03D4-40FA-B3CE-2B920C5D37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6" y="1282701"/>
            <a:ext cx="10982324" cy="4791075"/>
          </a:xfrm>
        </p:spPr>
        <p:txBody>
          <a:bodyPr/>
          <a:lstStyle/>
          <a:p>
            <a:pPr algn="just"/>
            <a:r>
              <a:rPr lang="en-US" altLang="en-US" dirty="0"/>
              <a:t>Each process has its own page table</a:t>
            </a:r>
          </a:p>
          <a:p>
            <a:pPr algn="just"/>
            <a:r>
              <a:rPr lang="en-US" altLang="en-US" dirty="0"/>
              <a:t>Each page table entry contains the frame number of the corresponding page in main memory</a:t>
            </a:r>
          </a:p>
          <a:p>
            <a:pPr algn="just"/>
            <a:r>
              <a:rPr lang="en-US" altLang="en-US" dirty="0"/>
              <a:t>A bit is needed to indicate whether the page is in main memory or not</a:t>
            </a:r>
          </a:p>
          <a:p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>
            <a:extLst>
              <a:ext uri="{FF2B5EF4-FFF2-40B4-BE49-F238E27FC236}">
                <a16:creationId xmlns:a16="http://schemas.microsoft.com/office/drawing/2014/main" id="{4BACF8EE-6E47-4E0B-9553-478619AC3F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Page Tables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83BB268-58C6-4F53-A375-3A1BFA07EE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323976"/>
            <a:ext cx="10953750" cy="4613275"/>
          </a:xfrm>
        </p:spPr>
        <p:txBody>
          <a:bodyPr/>
          <a:lstStyle/>
          <a:p>
            <a:pPr algn="just"/>
            <a:r>
              <a:rPr lang="en-US" altLang="en-US" dirty="0"/>
              <a:t>The entire page table may take up too much main memory</a:t>
            </a:r>
          </a:p>
          <a:p>
            <a:pPr algn="just"/>
            <a:r>
              <a:rPr lang="en-US" altLang="en-US" dirty="0"/>
              <a:t>Page tables are also stored in virtual memory</a:t>
            </a:r>
          </a:p>
          <a:p>
            <a:pPr algn="just"/>
            <a:r>
              <a:rPr lang="en-US" altLang="en-US" dirty="0"/>
              <a:t>When a process is running, part of its page table is in main memory</a:t>
            </a:r>
          </a:p>
          <a:p>
            <a:pPr algn="just"/>
            <a:endParaRPr lang="en-US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>
            <a:extLst>
              <a:ext uri="{FF2B5EF4-FFF2-40B4-BE49-F238E27FC236}">
                <a16:creationId xmlns:a16="http://schemas.microsoft.com/office/drawing/2014/main" id="{80C5E6FD-34AD-4297-BBC3-00216B3B25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Page Size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9011F9E-BD03-4549-BD8F-6AAE01ABA4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49" y="1282701"/>
            <a:ext cx="10982325" cy="45307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Smaller page size, less amount of internal fragmentation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Smaller page size, more pages required per process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More pages per process means larger page tables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Larger page tables means large portion of page tables in virtual memory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7E9C0DD4-D858-466B-A563-19FEBE3CD5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Page Faults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2365D1-7236-4DB3-82A6-C935548CC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49" y="1282701"/>
            <a:ext cx="10944225" cy="46132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A miss in the page table is called a page fault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When the “valid” bit is not set to 1, then the page must be brought in from disk, possibly replacing another page in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3C2B34E-26C6-4C2F-9DD8-B869A034726D}"/>
              </a:ext>
            </a:extLst>
          </p:cNvPr>
          <p:cNvSpPr txBox="1">
            <a:spLocks noGrp="1"/>
          </p:cNvSpPr>
          <p:nvPr/>
        </p:nvSpPr>
        <p:spPr bwMode="auto">
          <a:xfrm>
            <a:off x="8039100" y="51244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4AC101-9AC5-402E-AD3C-1E3312DC02D4}" type="slidenum">
              <a:rPr lang="en-US" altLang="en-US" sz="1800"/>
              <a:pPr/>
              <a:t>19</a:t>
            </a:fld>
            <a:endParaRPr lang="en-US" altLang="en-US" sz="1800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AF666B25-1B21-4FAE-97A9-46348ADD47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-50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de-D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VM:Sharing</a:t>
            </a: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66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8CC664-1CE7-4DD6-ACD5-6C75ADF77B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1026" y="1282700"/>
            <a:ext cx="11001374" cy="4483100"/>
          </a:xfrm>
        </p:spPr>
        <p:txBody>
          <a:bodyPr/>
          <a:lstStyle/>
          <a:p>
            <a:pPr marL="0" indent="0">
              <a:buNone/>
            </a:pPr>
            <a:r>
              <a:rPr lang="de-DE" altLang="en-US" sz="2750" dirty="0"/>
              <a:t>Pieces</a:t>
            </a:r>
            <a:r>
              <a:rPr lang="en-US" altLang="en-US" sz="2750" dirty="0"/>
              <a:t> of different processes mapped to one single </a:t>
            </a:r>
            <a:r>
              <a:rPr lang="de-DE" altLang="en-US" sz="2750" dirty="0"/>
              <a:t>piece</a:t>
            </a:r>
            <a:r>
              <a:rPr lang="en-US" altLang="en-US" sz="2750" dirty="0"/>
              <a:t> of physical memory</a:t>
            </a:r>
          </a:p>
          <a:p>
            <a:pPr marL="0" indent="0" algn="just">
              <a:buNone/>
            </a:pPr>
            <a:endParaRPr lang="en-US" altLang="en-US" sz="2800" dirty="0"/>
          </a:p>
          <a:p>
            <a:pPr marL="0" indent="0" algn="just">
              <a:buNone/>
            </a:pPr>
            <a:r>
              <a:rPr lang="en-US" altLang="en-US" sz="2800" dirty="0">
                <a:hlinkClick r:id="rId3" action="ppaction://hlinkfile"/>
              </a:rPr>
              <a:t>Link</a:t>
            </a:r>
            <a:endParaRPr lang="en-US" altLang="en-US" sz="2800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E1EF50D0-F55D-41C0-A330-55640698EFBC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914652"/>
            <a:ext cx="1731963" cy="2627313"/>
            <a:chOff x="815" y="2544"/>
            <a:chExt cx="1091" cy="1655"/>
          </a:xfrm>
        </p:grpSpPr>
        <p:sp>
          <p:nvSpPr>
            <p:cNvPr id="20503" name="Rectangle 37">
              <a:extLst>
                <a:ext uri="{FF2B5EF4-FFF2-40B4-BE49-F238E27FC236}">
                  <a16:creationId xmlns:a16="http://schemas.microsoft.com/office/drawing/2014/main" id="{50B5D7BE-BA4A-44DA-9878-7BDF32FC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44"/>
              <a:ext cx="576" cy="1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504" name="Rectangle 9">
              <a:extLst>
                <a:ext uri="{FF2B5EF4-FFF2-40B4-BE49-F238E27FC236}">
                  <a16:creationId xmlns:a16="http://schemas.microsoft.com/office/drawing/2014/main" id="{07AF19F9-6E2D-4858-A637-6865850B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576" cy="384"/>
            </a:xfrm>
            <a:prstGeom prst="rect">
              <a:avLst/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de-DE" altLang="en-US" sz="1800"/>
                <a:t>iece</a:t>
              </a:r>
              <a:r>
                <a:rPr lang="en-US" altLang="en-US" sz="1800"/>
                <a:t> 2</a:t>
              </a:r>
            </a:p>
          </p:txBody>
        </p:sp>
        <p:sp>
          <p:nvSpPr>
            <p:cNvPr id="20505" name="Rectangle 10">
              <a:extLst>
                <a:ext uri="{FF2B5EF4-FFF2-40B4-BE49-F238E27FC236}">
                  <a16:creationId xmlns:a16="http://schemas.microsoft.com/office/drawing/2014/main" id="{5C8606D5-45E1-41C2-8C40-487708BD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576" cy="288"/>
            </a:xfrm>
            <a:prstGeom prst="rect">
              <a:avLst/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de-DE" altLang="en-US" sz="1800"/>
                <a:t>iece</a:t>
              </a:r>
              <a:r>
                <a:rPr lang="en-US" altLang="en-US" sz="1800"/>
                <a:t> 1</a:t>
              </a:r>
            </a:p>
          </p:txBody>
        </p:sp>
        <p:sp>
          <p:nvSpPr>
            <p:cNvPr id="20506" name="Text Box 11">
              <a:extLst>
                <a:ext uri="{FF2B5EF4-FFF2-40B4-BE49-F238E27FC236}">
                  <a16:creationId xmlns:a16="http://schemas.microsoft.com/office/drawing/2014/main" id="{87942B53-66E0-4868-AE25-717315F3C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3792"/>
              <a:ext cx="109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Virtual memory</a:t>
              </a:r>
            </a:p>
            <a:p>
              <a:pPr algn="ctr"/>
              <a:r>
                <a:rPr lang="en-US" altLang="en-US" sz="1800"/>
                <a:t>Process 1</a:t>
              </a:r>
            </a:p>
          </p:txBody>
        </p:sp>
        <p:sp>
          <p:nvSpPr>
            <p:cNvPr id="20507" name="Rectangle 12">
              <a:extLst>
                <a:ext uri="{FF2B5EF4-FFF2-40B4-BE49-F238E27FC236}">
                  <a16:creationId xmlns:a16="http://schemas.microsoft.com/office/drawing/2014/main" id="{5ED1F942-032D-42F3-A049-D0929A33A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576" cy="192"/>
            </a:xfrm>
            <a:prstGeom prst="rect">
              <a:avLst/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de-DE" altLang="en-US" sz="1800"/>
                <a:t>iece</a:t>
              </a:r>
              <a:r>
                <a:rPr lang="en-US" altLang="en-US" sz="1800"/>
                <a:t> 0</a:t>
              </a: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99EF51C4-9093-4335-A8CF-A9127F534B6E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2990852"/>
            <a:ext cx="1108075" cy="2474913"/>
            <a:chOff x="2720" y="2592"/>
            <a:chExt cx="698" cy="1559"/>
          </a:xfrm>
        </p:grpSpPr>
        <p:sp>
          <p:nvSpPr>
            <p:cNvPr id="20498" name="Rectangle 38">
              <a:extLst>
                <a:ext uri="{FF2B5EF4-FFF2-40B4-BE49-F238E27FC236}">
                  <a16:creationId xmlns:a16="http://schemas.microsoft.com/office/drawing/2014/main" id="{266C2A39-39C0-48C2-AAD4-F5E84BAD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2"/>
              <a:ext cx="576" cy="11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499" name="Rectangle 22">
              <a:extLst>
                <a:ext uri="{FF2B5EF4-FFF2-40B4-BE49-F238E27FC236}">
                  <a16:creationId xmlns:a16="http://schemas.microsoft.com/office/drawing/2014/main" id="{FF14F44F-A3D0-4114-8F1D-1F7CCEFC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576" cy="192"/>
            </a:xfrm>
            <a:prstGeom prst="rect">
              <a:avLst/>
            </a:prstGeom>
            <a:solidFill>
              <a:srgbClr val="F4E99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Piece</a:t>
              </a:r>
              <a:r>
                <a:rPr lang="en-US" altLang="en-US" sz="1800"/>
                <a:t> </a:t>
              </a:r>
              <a:r>
                <a:rPr lang="de-DE" altLang="en-US" sz="1800"/>
                <a:t>1</a:t>
              </a:r>
              <a:endParaRPr lang="en-US" altLang="en-US" sz="1800"/>
            </a:p>
          </p:txBody>
        </p:sp>
        <p:sp>
          <p:nvSpPr>
            <p:cNvPr id="20500" name="Rectangle 24">
              <a:extLst>
                <a:ext uri="{FF2B5EF4-FFF2-40B4-BE49-F238E27FC236}">
                  <a16:creationId xmlns:a16="http://schemas.microsoft.com/office/drawing/2014/main" id="{9B84FA0E-04AB-40FA-AF91-0F373094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576" cy="288"/>
            </a:xfrm>
            <a:prstGeom prst="rect">
              <a:avLst/>
            </a:prstGeom>
            <a:solidFill>
              <a:srgbClr val="F4E99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Piece</a:t>
              </a:r>
              <a:r>
                <a:rPr lang="en-US" altLang="en-US" sz="1800"/>
                <a:t> </a:t>
              </a:r>
              <a:r>
                <a:rPr lang="de-DE" altLang="en-US" sz="1800"/>
                <a:t>2</a:t>
              </a:r>
              <a:endParaRPr lang="en-US" altLang="en-US" sz="1800"/>
            </a:p>
          </p:txBody>
        </p:sp>
        <p:sp>
          <p:nvSpPr>
            <p:cNvPr id="20501" name="Rectangle 25">
              <a:extLst>
                <a:ext uri="{FF2B5EF4-FFF2-40B4-BE49-F238E27FC236}">
                  <a16:creationId xmlns:a16="http://schemas.microsoft.com/office/drawing/2014/main" id="{61C6A0CD-E6C1-42BD-B714-74E0D344C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2"/>
              <a:ext cx="576" cy="384"/>
            </a:xfrm>
            <a:prstGeom prst="rect">
              <a:avLst/>
            </a:prstGeom>
            <a:solidFill>
              <a:srgbClr val="F4E99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Piece</a:t>
              </a:r>
              <a:r>
                <a:rPr lang="en-US" altLang="en-US" sz="1800"/>
                <a:t> </a:t>
              </a:r>
              <a:r>
                <a:rPr lang="de-DE" altLang="en-US" sz="1800"/>
                <a:t>0</a:t>
              </a:r>
              <a:endParaRPr lang="en-US" altLang="en-US" sz="1800"/>
            </a:p>
          </p:txBody>
        </p:sp>
        <p:sp>
          <p:nvSpPr>
            <p:cNvPr id="20502" name="Text Box 26">
              <a:extLst>
                <a:ext uri="{FF2B5EF4-FFF2-40B4-BE49-F238E27FC236}">
                  <a16:creationId xmlns:a16="http://schemas.microsoft.com/office/drawing/2014/main" id="{36A3587F-0DA7-4107-8A0E-ECFD6B3DB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3744"/>
              <a:ext cx="6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Physical </a:t>
              </a:r>
            </a:p>
            <a:p>
              <a:pPr algn="ctr"/>
              <a:r>
                <a:rPr lang="en-US" altLang="en-US" sz="1800"/>
                <a:t>memory</a:t>
              </a:r>
            </a:p>
          </p:txBody>
        </p:sp>
      </p:grpSp>
      <p:cxnSp>
        <p:nvCxnSpPr>
          <p:cNvPr id="156700" name="AutoShape 28">
            <a:extLst>
              <a:ext uri="{FF2B5EF4-FFF2-40B4-BE49-F238E27FC236}">
                <a16:creationId xmlns:a16="http://schemas.microsoft.com/office/drawing/2014/main" id="{EF194803-3D65-4FFD-8201-0BB786DF4230}"/>
              </a:ext>
            </a:extLst>
          </p:cNvPr>
          <p:cNvCxnSpPr>
            <a:cxnSpLocks noChangeShapeType="1"/>
            <a:stCxn id="20505" idx="3"/>
            <a:endCxn id="20500" idx="1"/>
          </p:cNvCxnSpPr>
          <p:nvPr/>
        </p:nvCxnSpPr>
        <p:spPr bwMode="auto">
          <a:xfrm>
            <a:off x="4090989" y="3600450"/>
            <a:ext cx="1800225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1" name="AutoShape 29">
            <a:extLst>
              <a:ext uri="{FF2B5EF4-FFF2-40B4-BE49-F238E27FC236}">
                <a16:creationId xmlns:a16="http://schemas.microsoft.com/office/drawing/2014/main" id="{E57B568E-1B9F-425E-BDB0-17B4CD82CF3D}"/>
              </a:ext>
            </a:extLst>
          </p:cNvPr>
          <p:cNvCxnSpPr>
            <a:cxnSpLocks noChangeShapeType="1"/>
            <a:stCxn id="20504" idx="3"/>
            <a:endCxn id="20501" idx="1"/>
          </p:cNvCxnSpPr>
          <p:nvPr/>
        </p:nvCxnSpPr>
        <p:spPr bwMode="auto">
          <a:xfrm flipV="1">
            <a:off x="4090989" y="3295650"/>
            <a:ext cx="1800225" cy="1066800"/>
          </a:xfrm>
          <a:prstGeom prst="bentConnector3">
            <a:avLst>
              <a:gd name="adj1" fmla="val 2768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3" name="AutoShape 31">
            <a:extLst>
              <a:ext uri="{FF2B5EF4-FFF2-40B4-BE49-F238E27FC236}">
                <a16:creationId xmlns:a16="http://schemas.microsoft.com/office/drawing/2014/main" id="{8CD4E221-C2A7-4BB6-BA5C-3352B47EF7F2}"/>
              </a:ext>
            </a:extLst>
          </p:cNvPr>
          <p:cNvCxnSpPr>
            <a:cxnSpLocks noChangeShapeType="1"/>
            <a:stCxn id="20496" idx="1"/>
            <a:endCxn id="20500" idx="3"/>
          </p:cNvCxnSpPr>
          <p:nvPr/>
        </p:nvCxnSpPr>
        <p:spPr bwMode="auto">
          <a:xfrm rot="10800000" flipV="1">
            <a:off x="6834189" y="3219450"/>
            <a:ext cx="1800225" cy="1295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4" name="AutoShape 32">
            <a:extLst>
              <a:ext uri="{FF2B5EF4-FFF2-40B4-BE49-F238E27FC236}">
                <a16:creationId xmlns:a16="http://schemas.microsoft.com/office/drawing/2014/main" id="{32B99762-47F1-4C6D-ACAB-3F18D634E8C7}"/>
              </a:ext>
            </a:extLst>
          </p:cNvPr>
          <p:cNvCxnSpPr>
            <a:cxnSpLocks noChangeShapeType="1"/>
            <a:stCxn id="20497" idx="1"/>
            <a:endCxn id="20499" idx="3"/>
          </p:cNvCxnSpPr>
          <p:nvPr/>
        </p:nvCxnSpPr>
        <p:spPr bwMode="auto">
          <a:xfrm rot="10800000">
            <a:off x="6834189" y="3905250"/>
            <a:ext cx="1800225" cy="762000"/>
          </a:xfrm>
          <a:prstGeom prst="bentConnector3">
            <a:avLst>
              <a:gd name="adj1" fmla="val 2556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705" name="AutoShape 33">
            <a:extLst>
              <a:ext uri="{FF2B5EF4-FFF2-40B4-BE49-F238E27FC236}">
                <a16:creationId xmlns:a16="http://schemas.microsoft.com/office/drawing/2014/main" id="{7C61B198-5CCD-4CDF-97D8-6951643C15A1}"/>
              </a:ext>
            </a:extLst>
          </p:cNvPr>
          <p:cNvSpPr>
            <a:spLocks/>
          </p:cNvSpPr>
          <p:nvPr/>
        </p:nvSpPr>
        <p:spPr bwMode="auto">
          <a:xfrm>
            <a:off x="7048500" y="4743450"/>
            <a:ext cx="1066800" cy="609600"/>
          </a:xfrm>
          <a:prstGeom prst="borderCallout2">
            <a:avLst>
              <a:gd name="adj1" fmla="val 18750"/>
              <a:gd name="adj2" fmla="val -7144"/>
              <a:gd name="adj3" fmla="val 18750"/>
              <a:gd name="adj4" fmla="val -7144"/>
              <a:gd name="adj5" fmla="val -13023"/>
              <a:gd name="adj6" fmla="val -3556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shared</a:t>
            </a:r>
          </a:p>
          <a:p>
            <a:pPr algn="ctr"/>
            <a:r>
              <a:rPr lang="en-US" altLang="en-US" sz="1800"/>
              <a:t>memory</a:t>
            </a: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ACB00E84-0839-49CE-BD52-9F3543AE8A53}"/>
              </a:ext>
            </a:extLst>
          </p:cNvPr>
          <p:cNvGrpSpPr>
            <a:grpSpLocks/>
          </p:cNvGrpSpPr>
          <p:nvPr/>
        </p:nvGrpSpPr>
        <p:grpSpPr bwMode="auto">
          <a:xfrm>
            <a:off x="8266112" y="2914652"/>
            <a:ext cx="1731963" cy="2627313"/>
            <a:chOff x="4271" y="2544"/>
            <a:chExt cx="1091" cy="1655"/>
          </a:xfrm>
        </p:grpSpPr>
        <p:sp>
          <p:nvSpPr>
            <p:cNvPr id="20493" name="Rectangle 39">
              <a:extLst>
                <a:ext uri="{FF2B5EF4-FFF2-40B4-BE49-F238E27FC236}">
                  <a16:creationId xmlns:a16="http://schemas.microsoft.com/office/drawing/2014/main" id="{9778A7A7-CF26-4814-94E1-3ACBE2622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576" cy="1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494" name="Text Box 19">
              <a:extLst>
                <a:ext uri="{FF2B5EF4-FFF2-40B4-BE49-F238E27FC236}">
                  <a16:creationId xmlns:a16="http://schemas.microsoft.com/office/drawing/2014/main" id="{3CD6A9E8-98EE-47C8-819A-8093FABD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3792"/>
              <a:ext cx="109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Virtual memory</a:t>
              </a:r>
            </a:p>
            <a:p>
              <a:pPr algn="ctr"/>
              <a:r>
                <a:rPr lang="en-US" altLang="en-US" sz="1800"/>
                <a:t>Process 2</a:t>
              </a:r>
            </a:p>
          </p:txBody>
        </p:sp>
        <p:sp>
          <p:nvSpPr>
            <p:cNvPr id="20495" name="Rectangle 34">
              <a:extLst>
                <a:ext uri="{FF2B5EF4-FFF2-40B4-BE49-F238E27FC236}">
                  <a16:creationId xmlns:a16="http://schemas.microsoft.com/office/drawing/2014/main" id="{FDD0474F-B2BE-4160-BBE8-456D6E67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72"/>
              <a:ext cx="576" cy="288"/>
            </a:xfrm>
            <a:prstGeom prst="rect">
              <a:avLst/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de-DE" altLang="en-US" sz="1800"/>
                <a:t>iece</a:t>
              </a:r>
              <a:r>
                <a:rPr lang="en-US" altLang="en-US" sz="1800"/>
                <a:t> </a:t>
              </a:r>
              <a:r>
                <a:rPr lang="de-DE" altLang="en-US" sz="1800"/>
                <a:t>1</a:t>
              </a:r>
              <a:endParaRPr lang="en-US" altLang="en-US" sz="1800"/>
            </a:p>
          </p:txBody>
        </p:sp>
        <p:sp>
          <p:nvSpPr>
            <p:cNvPr id="20496" name="Rectangle 35">
              <a:extLst>
                <a:ext uri="{FF2B5EF4-FFF2-40B4-BE49-F238E27FC236}">
                  <a16:creationId xmlns:a16="http://schemas.microsoft.com/office/drawing/2014/main" id="{0503DDF1-8DFF-46B1-93EF-4349B4F74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92"/>
              <a:ext cx="576" cy="288"/>
            </a:xfrm>
            <a:prstGeom prst="rect">
              <a:avLst/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de-DE" altLang="en-US" sz="1800"/>
                <a:t>iece</a:t>
              </a:r>
              <a:r>
                <a:rPr lang="en-US" altLang="en-US" sz="1800"/>
                <a:t> </a:t>
              </a:r>
              <a:r>
                <a:rPr lang="de-DE" altLang="en-US" sz="1800"/>
                <a:t>0</a:t>
              </a:r>
              <a:endParaRPr lang="en-US" altLang="en-US" sz="1800"/>
            </a:p>
          </p:txBody>
        </p:sp>
        <p:sp>
          <p:nvSpPr>
            <p:cNvPr id="20497" name="Rectangle 36">
              <a:extLst>
                <a:ext uri="{FF2B5EF4-FFF2-40B4-BE49-F238E27FC236}">
                  <a16:creationId xmlns:a16="http://schemas.microsoft.com/office/drawing/2014/main" id="{95ED4251-197D-4B74-8F51-FD43E23B6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576" cy="192"/>
            </a:xfrm>
            <a:prstGeom prst="rect">
              <a:avLst/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de-DE" altLang="en-US" sz="1800"/>
                <a:t>iece</a:t>
              </a:r>
              <a:r>
                <a:rPr lang="en-US" altLang="en-US" sz="1800"/>
                <a:t> </a:t>
              </a:r>
              <a:r>
                <a:rPr lang="de-DE" altLang="en-US" sz="1800"/>
                <a:t>2</a:t>
              </a: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bldLvl="2" autoUpdateAnimBg="0"/>
      <p:bldP spid="15670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7F235AD-72A7-4FF2-98D4-5027FCE9BC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-1"/>
            <a:ext cx="8077200" cy="676275"/>
          </a:xfrm>
        </p:spPr>
        <p:txBody>
          <a:bodyPr/>
          <a:lstStyle/>
          <a:p>
            <a:r>
              <a:rPr lang="en-US" altLang="en-US" sz="3600" dirty="0"/>
              <a:t>Virtual Memory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55A381-879A-4A3F-A71E-88FCE72164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219200"/>
            <a:ext cx="11010900" cy="4757738"/>
          </a:xfrm>
        </p:spPr>
        <p:txBody>
          <a:bodyPr/>
          <a:lstStyle/>
          <a:p>
            <a:r>
              <a:rPr lang="en-US" altLang="en-US" b="1" dirty="0"/>
              <a:t>Virtual memory</a:t>
            </a:r>
            <a:r>
              <a:rPr lang="en-US" altLang="en-US" dirty="0"/>
              <a:t> – separation of user logical memory from physical memory.</a:t>
            </a:r>
          </a:p>
          <a:p>
            <a:pPr lvl="1"/>
            <a:r>
              <a:rPr lang="en-US" altLang="en-US" sz="2400" dirty="0"/>
              <a:t>Only part of the program needs to be in memory for execution</a:t>
            </a:r>
          </a:p>
          <a:p>
            <a:pPr lvl="1"/>
            <a:r>
              <a:rPr lang="en-US" altLang="en-US" sz="2400" dirty="0"/>
              <a:t>Logical address space can therefore be much larger than physical address space</a:t>
            </a:r>
          </a:p>
          <a:p>
            <a:pPr lvl="1"/>
            <a:r>
              <a:rPr lang="en-US" altLang="en-US" sz="2400" dirty="0"/>
              <a:t>Allows for more efficient process creation</a:t>
            </a:r>
            <a:br>
              <a:rPr lang="en-US" altLang="en-US" sz="2400" dirty="0"/>
            </a:br>
            <a:endParaRPr lang="en-US" altLang="en-US" sz="2400" dirty="0"/>
          </a:p>
          <a:p>
            <a:pPr algn="just"/>
            <a:r>
              <a:rPr lang="en-US" altLang="en-US" dirty="0"/>
              <a:t>Virtual memory can be implemented via:</a:t>
            </a:r>
          </a:p>
          <a:p>
            <a:pPr lvl="1" algn="just"/>
            <a:r>
              <a:rPr lang="en-US" altLang="en-US" sz="2400" dirty="0"/>
              <a:t>Demand paging </a:t>
            </a:r>
          </a:p>
          <a:p>
            <a:pPr lvl="1" algn="just"/>
            <a:r>
              <a:rPr lang="en-US" altLang="en-US" sz="2400" dirty="0"/>
              <a:t>Demand segmentation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97F98F8B-BC85-497A-BAD3-CB8DB08C9F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de-D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VM: Advantages</a:t>
            </a:r>
            <a:endParaRPr lang="en-US" sz="36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E1A49B-7FB5-4724-A059-7047CEA1D9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0075" y="1282701"/>
            <a:ext cx="11010899" cy="4803775"/>
          </a:xfrm>
        </p:spPr>
        <p:txBody>
          <a:bodyPr/>
          <a:lstStyle/>
          <a:p>
            <a:pPr algn="just"/>
            <a:r>
              <a:rPr lang="de-DE" altLang="en-US" sz="2200" dirty="0"/>
              <a:t>VM supports</a:t>
            </a:r>
          </a:p>
          <a:p>
            <a:pPr lvl="1" algn="just"/>
            <a:r>
              <a:rPr lang="de-DE" altLang="en-US" sz="2200" dirty="0"/>
              <a:t>Swapping</a:t>
            </a:r>
            <a:endParaRPr lang="en-US" altLang="en-US" sz="2200" dirty="0"/>
          </a:p>
          <a:p>
            <a:pPr lvl="2" algn="just"/>
            <a:r>
              <a:rPr lang="en-US" altLang="en-US" sz="2200" dirty="0"/>
              <a:t>Rarely used </a:t>
            </a:r>
            <a:r>
              <a:rPr lang="de-DE" altLang="en-US" sz="2200" dirty="0"/>
              <a:t>„pieces“ can be</a:t>
            </a:r>
            <a:r>
              <a:rPr lang="en-US" altLang="en-US" sz="2200" dirty="0"/>
              <a:t> discarded or swapped out</a:t>
            </a:r>
            <a:endParaRPr lang="de-DE" altLang="en-US" sz="2200" dirty="0"/>
          </a:p>
          <a:p>
            <a:pPr lvl="2" algn="just"/>
            <a:r>
              <a:rPr lang="de-DE" altLang="en-US" sz="2200" dirty="0"/>
              <a:t>„Piece“ can be swapped back in to any free piece of physical memory large enough, mapping unit translates addresses</a:t>
            </a:r>
            <a:endParaRPr lang="en-US" altLang="en-US" sz="2200" dirty="0"/>
          </a:p>
          <a:p>
            <a:pPr lvl="1" algn="just"/>
            <a:r>
              <a:rPr lang="de-DE" altLang="en-US" sz="2200" dirty="0"/>
              <a:t>Protection</a:t>
            </a:r>
          </a:p>
          <a:p>
            <a:pPr lvl="1" algn="just"/>
            <a:r>
              <a:rPr lang="de-DE" altLang="en-US" sz="2200" dirty="0"/>
              <a:t>Sharing</a:t>
            </a:r>
          </a:p>
          <a:p>
            <a:pPr lvl="2" algn="just"/>
            <a:r>
              <a:rPr lang="en-US" altLang="en-US" sz="2200" dirty="0"/>
              <a:t>Common data or code may be shared to save memory</a:t>
            </a:r>
          </a:p>
          <a:p>
            <a:pPr algn="just"/>
            <a:r>
              <a:rPr lang="en-US" altLang="en-US" sz="2200" dirty="0"/>
              <a:t>Code can be placed anywhere in physical memory without relocation</a:t>
            </a:r>
            <a:r>
              <a:rPr lang="de-DE" altLang="en-US" sz="2200" dirty="0"/>
              <a:t> (adresses are mapped!)</a:t>
            </a:r>
            <a:endParaRPr lang="en-US" altLang="en-US" sz="2200" dirty="0"/>
          </a:p>
          <a:p>
            <a:pPr lvl="2" algn="just"/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45BF11E2-F375-47E7-AE98-6E1E2A20D9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de-D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VM: Disadvantages</a:t>
            </a: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49E8A3-5B0D-4CAE-8FD2-E4371DB55D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282700"/>
            <a:ext cx="10963275" cy="4483100"/>
          </a:xfrm>
        </p:spPr>
        <p:txBody>
          <a:bodyPr/>
          <a:lstStyle/>
          <a:p>
            <a:pPr algn="just"/>
            <a:r>
              <a:rPr lang="de-DE" altLang="en-US" sz="2800" dirty="0"/>
              <a:t>Memory requirements (mapping tables)</a:t>
            </a:r>
          </a:p>
          <a:p>
            <a:pPr algn="just"/>
            <a:r>
              <a:rPr lang="en-US" altLang="en-US" sz="2800" dirty="0"/>
              <a:t>Longer memory access times (</a:t>
            </a:r>
            <a:r>
              <a:rPr lang="de-DE" altLang="en-US" sz="2800" dirty="0"/>
              <a:t>mapping</a:t>
            </a:r>
            <a:r>
              <a:rPr lang="en-US" altLang="en-US" sz="2800" dirty="0"/>
              <a:t> table lookup)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C94-564D-4A28-8D85-849ECA8B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667000"/>
            <a:ext cx="10744200" cy="1325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accent2"/>
                </a:solidFill>
              </a:rPr>
              <a:t>That’s All</a:t>
            </a:r>
            <a:br>
              <a:rPr lang="en-US" sz="9600" b="1" dirty="0">
                <a:solidFill>
                  <a:schemeClr val="accent2"/>
                </a:solidFill>
              </a:rPr>
            </a:br>
            <a:r>
              <a:rPr lang="en-US" sz="9600" b="1" dirty="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F8B9D5-C55A-4C0B-815C-FA610F5F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4" y="0"/>
            <a:ext cx="9153525" cy="68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993300"/>
                </a:solidFill>
              </a:rPr>
              <a:t>Virtual Memory Diagram</a:t>
            </a: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AA05478B-B910-4F6F-924F-B21D9870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575" y="5791938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Fig. 9.1, p.291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3268749B-1EBA-46F6-9586-AE11892EF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924050"/>
            <a:ext cx="1066800" cy="403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01" name="Line 6">
            <a:extLst>
              <a:ext uri="{FF2B5EF4-FFF2-40B4-BE49-F238E27FC236}">
                <a16:creationId xmlns:a16="http://schemas.microsoft.com/office/drawing/2014/main" id="{860D5E22-9BF9-4B83-9BE0-0E435E477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43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489E1AD5-D453-489D-9BE2-BC02E7E66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003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8">
            <a:extLst>
              <a:ext uri="{FF2B5EF4-FFF2-40B4-BE49-F238E27FC236}">
                <a16:creationId xmlns:a16="http://schemas.microsoft.com/office/drawing/2014/main" id="{B8E23B64-B537-4D0E-A13F-38FC9DA8C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575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9">
            <a:extLst>
              <a:ext uri="{FF2B5EF4-FFF2-40B4-BE49-F238E27FC236}">
                <a16:creationId xmlns:a16="http://schemas.microsoft.com/office/drawing/2014/main" id="{C6899A21-DB60-432D-A0F7-9C164169F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7147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>
            <a:extLst>
              <a:ext uri="{FF2B5EF4-FFF2-40B4-BE49-F238E27FC236}">
                <a16:creationId xmlns:a16="http://schemas.microsoft.com/office/drawing/2014/main" id="{885B6A3A-243E-45FD-99DA-150BFD2BF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4673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1">
            <a:extLst>
              <a:ext uri="{FF2B5EF4-FFF2-40B4-BE49-F238E27FC236}">
                <a16:creationId xmlns:a16="http://schemas.microsoft.com/office/drawing/2014/main" id="{7938B2C1-7D70-4240-B36B-4E64B1F8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1428750"/>
            <a:ext cx="206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virtual memory</a:t>
            </a:r>
          </a:p>
        </p:txBody>
      </p:sp>
      <p:sp>
        <p:nvSpPr>
          <p:cNvPr id="4107" name="Text Box 12">
            <a:extLst>
              <a:ext uri="{FF2B5EF4-FFF2-40B4-BE49-F238E27FC236}">
                <a16:creationId xmlns:a16="http://schemas.microsoft.com/office/drawing/2014/main" id="{D808BDE5-36EE-4B52-B2AA-728F2DA89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88595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page 0</a:t>
            </a:r>
          </a:p>
        </p:txBody>
      </p:sp>
      <p:sp>
        <p:nvSpPr>
          <p:cNvPr id="4108" name="Text Box 13">
            <a:extLst>
              <a:ext uri="{FF2B5EF4-FFF2-40B4-BE49-F238E27FC236}">
                <a16:creationId xmlns:a16="http://schemas.microsoft.com/office/drawing/2014/main" id="{46E8B0E6-8E70-43ED-B6DF-704188E0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34315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page 1</a:t>
            </a:r>
          </a:p>
        </p:txBody>
      </p:sp>
      <p:sp>
        <p:nvSpPr>
          <p:cNvPr id="4109" name="Text Box 14">
            <a:extLst>
              <a:ext uri="{FF2B5EF4-FFF2-40B4-BE49-F238E27FC236}">
                <a16:creationId xmlns:a16="http://schemas.microsoft.com/office/drawing/2014/main" id="{F38A1908-0950-48C7-80B1-FF54830B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80035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page 2</a:t>
            </a:r>
          </a:p>
        </p:txBody>
      </p:sp>
      <p:sp>
        <p:nvSpPr>
          <p:cNvPr id="4110" name="Text Box 15">
            <a:extLst>
              <a:ext uri="{FF2B5EF4-FFF2-40B4-BE49-F238E27FC236}">
                <a16:creationId xmlns:a16="http://schemas.microsoft.com/office/drawing/2014/main" id="{0641AD8C-0ACA-42DF-8CA5-BFC6A97B8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25755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page 3</a:t>
            </a:r>
          </a:p>
        </p:txBody>
      </p:sp>
      <p:sp>
        <p:nvSpPr>
          <p:cNvPr id="4111" name="Text Box 16">
            <a:extLst>
              <a:ext uri="{FF2B5EF4-FFF2-40B4-BE49-F238E27FC236}">
                <a16:creationId xmlns:a16="http://schemas.microsoft.com/office/drawing/2014/main" id="{C2CFC9B9-3E3C-4B6D-B745-7DA16635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46735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page n</a:t>
            </a:r>
          </a:p>
        </p:txBody>
      </p:sp>
      <p:sp>
        <p:nvSpPr>
          <p:cNvPr id="4112" name="Rectangle 17">
            <a:extLst>
              <a:ext uri="{FF2B5EF4-FFF2-40B4-BE49-F238E27FC236}">
                <a16:creationId xmlns:a16="http://schemas.microsoft.com/office/drawing/2014/main" id="{DD35E1FC-5535-46DA-B787-D27A0441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00350"/>
            <a:ext cx="1371600" cy="1905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13" name="Line 18">
            <a:extLst>
              <a:ext uri="{FF2B5EF4-FFF2-40B4-BE49-F238E27FC236}">
                <a16:creationId xmlns:a16="http://schemas.microsoft.com/office/drawing/2014/main" id="{BB5CA75A-87B5-40D6-A4DF-D4FCBA4BA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813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9">
            <a:extLst>
              <a:ext uri="{FF2B5EF4-FFF2-40B4-BE49-F238E27FC236}">
                <a16:creationId xmlns:a16="http://schemas.microsoft.com/office/drawing/2014/main" id="{51D57EE7-91AF-4887-9E36-7E2BFA16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623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20">
            <a:extLst>
              <a:ext uri="{FF2B5EF4-FFF2-40B4-BE49-F238E27FC236}">
                <a16:creationId xmlns:a16="http://schemas.microsoft.com/office/drawing/2014/main" id="{463F21ED-60AF-4F3D-839F-BC2FBF522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9433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1">
            <a:extLst>
              <a:ext uri="{FF2B5EF4-FFF2-40B4-BE49-F238E27FC236}">
                <a16:creationId xmlns:a16="http://schemas.microsoft.com/office/drawing/2014/main" id="{8E4CF9BD-5339-4F94-8BD9-59A0964DD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243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2">
            <a:extLst>
              <a:ext uri="{FF2B5EF4-FFF2-40B4-BE49-F238E27FC236}">
                <a16:creationId xmlns:a16="http://schemas.microsoft.com/office/drawing/2014/main" id="{775E85E1-2B71-456A-8B50-48198E47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828" y="4645026"/>
            <a:ext cx="1208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memory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map</a:t>
            </a:r>
          </a:p>
        </p:txBody>
      </p:sp>
      <p:sp>
        <p:nvSpPr>
          <p:cNvPr id="4118" name="Rectangle 23">
            <a:extLst>
              <a:ext uri="{FF2B5EF4-FFF2-40B4-BE49-F238E27FC236}">
                <a16:creationId xmlns:a16="http://schemas.microsoft.com/office/drawing/2014/main" id="{1E0B2417-E0B1-46F6-BE73-86B7D139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43150"/>
            <a:ext cx="10668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19" name="Line 24">
            <a:extLst>
              <a:ext uri="{FF2B5EF4-FFF2-40B4-BE49-F238E27FC236}">
                <a16:creationId xmlns:a16="http://schemas.microsoft.com/office/drawing/2014/main" id="{13F0829B-D49A-4FC6-8F1E-28898F9D4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724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5">
            <a:extLst>
              <a:ext uri="{FF2B5EF4-FFF2-40B4-BE49-F238E27FC236}">
                <a16:creationId xmlns:a16="http://schemas.microsoft.com/office/drawing/2014/main" id="{B97E4E79-01EB-4047-AFE9-BBC38B48D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105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6">
            <a:extLst>
              <a:ext uri="{FF2B5EF4-FFF2-40B4-BE49-F238E27FC236}">
                <a16:creationId xmlns:a16="http://schemas.microsoft.com/office/drawing/2014/main" id="{5D705C83-16D7-4CD6-B59F-F7C9AD633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486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7">
            <a:extLst>
              <a:ext uri="{FF2B5EF4-FFF2-40B4-BE49-F238E27FC236}">
                <a16:creationId xmlns:a16="http://schemas.microsoft.com/office/drawing/2014/main" id="{7B705C55-36A7-47B4-92F5-EBDA50D1A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67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Line 28">
            <a:extLst>
              <a:ext uri="{FF2B5EF4-FFF2-40B4-BE49-F238E27FC236}">
                <a16:creationId xmlns:a16="http://schemas.microsoft.com/office/drawing/2014/main" id="{6B651D78-2EF7-4857-8118-515342127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48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Line 29">
            <a:extLst>
              <a:ext uri="{FF2B5EF4-FFF2-40B4-BE49-F238E27FC236}">
                <a16:creationId xmlns:a16="http://schemas.microsoft.com/office/drawing/2014/main" id="{F91E7E06-6B5B-41FE-B7E6-B87ECB16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6291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Text Box 30">
            <a:extLst>
              <a:ext uri="{FF2B5EF4-FFF2-40B4-BE49-F238E27FC236}">
                <a16:creationId xmlns:a16="http://schemas.microsoft.com/office/drawing/2014/main" id="{9A8F562A-6A0A-4364-8BCB-EF6C5C6C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5010151"/>
            <a:ext cx="1208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physical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4126" name="AutoShape 31">
            <a:extLst>
              <a:ext uri="{FF2B5EF4-FFF2-40B4-BE49-F238E27FC236}">
                <a16:creationId xmlns:a16="http://schemas.microsoft.com/office/drawing/2014/main" id="{00E85A8A-2566-4CEB-8F1D-43499092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343150"/>
            <a:ext cx="1447800" cy="22098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27" name="Rectangle 32">
            <a:extLst>
              <a:ext uri="{FF2B5EF4-FFF2-40B4-BE49-F238E27FC236}">
                <a16:creationId xmlns:a16="http://schemas.microsoft.com/office/drawing/2014/main" id="{EE33F4D9-4A99-41AE-AD3D-BA9ED159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87655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28" name="Rectangle 33">
            <a:extLst>
              <a:ext uri="{FF2B5EF4-FFF2-40B4-BE49-F238E27FC236}">
                <a16:creationId xmlns:a16="http://schemas.microsoft.com/office/drawing/2014/main" id="{7172EAEE-17B5-4224-8519-9E94F0C2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87655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29" name="Rectangle 34">
            <a:extLst>
              <a:ext uri="{FF2B5EF4-FFF2-40B4-BE49-F238E27FC236}">
                <a16:creationId xmlns:a16="http://schemas.microsoft.com/office/drawing/2014/main" id="{9D4FD4C1-1A15-4CE5-80D1-8A6FE2B6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333375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30" name="Rectangle 35">
            <a:extLst>
              <a:ext uri="{FF2B5EF4-FFF2-40B4-BE49-F238E27FC236}">
                <a16:creationId xmlns:a16="http://schemas.microsoft.com/office/drawing/2014/main" id="{A6001F29-DC58-4837-9C6A-BF25C4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379095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31" name="Rectangle 36">
            <a:extLst>
              <a:ext uri="{FF2B5EF4-FFF2-40B4-BE49-F238E27FC236}">
                <a16:creationId xmlns:a16="http://schemas.microsoft.com/office/drawing/2014/main" id="{6D123C10-06CA-4552-8883-CC7A45B1F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79095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32" name="Rectangle 37">
            <a:extLst>
              <a:ext uri="{FF2B5EF4-FFF2-40B4-BE49-F238E27FC236}">
                <a16:creationId xmlns:a16="http://schemas.microsoft.com/office/drawing/2014/main" id="{7377D758-75C8-4C2D-B319-8A5C2072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333750"/>
            <a:ext cx="381000" cy="3048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33" name="Text Box 38">
            <a:extLst>
              <a:ext uri="{FF2B5EF4-FFF2-40B4-BE49-F238E27FC236}">
                <a16:creationId xmlns:a16="http://schemas.microsoft.com/office/drawing/2014/main" id="{98FF37D5-C438-45B3-B247-C3D712BE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712" y="4476751"/>
            <a:ext cx="14318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secondary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storage</a:t>
            </a:r>
          </a:p>
        </p:txBody>
      </p:sp>
      <p:sp>
        <p:nvSpPr>
          <p:cNvPr id="4134" name="Line 39">
            <a:extLst>
              <a:ext uri="{FF2B5EF4-FFF2-40B4-BE49-F238E27FC236}">
                <a16:creationId xmlns:a16="http://schemas.microsoft.com/office/drawing/2014/main" id="{CE7B2E61-2923-4C8F-8FCA-B5D03D5CC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9" y="3030539"/>
            <a:ext cx="1216025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Line 40">
            <a:extLst>
              <a:ext uri="{FF2B5EF4-FFF2-40B4-BE49-F238E27FC236}">
                <a16:creationId xmlns:a16="http://schemas.microsoft.com/office/drawing/2014/main" id="{11220D07-16BA-44B8-B548-F5EB4B144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76550"/>
            <a:ext cx="838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Line 41">
            <a:extLst>
              <a:ext uri="{FF2B5EF4-FFF2-40B4-BE49-F238E27FC236}">
                <a16:creationId xmlns:a16="http://schemas.microsoft.com/office/drawing/2014/main" id="{C6DC94F6-96AD-4F36-8204-DE86D7A05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1475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Line 42">
            <a:extLst>
              <a:ext uri="{FF2B5EF4-FFF2-40B4-BE49-F238E27FC236}">
                <a16:creationId xmlns:a16="http://schemas.microsoft.com/office/drawing/2014/main" id="{15F65A4D-EC35-41B3-AB6D-2F48F97D8F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943350"/>
            <a:ext cx="2133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Line 43">
            <a:extLst>
              <a:ext uri="{FF2B5EF4-FFF2-40B4-BE49-F238E27FC236}">
                <a16:creationId xmlns:a16="http://schemas.microsoft.com/office/drawing/2014/main" id="{01083E20-1552-4340-9942-EDFE13FE2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49555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Line 44">
            <a:extLst>
              <a:ext uri="{FF2B5EF4-FFF2-40B4-BE49-F238E27FC236}">
                <a16:creationId xmlns:a16="http://schemas.microsoft.com/office/drawing/2014/main" id="{F3E86F8D-1D8A-4BB0-97C4-B4CFD1C259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3181350"/>
            <a:ext cx="838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7C82215-E005-4910-A895-BF243C6E05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477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What </a:t>
            </a:r>
            <a:r>
              <a:rPr lang="de-D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 VM?</a:t>
            </a: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BE45C7B5-4A7D-4A2D-9D86-0586460CC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57325"/>
            <a:ext cx="2743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Program: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/>
              <a:t>....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/>
              <a:t>Mov AX, 0xA0F4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/>
              <a:t>....</a:t>
            </a:r>
          </a:p>
        </p:txBody>
      </p:sp>
      <p:sp>
        <p:nvSpPr>
          <p:cNvPr id="94219" name="Oval 11">
            <a:extLst>
              <a:ext uri="{FF2B5EF4-FFF2-40B4-BE49-F238E27FC236}">
                <a16:creationId xmlns:a16="http://schemas.microsoft.com/office/drawing/2014/main" id="{A5DB47C0-9C61-4A7E-BB46-67CD5F16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806" y="2291596"/>
            <a:ext cx="1099347" cy="527803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DFA62FF5-D0A3-435F-84B3-296636CFFDF0}"/>
              </a:ext>
            </a:extLst>
          </p:cNvPr>
          <p:cNvGrpSpPr>
            <a:grpSpLocks/>
          </p:cNvGrpSpPr>
          <p:nvPr/>
        </p:nvGrpSpPr>
        <p:grpSpPr bwMode="auto">
          <a:xfrm>
            <a:off x="4460875" y="1381125"/>
            <a:ext cx="1939925" cy="3886200"/>
            <a:chOff x="1850" y="1104"/>
            <a:chExt cx="1222" cy="2448"/>
          </a:xfrm>
        </p:grpSpPr>
        <p:sp>
          <p:nvSpPr>
            <p:cNvPr id="5146" name="AutoShape 59">
              <a:extLst>
                <a:ext uri="{FF2B5EF4-FFF2-40B4-BE49-F238E27FC236}">
                  <a16:creationId xmlns:a16="http://schemas.microsoft.com/office/drawing/2014/main" id="{797AE716-D74B-418C-A13C-5A1FB203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04"/>
              <a:ext cx="768" cy="2448"/>
            </a:xfrm>
            <a:prstGeom prst="doubleWave">
              <a:avLst>
                <a:gd name="adj1" fmla="val 1611"/>
                <a:gd name="adj2" fmla="val 0"/>
              </a:avLst>
            </a:prstGeom>
            <a:solidFill>
              <a:srgbClr val="FFA7F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7" name="Rectangle 38">
              <a:extLst>
                <a:ext uri="{FF2B5EF4-FFF2-40B4-BE49-F238E27FC236}">
                  <a16:creationId xmlns:a16="http://schemas.microsoft.com/office/drawing/2014/main" id="{E81C107C-65D5-49EE-BE11-8D13FBB66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768" cy="768"/>
            </a:xfrm>
            <a:prstGeom prst="rect">
              <a:avLst/>
            </a:prstGeom>
            <a:solidFill>
              <a:srgbClr val="C3E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8" name="Rectangle 14">
              <a:extLst>
                <a:ext uri="{FF2B5EF4-FFF2-40B4-BE49-F238E27FC236}">
                  <a16:creationId xmlns:a16="http://schemas.microsoft.com/office/drawing/2014/main" id="{7C0B5F98-F4F5-4C6A-A37D-EB246C85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76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0xA0F4</a:t>
              </a:r>
            </a:p>
          </p:txBody>
        </p:sp>
        <p:cxnSp>
          <p:nvCxnSpPr>
            <p:cNvPr id="5149" name="AutoShape 16">
              <a:extLst>
                <a:ext uri="{FF2B5EF4-FFF2-40B4-BE49-F238E27FC236}">
                  <a16:creationId xmlns:a16="http://schemas.microsoft.com/office/drawing/2014/main" id="{216F9DA2-D3CB-47FA-BEDB-9A3756D81E56}"/>
                </a:ext>
              </a:extLst>
            </p:cNvPr>
            <p:cNvCxnSpPr>
              <a:cxnSpLocks noChangeShapeType="1"/>
              <a:stCxn id="94219" idx="0"/>
              <a:endCxn id="5148" idx="1"/>
            </p:cNvCxnSpPr>
            <p:nvPr/>
          </p:nvCxnSpPr>
          <p:spPr bwMode="auto">
            <a:xfrm rot="16200000" flipH="1">
              <a:off x="2004" y="1524"/>
              <a:ext cx="146" cy="454"/>
            </a:xfrm>
            <a:prstGeom prst="curvedConnector4">
              <a:avLst>
                <a:gd name="adj1" fmla="val -98310"/>
                <a:gd name="adj2" fmla="val 8811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7">
            <a:extLst>
              <a:ext uri="{FF2B5EF4-FFF2-40B4-BE49-F238E27FC236}">
                <a16:creationId xmlns:a16="http://schemas.microsoft.com/office/drawing/2014/main" id="{B1ED33AE-AC07-4CF7-96F7-03F13CDE7C1A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609725"/>
            <a:ext cx="1219200" cy="2743200"/>
            <a:chOff x="4608" y="1248"/>
            <a:chExt cx="768" cy="1728"/>
          </a:xfrm>
        </p:grpSpPr>
        <p:sp>
          <p:nvSpPr>
            <p:cNvPr id="5143" name="AutoShape 62">
              <a:extLst>
                <a:ext uri="{FF2B5EF4-FFF2-40B4-BE49-F238E27FC236}">
                  <a16:creationId xmlns:a16="http://schemas.microsoft.com/office/drawing/2014/main" id="{0CF5774F-ED8F-4237-83C9-52FF00E9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48"/>
              <a:ext cx="768" cy="1728"/>
            </a:xfrm>
            <a:prstGeom prst="doubleWave">
              <a:avLst>
                <a:gd name="adj1" fmla="val 2083"/>
                <a:gd name="adj2" fmla="val 0"/>
              </a:avLst>
            </a:prstGeom>
            <a:solidFill>
              <a:srgbClr val="F4E99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" name="Rectangle 39">
              <a:extLst>
                <a:ext uri="{FF2B5EF4-FFF2-40B4-BE49-F238E27FC236}">
                  <a16:creationId xmlns:a16="http://schemas.microsoft.com/office/drawing/2014/main" id="{D22949FF-5F98-4D78-B565-784A2FAF4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20"/>
              <a:ext cx="768" cy="768"/>
            </a:xfrm>
            <a:prstGeom prst="rect">
              <a:avLst/>
            </a:prstGeom>
            <a:solidFill>
              <a:srgbClr val="C3E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5" name="Rectangle 25">
              <a:extLst>
                <a:ext uri="{FF2B5EF4-FFF2-40B4-BE49-F238E27FC236}">
                  <a16:creationId xmlns:a16="http://schemas.microsoft.com/office/drawing/2014/main" id="{9685260A-AD79-43D6-A8A9-23BB41C2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12"/>
              <a:ext cx="76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0xC0F4</a:t>
              </a:r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1FCD9DF1-11FC-4C8E-9CE7-02F68599E066}"/>
              </a:ext>
            </a:extLst>
          </p:cNvPr>
          <p:cNvGrpSpPr>
            <a:grpSpLocks/>
          </p:cNvGrpSpPr>
          <p:nvPr/>
        </p:nvGrpSpPr>
        <p:grpSpPr bwMode="auto">
          <a:xfrm>
            <a:off x="6400804" y="2476500"/>
            <a:ext cx="2438401" cy="1495425"/>
            <a:chOff x="3072" y="1794"/>
            <a:chExt cx="1536" cy="942"/>
          </a:xfrm>
        </p:grpSpPr>
        <p:grpSp>
          <p:nvGrpSpPr>
            <p:cNvPr id="5139" name="Group 51">
              <a:extLst>
                <a:ext uri="{FF2B5EF4-FFF2-40B4-BE49-F238E27FC236}">
                  <a16:creationId xmlns:a16="http://schemas.microsoft.com/office/drawing/2014/main" id="{AFA885D6-285A-4BF6-B53B-A751913F1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94"/>
              <a:ext cx="1200" cy="942"/>
              <a:chOff x="3072" y="1794"/>
              <a:chExt cx="1200" cy="942"/>
            </a:xfrm>
          </p:grpSpPr>
          <p:sp>
            <p:nvSpPr>
              <p:cNvPr id="5141" name="Rectangle 12">
                <a:extLst>
                  <a:ext uri="{FF2B5EF4-FFF2-40B4-BE49-F238E27FC236}">
                    <a16:creationId xmlns:a16="http://schemas.microsoft.com/office/drawing/2014/main" id="{2E83A000-AEF7-470D-BE55-902863048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864" cy="6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/>
                  <a:t>Mapping</a:t>
                </a:r>
              </a:p>
              <a:p>
                <a:pPr algn="ctr"/>
                <a:r>
                  <a:rPr lang="en-US" altLang="en-US" sz="2000" dirty="0"/>
                  <a:t>Unit</a:t>
                </a:r>
                <a:endParaRPr lang="de-DE" altLang="en-US" sz="2000" dirty="0"/>
              </a:p>
              <a:p>
                <a:pPr algn="ctr"/>
                <a:r>
                  <a:rPr lang="de-DE" altLang="en-US" sz="2000" dirty="0"/>
                  <a:t>(MMU)</a:t>
                </a:r>
                <a:endParaRPr lang="en-US" altLang="en-US" sz="2000" dirty="0"/>
              </a:p>
            </p:txBody>
          </p:sp>
          <p:cxnSp>
            <p:nvCxnSpPr>
              <p:cNvPr id="5142" name="AutoShape 23">
                <a:extLst>
                  <a:ext uri="{FF2B5EF4-FFF2-40B4-BE49-F238E27FC236}">
                    <a16:creationId xmlns:a16="http://schemas.microsoft.com/office/drawing/2014/main" id="{B30D7165-CAFA-42DC-8885-5DE409DFF491}"/>
                  </a:ext>
                </a:extLst>
              </p:cNvPr>
              <p:cNvCxnSpPr>
                <a:cxnSpLocks noChangeShapeType="1"/>
                <a:stCxn id="5148" idx="3"/>
                <a:endCxn id="5141" idx="1"/>
              </p:cNvCxnSpPr>
              <p:nvPr/>
            </p:nvCxnSpPr>
            <p:spPr bwMode="auto">
              <a:xfrm>
                <a:off x="3072" y="1794"/>
                <a:ext cx="336" cy="630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140" name="AutoShape 30">
              <a:extLst>
                <a:ext uri="{FF2B5EF4-FFF2-40B4-BE49-F238E27FC236}">
                  <a16:creationId xmlns:a16="http://schemas.microsoft.com/office/drawing/2014/main" id="{4D895090-3461-425B-8455-BC2D784484F8}"/>
                </a:ext>
              </a:extLst>
            </p:cNvPr>
            <p:cNvCxnSpPr>
              <a:cxnSpLocks noChangeShapeType="1"/>
              <a:stCxn id="5141" idx="3"/>
              <a:endCxn id="5145" idx="1"/>
            </p:cNvCxnSpPr>
            <p:nvPr/>
          </p:nvCxnSpPr>
          <p:spPr bwMode="auto">
            <a:xfrm flipV="1">
              <a:off x="4272" y="2178"/>
              <a:ext cx="336" cy="24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240" name="AutoShape 32">
            <a:extLst>
              <a:ext uri="{FF2B5EF4-FFF2-40B4-BE49-F238E27FC236}">
                <a16:creationId xmlns:a16="http://schemas.microsoft.com/office/drawing/2014/main" id="{AB028D37-7688-4399-AEE3-C8C4277A67EC}"/>
              </a:ext>
            </a:extLst>
          </p:cNvPr>
          <p:cNvSpPr>
            <a:spLocks/>
          </p:cNvSpPr>
          <p:nvPr/>
        </p:nvSpPr>
        <p:spPr bwMode="auto">
          <a:xfrm>
            <a:off x="2895600" y="4886326"/>
            <a:ext cx="1778000" cy="339725"/>
          </a:xfrm>
          <a:prstGeom prst="borderCallout2">
            <a:avLst>
              <a:gd name="adj1" fmla="val 33644"/>
              <a:gd name="adj2" fmla="val 104287"/>
              <a:gd name="adj3" fmla="val 33644"/>
              <a:gd name="adj4" fmla="val 104287"/>
              <a:gd name="adj5" fmla="val -94861"/>
              <a:gd name="adj6" fmla="val 159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Virtual</a:t>
            </a:r>
            <a:r>
              <a:rPr lang="de-DE" altLang="en-US" sz="1800"/>
              <a:t> </a:t>
            </a:r>
            <a:r>
              <a:rPr lang="en-US" altLang="en-US" sz="1800"/>
              <a:t>Memory</a:t>
            </a:r>
          </a:p>
        </p:txBody>
      </p:sp>
      <p:sp>
        <p:nvSpPr>
          <p:cNvPr id="94241" name="AutoShape 33">
            <a:extLst>
              <a:ext uri="{FF2B5EF4-FFF2-40B4-BE49-F238E27FC236}">
                <a16:creationId xmlns:a16="http://schemas.microsoft.com/office/drawing/2014/main" id="{86DB5A0C-D40A-4615-9D38-9C6A936C1AFE}"/>
              </a:ext>
            </a:extLst>
          </p:cNvPr>
          <p:cNvSpPr>
            <a:spLocks/>
          </p:cNvSpPr>
          <p:nvPr/>
        </p:nvSpPr>
        <p:spPr bwMode="auto">
          <a:xfrm>
            <a:off x="6629400" y="4200525"/>
            <a:ext cx="1943100" cy="457200"/>
          </a:xfrm>
          <a:prstGeom prst="borderCallout2">
            <a:avLst>
              <a:gd name="adj1" fmla="val 30000"/>
              <a:gd name="adj2" fmla="val 104000"/>
              <a:gd name="adj3" fmla="val 30000"/>
              <a:gd name="adj4" fmla="val 104000"/>
              <a:gd name="adj5" fmla="val -42083"/>
              <a:gd name="adj6" fmla="val 124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Physical</a:t>
            </a:r>
            <a:r>
              <a:rPr lang="de-DE" altLang="en-US" sz="1800"/>
              <a:t> </a:t>
            </a:r>
            <a:r>
              <a:rPr lang="en-US" altLang="en-US" sz="1800"/>
              <a:t>Memory</a:t>
            </a:r>
          </a:p>
        </p:txBody>
      </p:sp>
      <p:sp>
        <p:nvSpPr>
          <p:cNvPr id="94242" name="AutoShape 34">
            <a:extLst>
              <a:ext uri="{FF2B5EF4-FFF2-40B4-BE49-F238E27FC236}">
                <a16:creationId xmlns:a16="http://schemas.microsoft.com/office/drawing/2014/main" id="{FADB51C2-A5D0-40C6-ABA6-A1676DD15BFA}"/>
              </a:ext>
            </a:extLst>
          </p:cNvPr>
          <p:cNvSpPr>
            <a:spLocks/>
          </p:cNvSpPr>
          <p:nvPr/>
        </p:nvSpPr>
        <p:spPr bwMode="auto">
          <a:xfrm>
            <a:off x="2386014" y="3224213"/>
            <a:ext cx="1165225" cy="595312"/>
          </a:xfrm>
          <a:prstGeom prst="borderCallout2">
            <a:avLst>
              <a:gd name="adj1" fmla="val 19199"/>
              <a:gd name="adj2" fmla="val 106542"/>
              <a:gd name="adj3" fmla="val 19199"/>
              <a:gd name="adj4" fmla="val 106542"/>
              <a:gd name="adj5" fmla="val -98935"/>
              <a:gd name="adj6" fmla="val 1568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 dirty="0"/>
              <a:t>Virtual </a:t>
            </a:r>
          </a:p>
          <a:p>
            <a:pPr algn="ctr"/>
            <a:r>
              <a:rPr lang="en-US" altLang="en-US" sz="1800" dirty="0"/>
              <a:t>Address</a:t>
            </a:r>
          </a:p>
        </p:txBody>
      </p:sp>
      <p:sp>
        <p:nvSpPr>
          <p:cNvPr id="94243" name="AutoShape 35">
            <a:extLst>
              <a:ext uri="{FF2B5EF4-FFF2-40B4-BE49-F238E27FC236}">
                <a16:creationId xmlns:a16="http://schemas.microsoft.com/office/drawing/2014/main" id="{5871F957-A44F-4927-B2BD-8A6A3553AF7E}"/>
              </a:ext>
            </a:extLst>
          </p:cNvPr>
          <p:cNvSpPr>
            <a:spLocks/>
          </p:cNvSpPr>
          <p:nvPr/>
        </p:nvSpPr>
        <p:spPr bwMode="auto">
          <a:xfrm>
            <a:off x="9067801" y="4733925"/>
            <a:ext cx="1089025" cy="609600"/>
          </a:xfrm>
          <a:prstGeom prst="borderCallout3">
            <a:avLst>
              <a:gd name="adj1" fmla="val 18750"/>
              <a:gd name="adj2" fmla="val 106995"/>
              <a:gd name="adj3" fmla="val 18750"/>
              <a:gd name="adj4" fmla="val 116620"/>
              <a:gd name="adj5" fmla="val -245833"/>
              <a:gd name="adj6" fmla="val 116620"/>
              <a:gd name="adj7" fmla="val -263542"/>
              <a:gd name="adj8" fmla="val 849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 dirty="0"/>
              <a:t>Physical </a:t>
            </a:r>
          </a:p>
          <a:p>
            <a:pPr algn="ctr"/>
            <a:r>
              <a:rPr lang="en-US" altLang="en-US" sz="1800" dirty="0"/>
              <a:t>Address</a:t>
            </a: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F2DD9DB3-F0EA-415E-AD94-46420DF6B1F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457326"/>
            <a:ext cx="1220788" cy="1474788"/>
            <a:chOff x="3456" y="1152"/>
            <a:chExt cx="769" cy="929"/>
          </a:xfrm>
        </p:grpSpPr>
        <p:sp>
          <p:nvSpPr>
            <p:cNvPr id="5137" name="Rectangle 36">
              <a:extLst>
                <a:ext uri="{FF2B5EF4-FFF2-40B4-BE49-F238E27FC236}">
                  <a16:creationId xmlns:a16="http://schemas.microsoft.com/office/drawing/2014/main" id="{5267F8D6-F992-4472-B24D-976751D2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52"/>
              <a:ext cx="769" cy="6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Table</a:t>
              </a:r>
            </a:p>
            <a:p>
              <a:pPr algn="ctr"/>
              <a:r>
                <a:rPr lang="en-US" altLang="en-US" sz="2000" dirty="0"/>
                <a:t>(one per</a:t>
              </a:r>
            </a:p>
            <a:p>
              <a:pPr algn="ctr"/>
              <a:r>
                <a:rPr lang="en-US" altLang="en-US" sz="2000" dirty="0"/>
                <a:t>Process)</a:t>
              </a:r>
            </a:p>
          </p:txBody>
        </p:sp>
        <p:cxnSp>
          <p:nvCxnSpPr>
            <p:cNvPr id="5138" name="AutoShape 37">
              <a:extLst>
                <a:ext uri="{FF2B5EF4-FFF2-40B4-BE49-F238E27FC236}">
                  <a16:creationId xmlns:a16="http://schemas.microsoft.com/office/drawing/2014/main" id="{EEECED67-676C-4C50-83AD-D21F0EC32A10}"/>
                </a:ext>
              </a:extLst>
            </p:cNvPr>
            <p:cNvCxnSpPr>
              <a:cxnSpLocks noChangeShapeType="1"/>
              <a:stCxn id="5137" idx="2"/>
              <a:endCxn id="5141" idx="0"/>
            </p:cNvCxnSpPr>
            <p:nvPr/>
          </p:nvCxnSpPr>
          <p:spPr bwMode="auto">
            <a:xfrm rot="5400000">
              <a:off x="3687" y="1928"/>
              <a:ext cx="307" cy="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248" name="AutoShape 40">
            <a:extLst>
              <a:ext uri="{FF2B5EF4-FFF2-40B4-BE49-F238E27FC236}">
                <a16:creationId xmlns:a16="http://schemas.microsoft.com/office/drawing/2014/main" id="{89B37BF8-E0D7-44BD-B321-4885A6CBD097}"/>
              </a:ext>
            </a:extLst>
          </p:cNvPr>
          <p:cNvSpPr>
            <a:spLocks/>
          </p:cNvSpPr>
          <p:nvPr/>
        </p:nvSpPr>
        <p:spPr bwMode="auto">
          <a:xfrm>
            <a:off x="2590800" y="4048125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04347"/>
              <a:gd name="adj5" fmla="val -184375"/>
              <a:gd name="adj6" fmla="val 1736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„Piece“ of Virtual Memory</a:t>
            </a:r>
          </a:p>
        </p:txBody>
      </p:sp>
      <p:sp>
        <p:nvSpPr>
          <p:cNvPr id="94251" name="AutoShape 43">
            <a:extLst>
              <a:ext uri="{FF2B5EF4-FFF2-40B4-BE49-F238E27FC236}">
                <a16:creationId xmlns:a16="http://schemas.microsoft.com/office/drawing/2014/main" id="{3E25438A-AE3E-4A41-9436-19F96957B5CE}"/>
              </a:ext>
            </a:extLst>
          </p:cNvPr>
          <p:cNvSpPr>
            <a:spLocks/>
          </p:cNvSpPr>
          <p:nvPr/>
        </p:nvSpPr>
        <p:spPr bwMode="auto">
          <a:xfrm>
            <a:off x="6781800" y="4829176"/>
            <a:ext cx="1905000" cy="873125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04000"/>
              <a:gd name="adj5" fmla="val -175259"/>
              <a:gd name="adj6" fmla="val 137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„Piece“ of Physical Memory</a:t>
            </a:r>
          </a:p>
        </p:txBody>
      </p:sp>
      <p:sp>
        <p:nvSpPr>
          <p:cNvPr id="5136" name="TextBox 4">
            <a:extLst>
              <a:ext uri="{FF2B5EF4-FFF2-40B4-BE49-F238E27FC236}">
                <a16:creationId xmlns:a16="http://schemas.microsoft.com/office/drawing/2014/main" id="{C3BB1F0D-C9D3-40D8-AFF7-40C9AF3E5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02301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hlinkClick r:id="rId3" action="ppaction://hlinkfile"/>
              </a:rPr>
              <a:t>Link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 autoUpdateAnimBg="0"/>
      <p:bldP spid="94240" grpId="0" animBg="1" autoUpdateAnimBg="0"/>
      <p:bldP spid="94241" grpId="0" animBg="1" autoUpdateAnimBg="0"/>
      <p:bldP spid="94242" grpId="0" animBg="1" autoUpdateAnimBg="0"/>
      <p:bldP spid="94243" grpId="0" animBg="1" autoUpdateAnimBg="0"/>
      <p:bldP spid="94248" grpId="0" animBg="1" autoUpdateAnimBg="0"/>
      <p:bldP spid="9425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4E60FC4-E4A6-4020-A60D-5DB14EBB68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Why Virtual Memory (VM)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737227-B338-40A0-A0BA-93641C90192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244600"/>
            <a:ext cx="5410200" cy="1331913"/>
          </a:xfrm>
        </p:spPr>
        <p:txBody>
          <a:bodyPr/>
          <a:lstStyle/>
          <a:p>
            <a:r>
              <a:rPr lang="en-US" altLang="en-US" sz="2000" dirty="0"/>
              <a:t>S</a:t>
            </a:r>
            <a:r>
              <a:rPr lang="de-DE" altLang="en-US" sz="2000" dirty="0"/>
              <a:t>hortage</a:t>
            </a:r>
            <a:r>
              <a:rPr lang="en-US" altLang="en-US" sz="2000" dirty="0"/>
              <a:t> of memory</a:t>
            </a:r>
          </a:p>
          <a:p>
            <a:pPr lvl="1"/>
            <a:r>
              <a:rPr lang="en-US" altLang="en-US" sz="2000" dirty="0"/>
              <a:t>Efficient memory </a:t>
            </a:r>
            <a:r>
              <a:rPr lang="de-DE" altLang="en-US" sz="2000" dirty="0"/>
              <a:t>management needed</a:t>
            </a:r>
            <a:endParaRPr lang="en-US" altLang="en-US" sz="2000" dirty="0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3190C116-FE80-4F20-A31E-C2CD5B88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1066800" cy="365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23307A0D-8640-48CE-B004-4FFDA803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4572000"/>
            <a:ext cx="1063625" cy="9144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OS</a:t>
            </a:r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B5A3146B-AA45-4487-877F-AF98082C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2438400"/>
            <a:ext cx="1063625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Process 3</a:t>
            </a:r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7930E8FC-98CB-4B94-ACB6-172EF580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3657600"/>
            <a:ext cx="1063625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Process 1</a:t>
            </a:r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3A67F4CE-A7D1-4687-A0DB-A7B28C99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1066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 dirty="0"/>
              <a:t>Process 2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35C50B98-60C6-460C-A385-8577AE81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1" y="3352800"/>
            <a:ext cx="1063625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Process 4</a:t>
            </a:r>
          </a:p>
        </p:txBody>
      </p:sp>
      <p:sp>
        <p:nvSpPr>
          <p:cNvPr id="91147" name="AutoShape 11">
            <a:extLst>
              <a:ext uri="{FF2B5EF4-FFF2-40B4-BE49-F238E27FC236}">
                <a16:creationId xmlns:a16="http://schemas.microsoft.com/office/drawing/2014/main" id="{C600CB5B-F350-44E7-80B3-522250B851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25000" y="2133600"/>
            <a:ext cx="762000" cy="1066800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/>
          </a:p>
        </p:txBody>
      </p:sp>
      <p:cxnSp>
        <p:nvCxnSpPr>
          <p:cNvPr id="91148" name="AutoShape 12">
            <a:extLst>
              <a:ext uri="{FF2B5EF4-FFF2-40B4-BE49-F238E27FC236}">
                <a16:creationId xmlns:a16="http://schemas.microsoft.com/office/drawing/2014/main" id="{6671313F-5072-4FE6-B5F5-07441DDD2114}"/>
              </a:ext>
            </a:extLst>
          </p:cNvPr>
          <p:cNvCxnSpPr>
            <a:cxnSpLocks noChangeShapeType="1"/>
            <a:endCxn id="91141" idx="0"/>
          </p:cNvCxnSpPr>
          <p:nvPr/>
        </p:nvCxnSpPr>
        <p:spPr bwMode="auto">
          <a:xfrm rot="5400000" flipH="1">
            <a:off x="8305800" y="1814513"/>
            <a:ext cx="1524000" cy="1524000"/>
          </a:xfrm>
          <a:prstGeom prst="curvedConnector3">
            <a:avLst>
              <a:gd name="adj1" fmla="val 11416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0" name="AutoShape 14">
            <a:extLst>
              <a:ext uri="{FF2B5EF4-FFF2-40B4-BE49-F238E27FC236}">
                <a16:creationId xmlns:a16="http://schemas.microsoft.com/office/drawing/2014/main" id="{88971744-30C1-4A54-BC9F-CFAAB53131A1}"/>
              </a:ext>
            </a:extLst>
          </p:cNvPr>
          <p:cNvCxnSpPr>
            <a:cxnSpLocks noChangeShapeType="1"/>
            <a:stCxn id="91146" idx="0"/>
            <a:endCxn id="91145" idx="3"/>
          </p:cNvCxnSpPr>
          <p:nvPr/>
        </p:nvCxnSpPr>
        <p:spPr bwMode="auto">
          <a:xfrm rot="-5400000" flipH="1" flipV="1">
            <a:off x="9333708" y="2858295"/>
            <a:ext cx="14287" cy="974725"/>
          </a:xfrm>
          <a:prstGeom prst="curvedConnector4">
            <a:avLst>
              <a:gd name="adj1" fmla="val -1500000"/>
              <a:gd name="adj2" fmla="val 7801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51" name="Text Box 15">
            <a:extLst>
              <a:ext uri="{FF2B5EF4-FFF2-40B4-BE49-F238E27FC236}">
                <a16:creationId xmlns:a16="http://schemas.microsoft.com/office/drawing/2014/main" id="{928EFE71-73CF-4B3B-883C-2B6B5AAA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86401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Memory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A4CCE14E-7975-40D5-84F4-25AEE1EB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10668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91155" name="Rectangle 1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12B562-FF78-441E-A4D6-0D6D1338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3" y="2143125"/>
            <a:ext cx="5410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2000" dirty="0"/>
              <a:t>Process may be</a:t>
            </a:r>
            <a:r>
              <a:rPr lang="en-US" altLang="en-US" sz="2000" dirty="0"/>
              <a:t> too big for physical memory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More </a:t>
            </a:r>
            <a:r>
              <a:rPr lang="de-DE" altLang="en-US" sz="2000" dirty="0"/>
              <a:t>active</a:t>
            </a:r>
            <a:r>
              <a:rPr lang="en-US" altLang="en-US" sz="2000" dirty="0"/>
              <a:t> processes than physical memory can hold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Requirements </a:t>
            </a:r>
            <a:r>
              <a:rPr lang="de-DE" altLang="en-US" dirty="0"/>
              <a:t>of m</a:t>
            </a:r>
            <a:r>
              <a:rPr lang="en-US" altLang="en-US" dirty="0" err="1"/>
              <a:t>ulti</a:t>
            </a:r>
            <a:r>
              <a:rPr lang="de-DE" altLang="en-US" dirty="0"/>
              <a:t>programming</a:t>
            </a:r>
            <a:r>
              <a:rPr lang="en-US" altLang="en-US" sz="2800" dirty="0"/>
              <a:t>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2000" dirty="0"/>
              <a:t>Efficient </a:t>
            </a:r>
            <a:r>
              <a:rPr lang="en-US" altLang="en-US" sz="2000" dirty="0"/>
              <a:t>protection</a:t>
            </a:r>
            <a:r>
              <a:rPr lang="de-DE" altLang="en-US" sz="2000" dirty="0"/>
              <a:t> scheme</a:t>
            </a:r>
            <a:endParaRPr lang="en-US" altLang="en-US" sz="2000" dirty="0"/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2000" dirty="0"/>
              <a:t>Simple way of s</a:t>
            </a:r>
            <a:r>
              <a:rPr lang="en-US" altLang="en-US" sz="2000" dirty="0"/>
              <a:t>haring</a:t>
            </a:r>
          </a:p>
        </p:txBody>
      </p:sp>
      <p:sp>
        <p:nvSpPr>
          <p:cNvPr id="6161" name="AutoShape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F491C0-CFDE-4FD4-8BF4-6B6889B8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5791200"/>
            <a:ext cx="304800" cy="304800"/>
          </a:xfrm>
          <a:prstGeom prst="actionButtonForwardNex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2" autoUpdateAnimBg="0"/>
      <p:bldP spid="91141" grpId="0" animBg="1"/>
      <p:bldP spid="91142" grpId="0" animBg="1" autoUpdateAnimBg="0"/>
      <p:bldP spid="91143" grpId="0" animBg="1" autoUpdateAnimBg="0"/>
      <p:bldP spid="91144" grpId="0" animBg="1" autoUpdateAnimBg="0"/>
      <p:bldP spid="91145" grpId="0" animBg="1" autoUpdateAnimBg="0"/>
      <p:bldP spid="91146" grpId="0" animBg="1" autoUpdateAnimBg="0"/>
      <p:bldP spid="91147" grpId="0" animBg="1" autoUpdateAnimBg="0"/>
      <p:bldP spid="91151" grpId="0" autoUpdateAnimBg="0"/>
      <p:bldP spid="91152" grpId="0" animBg="1"/>
      <p:bldP spid="911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AEEE187C-4989-49E3-B22A-9B4EC20CA2ED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3700464"/>
            <a:ext cx="2895600" cy="2286000"/>
            <a:chOff x="1440" y="2736"/>
            <a:chExt cx="1824" cy="1440"/>
          </a:xfrm>
        </p:grpSpPr>
        <p:sp>
          <p:nvSpPr>
            <p:cNvPr id="7197" name="Rectangle 10">
              <a:extLst>
                <a:ext uri="{FF2B5EF4-FFF2-40B4-BE49-F238E27FC236}">
                  <a16:creationId xmlns:a16="http://schemas.microsoft.com/office/drawing/2014/main" id="{19224973-8161-4DF3-B19D-96A61DE17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1824" cy="14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endParaRPr lang="de-DE" altLang="en-US" sz="1800"/>
            </a:p>
          </p:txBody>
        </p:sp>
        <p:sp>
          <p:nvSpPr>
            <p:cNvPr id="7198" name="Text Box 12">
              <a:extLst>
                <a:ext uri="{FF2B5EF4-FFF2-40B4-BE49-F238E27FC236}">
                  <a16:creationId xmlns:a16="http://schemas.microsoft.com/office/drawing/2014/main" id="{073E599F-C3A8-4A87-8137-30F1A57BC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93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de-DE" altLang="en-US" sz="1800"/>
                <a:t>MMU</a:t>
              </a:r>
              <a:endParaRPr lang="en-US" altLang="en-US" sz="1800"/>
            </a:p>
          </p:txBody>
        </p:sp>
      </p:grp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AA6E8B44-6958-412A-9B5F-F301FDEE8A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38325" y="14288"/>
            <a:ext cx="8477250" cy="609600"/>
          </a:xfrm>
        </p:spPr>
        <p:txBody>
          <a:bodyPr/>
          <a:lstStyle/>
          <a:p>
            <a:pPr>
              <a:defRPr/>
            </a:pPr>
            <a:r>
              <a:rPr lang="de-DE" sz="3600" dirty="0"/>
              <a:t>The Mapping Process</a:t>
            </a:r>
            <a:endParaRPr lang="en-US" sz="3600" dirty="0"/>
          </a:p>
        </p:txBody>
      </p:sp>
      <p:sp>
        <p:nvSpPr>
          <p:cNvPr id="159748" name="AutoShape 4">
            <a:extLst>
              <a:ext uri="{FF2B5EF4-FFF2-40B4-BE49-F238E27FC236}">
                <a16:creationId xmlns:a16="http://schemas.microsoft.com/office/drawing/2014/main" id="{7D331CCE-39B7-4D44-8BDF-622202D0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4157663"/>
            <a:ext cx="990600" cy="533400"/>
          </a:xfrm>
          <a:prstGeom prst="flowChartProcess">
            <a:avLst/>
          </a:prstGeom>
          <a:solidFill>
            <a:srgbClr val="FFA7F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1800"/>
              <a:t>virtual</a:t>
            </a:r>
          </a:p>
          <a:p>
            <a:pPr algn="ctr"/>
            <a:r>
              <a:rPr lang="de-DE" altLang="en-US" sz="1800"/>
              <a:t>address</a:t>
            </a:r>
            <a:endParaRPr lang="en-US" altLang="en-US" sz="1800"/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2C148960-7109-4A9B-93B1-7F9D1B717F81}"/>
              </a:ext>
            </a:extLst>
          </p:cNvPr>
          <p:cNvGrpSpPr>
            <a:grpSpLocks/>
          </p:cNvGrpSpPr>
          <p:nvPr/>
        </p:nvGrpSpPr>
        <p:grpSpPr bwMode="auto">
          <a:xfrm>
            <a:off x="3305175" y="3852863"/>
            <a:ext cx="3133725" cy="1143000"/>
            <a:chOff x="1194" y="2832"/>
            <a:chExt cx="1974" cy="720"/>
          </a:xfrm>
        </p:grpSpPr>
        <p:sp>
          <p:nvSpPr>
            <p:cNvPr id="7195" name="AutoShape 5">
              <a:extLst>
                <a:ext uri="{FF2B5EF4-FFF2-40B4-BE49-F238E27FC236}">
                  <a16:creationId xmlns:a16="http://schemas.microsoft.com/office/drawing/2014/main" id="{80C41CA8-6E0B-432F-AD41-C3F2E6D4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1584" cy="72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piece</a:t>
              </a:r>
            </a:p>
            <a:p>
              <a:pPr algn="ctr"/>
              <a:r>
                <a:rPr lang="de-DE" altLang="en-US" sz="1800"/>
                <a:t>in physical</a:t>
              </a:r>
            </a:p>
            <a:p>
              <a:pPr algn="ctr"/>
              <a:r>
                <a:rPr lang="de-DE" altLang="en-US" sz="1800"/>
                <a:t>memory?</a:t>
              </a:r>
              <a:endParaRPr lang="en-US" altLang="en-US" sz="1800"/>
            </a:p>
          </p:txBody>
        </p:sp>
        <p:cxnSp>
          <p:nvCxnSpPr>
            <p:cNvPr id="7196" name="AutoShape 13">
              <a:extLst>
                <a:ext uri="{FF2B5EF4-FFF2-40B4-BE49-F238E27FC236}">
                  <a16:creationId xmlns:a16="http://schemas.microsoft.com/office/drawing/2014/main" id="{7D792A81-64AE-4D9D-87ED-3F278C00770B}"/>
                </a:ext>
              </a:extLst>
            </p:cNvPr>
            <p:cNvCxnSpPr>
              <a:cxnSpLocks noChangeShapeType="1"/>
              <a:stCxn id="159748" idx="3"/>
              <a:endCxn id="7195" idx="1"/>
            </p:cNvCxnSpPr>
            <p:nvPr/>
          </p:nvCxnSpPr>
          <p:spPr bwMode="auto">
            <a:xfrm>
              <a:off x="1194" y="3192"/>
              <a:ext cx="3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A884117F-A9A2-4DA7-8B48-BD601BD81A1C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4157663"/>
            <a:ext cx="1914525" cy="533400"/>
            <a:chOff x="3162" y="3024"/>
            <a:chExt cx="1206" cy="336"/>
          </a:xfrm>
        </p:grpSpPr>
        <p:sp>
          <p:nvSpPr>
            <p:cNvPr id="7193" name="AutoShape 6">
              <a:extLst>
                <a:ext uri="{FF2B5EF4-FFF2-40B4-BE49-F238E27FC236}">
                  <a16:creationId xmlns:a16="http://schemas.microsoft.com/office/drawing/2014/main" id="{0D908D67-93AE-4643-A22F-14A9C076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864" cy="336"/>
            </a:xfrm>
            <a:prstGeom prst="flowChartProcess">
              <a:avLst/>
            </a:prstGeom>
            <a:solidFill>
              <a:srgbClr val="FF898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memory</a:t>
              </a:r>
            </a:p>
            <a:p>
              <a:pPr algn="ctr"/>
              <a:r>
                <a:rPr lang="de-DE" altLang="en-US" sz="1800"/>
                <a:t>access fault</a:t>
              </a:r>
              <a:endParaRPr lang="en-US" altLang="en-US" sz="1800"/>
            </a:p>
          </p:txBody>
        </p:sp>
        <p:cxnSp>
          <p:nvCxnSpPr>
            <p:cNvPr id="7194" name="AutoShape 14">
              <a:extLst>
                <a:ext uri="{FF2B5EF4-FFF2-40B4-BE49-F238E27FC236}">
                  <a16:creationId xmlns:a16="http://schemas.microsoft.com/office/drawing/2014/main" id="{4C057BB8-56F2-4D97-A34D-2A3954358028}"/>
                </a:ext>
              </a:extLst>
            </p:cNvPr>
            <p:cNvCxnSpPr>
              <a:cxnSpLocks noChangeShapeType="1"/>
              <a:stCxn id="7195" idx="3"/>
              <a:endCxn id="7193" idx="1"/>
            </p:cNvCxnSpPr>
            <p:nvPr/>
          </p:nvCxnSpPr>
          <p:spPr bwMode="auto">
            <a:xfrm>
              <a:off x="3162" y="3192"/>
              <a:ext cx="34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4712B2A3-D5F0-489F-AC75-8A7180169011}"/>
              </a:ext>
            </a:extLst>
          </p:cNvPr>
          <p:cNvGrpSpPr>
            <a:grpSpLocks/>
          </p:cNvGrpSpPr>
          <p:nvPr/>
        </p:nvGrpSpPr>
        <p:grpSpPr bwMode="auto">
          <a:xfrm>
            <a:off x="8334375" y="4005263"/>
            <a:ext cx="1685925" cy="838200"/>
            <a:chOff x="4362" y="2928"/>
            <a:chExt cx="1062" cy="528"/>
          </a:xfrm>
        </p:grpSpPr>
        <p:sp>
          <p:nvSpPr>
            <p:cNvPr id="7191" name="AutoShape 7">
              <a:extLst>
                <a:ext uri="{FF2B5EF4-FFF2-40B4-BE49-F238E27FC236}">
                  <a16:creationId xmlns:a16="http://schemas.microsoft.com/office/drawing/2014/main" id="{7F53C75D-D19A-4148-A4E8-7E611DD6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928"/>
              <a:ext cx="768" cy="528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OS brings</a:t>
              </a:r>
            </a:p>
            <a:p>
              <a:pPr algn="ctr"/>
              <a:r>
                <a:rPr lang="de-DE" altLang="en-US" sz="1800"/>
                <a:t>„piece“ in</a:t>
              </a:r>
            </a:p>
            <a:p>
              <a:pPr algn="ctr"/>
              <a:r>
                <a:rPr lang="de-DE" altLang="en-US" sz="1800"/>
                <a:t>from HDD</a:t>
              </a:r>
              <a:endParaRPr lang="en-US" altLang="en-US" sz="1800"/>
            </a:p>
          </p:txBody>
        </p:sp>
        <p:cxnSp>
          <p:nvCxnSpPr>
            <p:cNvPr id="7192" name="AutoShape 15">
              <a:extLst>
                <a:ext uri="{FF2B5EF4-FFF2-40B4-BE49-F238E27FC236}">
                  <a16:creationId xmlns:a16="http://schemas.microsoft.com/office/drawing/2014/main" id="{5643183C-CB97-4DBB-A1E0-B01B3F934C9A}"/>
                </a:ext>
              </a:extLst>
            </p:cNvPr>
            <p:cNvCxnSpPr>
              <a:cxnSpLocks noChangeShapeType="1"/>
              <a:stCxn id="7193" idx="3"/>
              <a:endCxn id="7191" idx="1"/>
            </p:cNvCxnSpPr>
            <p:nvPr/>
          </p:nvCxnSpPr>
          <p:spPr bwMode="auto">
            <a:xfrm>
              <a:off x="4362" y="3192"/>
              <a:ext cx="29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7FB45897-0816-431B-A9AF-C9396E184DCD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5300663"/>
            <a:ext cx="2362200" cy="533400"/>
            <a:chOff x="576" y="3744"/>
            <a:chExt cx="1488" cy="336"/>
          </a:xfrm>
        </p:grpSpPr>
        <p:sp>
          <p:nvSpPr>
            <p:cNvPr id="7189" name="AutoShape 9">
              <a:extLst>
                <a:ext uri="{FF2B5EF4-FFF2-40B4-BE49-F238E27FC236}">
                  <a16:creationId xmlns:a16="http://schemas.microsoft.com/office/drawing/2014/main" id="{378FFE7D-A128-43A4-9BAE-05D4196FB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744"/>
              <a:ext cx="624" cy="336"/>
            </a:xfrm>
            <a:prstGeom prst="flowChartProcess">
              <a:avLst/>
            </a:prstGeom>
            <a:solidFill>
              <a:srgbClr val="F4E99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physical</a:t>
              </a:r>
            </a:p>
            <a:p>
              <a:pPr algn="ctr"/>
              <a:r>
                <a:rPr lang="de-DE" altLang="en-US" sz="1800"/>
                <a:t>address</a:t>
              </a:r>
              <a:endParaRPr lang="en-US" altLang="en-US" sz="1800"/>
            </a:p>
          </p:txBody>
        </p:sp>
        <p:cxnSp>
          <p:nvCxnSpPr>
            <p:cNvPr id="7190" name="AutoShape 18">
              <a:extLst>
                <a:ext uri="{FF2B5EF4-FFF2-40B4-BE49-F238E27FC236}">
                  <a16:creationId xmlns:a16="http://schemas.microsoft.com/office/drawing/2014/main" id="{061F57D4-2316-482E-9832-5E540F072A45}"/>
                </a:ext>
              </a:extLst>
            </p:cNvPr>
            <p:cNvCxnSpPr>
              <a:cxnSpLocks noChangeShapeType="1"/>
              <a:stCxn id="7183" idx="1"/>
              <a:endCxn id="7189" idx="3"/>
            </p:cNvCxnSpPr>
            <p:nvPr/>
          </p:nvCxnSpPr>
          <p:spPr bwMode="auto">
            <a:xfrm flipH="1">
              <a:off x="1200" y="3912"/>
              <a:ext cx="86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B658CAD8-D446-4E39-8E21-B27A30D349F8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4843460"/>
            <a:ext cx="4343400" cy="1143000"/>
            <a:chOff x="2688" y="3456"/>
            <a:chExt cx="2736" cy="720"/>
          </a:xfrm>
        </p:grpSpPr>
        <p:sp>
          <p:nvSpPr>
            <p:cNvPr id="7186" name="AutoShape 8">
              <a:extLst>
                <a:ext uri="{FF2B5EF4-FFF2-40B4-BE49-F238E27FC236}">
                  <a16:creationId xmlns:a16="http://schemas.microsoft.com/office/drawing/2014/main" id="{6454509F-3FD8-48DF-807A-34D843B1C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648"/>
              <a:ext cx="768" cy="528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OS adjusts</a:t>
              </a:r>
            </a:p>
            <a:p>
              <a:pPr algn="ctr"/>
              <a:r>
                <a:rPr lang="de-DE" altLang="en-US" sz="1800"/>
                <a:t>mapping</a:t>
              </a:r>
            </a:p>
            <a:p>
              <a:pPr algn="ctr"/>
              <a:r>
                <a:rPr lang="de-DE" altLang="en-US" sz="1800"/>
                <a:t>table</a:t>
              </a:r>
              <a:endParaRPr lang="en-US" altLang="en-US" sz="1800"/>
            </a:p>
          </p:txBody>
        </p:sp>
        <p:cxnSp>
          <p:nvCxnSpPr>
            <p:cNvPr id="7187" name="AutoShape 19">
              <a:extLst>
                <a:ext uri="{FF2B5EF4-FFF2-40B4-BE49-F238E27FC236}">
                  <a16:creationId xmlns:a16="http://schemas.microsoft.com/office/drawing/2014/main" id="{FCBFC0AD-4854-4F6A-8409-C95286F74E72}"/>
                </a:ext>
              </a:extLst>
            </p:cNvPr>
            <p:cNvCxnSpPr>
              <a:cxnSpLocks noChangeShapeType="1"/>
              <a:stCxn id="7191" idx="2"/>
              <a:endCxn id="7186" idx="0"/>
            </p:cNvCxnSpPr>
            <p:nvPr/>
          </p:nvCxnSpPr>
          <p:spPr bwMode="auto">
            <a:xfrm>
              <a:off x="5034" y="3456"/>
              <a:ext cx="6" cy="19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20">
              <a:extLst>
                <a:ext uri="{FF2B5EF4-FFF2-40B4-BE49-F238E27FC236}">
                  <a16:creationId xmlns:a16="http://schemas.microsoft.com/office/drawing/2014/main" id="{18B16F0B-C617-46B7-BB04-E6C9A3C5DC27}"/>
                </a:ext>
              </a:extLst>
            </p:cNvPr>
            <p:cNvCxnSpPr>
              <a:cxnSpLocks noChangeShapeType="1"/>
              <a:stCxn id="7186" idx="1"/>
              <a:endCxn id="7183" idx="3"/>
            </p:cNvCxnSpPr>
            <p:nvPr/>
          </p:nvCxnSpPr>
          <p:spPr bwMode="auto">
            <a:xfrm flipH="1">
              <a:off x="2688" y="3912"/>
              <a:ext cx="19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1F2A76C6-88F3-4252-8B56-42D34F0BE529}"/>
              </a:ext>
            </a:extLst>
          </p:cNvPr>
          <p:cNvGrpSpPr>
            <a:grpSpLocks/>
          </p:cNvGrpSpPr>
          <p:nvPr/>
        </p:nvGrpSpPr>
        <p:grpSpPr bwMode="auto">
          <a:xfrm>
            <a:off x="4686303" y="4843463"/>
            <a:ext cx="1077913" cy="990600"/>
            <a:chOff x="2064" y="3456"/>
            <a:chExt cx="679" cy="624"/>
          </a:xfrm>
        </p:grpSpPr>
        <p:sp>
          <p:nvSpPr>
            <p:cNvPr id="7183" name="Rectangle 16">
              <a:extLst>
                <a:ext uri="{FF2B5EF4-FFF2-40B4-BE49-F238E27FC236}">
                  <a16:creationId xmlns:a16="http://schemas.microsoft.com/office/drawing/2014/main" id="{DD7768A5-C0F6-4E6B-9DE4-BB2CB4F3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624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de-DE" altLang="en-US" sz="1800"/>
                <a:t>translate</a:t>
              </a:r>
            </a:p>
            <a:p>
              <a:pPr algn="ctr"/>
              <a:r>
                <a:rPr lang="de-DE" altLang="en-US" sz="1800"/>
                <a:t>address</a:t>
              </a:r>
              <a:endParaRPr lang="en-US" altLang="en-US" sz="1800"/>
            </a:p>
          </p:txBody>
        </p:sp>
        <p:cxnSp>
          <p:nvCxnSpPr>
            <p:cNvPr id="7184" name="AutoShape 17">
              <a:extLst>
                <a:ext uri="{FF2B5EF4-FFF2-40B4-BE49-F238E27FC236}">
                  <a16:creationId xmlns:a16="http://schemas.microsoft.com/office/drawing/2014/main" id="{8CC653E9-69F3-456D-9269-B1D132E8FB52}"/>
                </a:ext>
              </a:extLst>
            </p:cNvPr>
            <p:cNvCxnSpPr>
              <a:cxnSpLocks noChangeShapeType="1"/>
              <a:stCxn id="7195" idx="2"/>
              <a:endCxn id="7183" idx="0"/>
            </p:cNvCxnSpPr>
            <p:nvPr/>
          </p:nvCxnSpPr>
          <p:spPr bwMode="auto">
            <a:xfrm>
              <a:off x="2370" y="3552"/>
              <a:ext cx="6" cy="19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Text Box 22">
              <a:extLst>
                <a:ext uri="{FF2B5EF4-FFF2-40B4-BE49-F238E27FC236}">
                  <a16:creationId xmlns:a16="http://schemas.microsoft.com/office/drawing/2014/main" id="{3B88669D-D475-43B6-A1C3-505299022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56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de-DE" altLang="en-US" sz="1800"/>
                <a:t>yes</a:t>
              </a:r>
              <a:endParaRPr lang="en-US" altLang="en-US" sz="1800"/>
            </a:p>
          </p:txBody>
        </p:sp>
      </p:grpSp>
      <p:sp>
        <p:nvSpPr>
          <p:cNvPr id="159767" name="AutoShape 23">
            <a:extLst>
              <a:ext uri="{FF2B5EF4-FFF2-40B4-BE49-F238E27FC236}">
                <a16:creationId xmlns:a16="http://schemas.microsoft.com/office/drawing/2014/main" id="{A0CB84B6-7849-4DFD-83CF-74707697A082}"/>
              </a:ext>
            </a:extLst>
          </p:cNvPr>
          <p:cNvSpPr>
            <a:spLocks/>
          </p:cNvSpPr>
          <p:nvPr/>
        </p:nvSpPr>
        <p:spPr bwMode="auto">
          <a:xfrm>
            <a:off x="7048500" y="3548064"/>
            <a:ext cx="3048000" cy="331787"/>
          </a:xfrm>
          <a:prstGeom prst="borderCallout2">
            <a:avLst>
              <a:gd name="adj1" fmla="val 34449"/>
              <a:gd name="adj2" fmla="val -2500"/>
              <a:gd name="adj3" fmla="val 34449"/>
              <a:gd name="adj4" fmla="val -2500"/>
              <a:gd name="adj5" fmla="val 239713"/>
              <a:gd name="adj6" fmla="val -380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1800"/>
              <a:t>check using mapping table</a:t>
            </a:r>
            <a:endParaRPr lang="en-US" altLang="en-US" sz="1800"/>
          </a:p>
        </p:txBody>
      </p:sp>
      <p:sp>
        <p:nvSpPr>
          <p:cNvPr id="159775" name="Rectangle 3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8CD6F2-76B1-4ED7-BF9C-8C0CDDB1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7" y="1281111"/>
            <a:ext cx="10991847" cy="220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141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 altLang="en-US" dirty="0"/>
              <a:t>Usually every process has its own mapping table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 altLang="en-US" dirty="0"/>
              <a:t>Not every „piece“ of VM has to be present in PM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2000" dirty="0"/>
              <a:t>„Pieces“ may be loaded from HDD as they are referenced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2000" dirty="0"/>
              <a:t>Rarely used „pieces“ may be discarded or written out to disk (</a:t>
            </a:r>
            <a:r>
              <a:rPr lang="de-DE" altLang="en-US" sz="2000" dirty="0">
                <a:sym typeface="Symbol" panose="05050102010706020507" pitchFamily="18" charset="2"/>
              </a:rPr>
              <a:t> swapping)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 autoUpdateAnimBg="0"/>
      <p:bldP spid="159767" grpId="0" animBg="1" autoUpdateAnimBg="0"/>
      <p:bldP spid="15977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CA8C754-37C7-456D-BEC4-BF34666238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0"/>
            <a:ext cx="8077200" cy="6953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tx1"/>
                </a:solidFill>
              </a:rPr>
              <a:t>Demand Paging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B7677B-3BD0-4C16-9C69-AEE01FC84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152525"/>
            <a:ext cx="10115550" cy="4613275"/>
          </a:xfrm>
        </p:spPr>
        <p:txBody>
          <a:bodyPr/>
          <a:lstStyle/>
          <a:p>
            <a:r>
              <a:rPr lang="en-US" altLang="en-US" dirty="0"/>
              <a:t>Bring a page into memory only when it is needed</a:t>
            </a:r>
          </a:p>
          <a:p>
            <a:pPr lvl="1"/>
            <a:r>
              <a:rPr lang="en-US" altLang="en-US" sz="2400" dirty="0"/>
              <a:t>Less I/O needed</a:t>
            </a:r>
          </a:p>
          <a:p>
            <a:pPr lvl="1"/>
            <a:r>
              <a:rPr lang="en-US" altLang="en-US" sz="2400" dirty="0"/>
              <a:t>Less memory needed </a:t>
            </a:r>
          </a:p>
          <a:p>
            <a:pPr lvl="1"/>
            <a:r>
              <a:rPr lang="en-US" altLang="en-US" sz="2400" dirty="0"/>
              <a:t>Faster response</a:t>
            </a:r>
          </a:p>
          <a:p>
            <a:pPr lvl="1"/>
            <a:r>
              <a:rPr lang="en-US" altLang="en-US" sz="2400" dirty="0"/>
              <a:t>More users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dirty="0"/>
              <a:t>Page is needed </a:t>
            </a:r>
            <a:r>
              <a:rPr lang="en-US" altLang="en-US" dirty="0">
                <a:sym typeface="Symbol" panose="05050102010706020507" pitchFamily="18" charset="2"/>
              </a:rPr>
              <a:t> reference to it</a:t>
            </a:r>
          </a:p>
          <a:p>
            <a:pPr lvl="1"/>
            <a:r>
              <a:rPr lang="en-US" altLang="en-US" sz="2400" dirty="0"/>
              <a:t>invalid reference </a:t>
            </a:r>
            <a:r>
              <a:rPr lang="en-US" altLang="en-US" sz="2400" dirty="0">
                <a:sym typeface="Symbol" panose="05050102010706020507" pitchFamily="18" charset="2"/>
              </a:rPr>
              <a:t> abort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not-in-memory  bring to memory</a:t>
            </a:r>
          </a:p>
          <a:p>
            <a:pPr lvl="1">
              <a:buFont typeface="Monotype Sorts" pitchFamily="2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E7E622C0-99CF-4378-9139-049760AD74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7750" y="0"/>
            <a:ext cx="10039349" cy="65722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Transfer of a Paged Memory to Contiguous Disk Space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D5E91FFF-E920-40FF-B1F1-E68CDDBA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706" r="9933" b="1413"/>
          <a:stretch>
            <a:fillRect/>
          </a:stretch>
        </p:blipFill>
        <p:spPr bwMode="auto">
          <a:xfrm>
            <a:off x="3006328" y="1112259"/>
            <a:ext cx="6179343" cy="507899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08B7BE9-00DA-4EF2-A140-B5AFF3EC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482726"/>
            <a:ext cx="110109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latin typeface="+mj-lt"/>
                <a:cs typeface="Calibri" panose="020F0502020204030204" pitchFamily="34" charset="0"/>
              </a:rPr>
              <a:t>To replace pages or segments of data in memory. Swapping is a useful technique that enables a computer to execute programs and manipulate data files larger than main memory. When the operating system needs data from the disk, it exchanges a portion of data (called a page or segment ) in main memory with a portion of data on the disk.</a:t>
            </a:r>
          </a:p>
          <a:p>
            <a:pPr algn="just"/>
            <a:r>
              <a:rPr lang="en-US" altLang="en-US" dirty="0">
                <a:latin typeface="+mj-lt"/>
                <a:cs typeface="Calibri" panose="020F0502020204030204" pitchFamily="34" charset="0"/>
              </a:rPr>
              <a:t>DOS does not perform swapping, but most other operating systems, including OS/2, Windows, and UNIX, do. Swapping is often called paging.</a:t>
            </a:r>
          </a:p>
          <a:p>
            <a:pPr algn="just"/>
            <a:endParaRPr lang="en-US" altLang="en-US" dirty="0">
              <a:latin typeface="+mj-lt"/>
              <a:cs typeface="Calibri" panose="020F0502020204030204" pitchFamily="34" charset="0"/>
            </a:endParaRPr>
          </a:p>
          <a:p>
            <a:pPr algn="just"/>
            <a:r>
              <a:rPr lang="en-US" altLang="en-US" dirty="0">
                <a:latin typeface="+mj-lt"/>
                <a:cs typeface="Calibri" panose="020F0502020204030204" pitchFamily="34" charset="0"/>
              </a:rPr>
              <a:t>When set of paged data sets moved from auxiliary storage to real storage during execution of any job is called swap-in. Reverse is swap out.</a:t>
            </a:r>
          </a:p>
          <a:p>
            <a:pPr algn="just"/>
            <a:endParaRPr lang="en-US" altLang="en-US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EBE65D-5734-4105-B83C-2EE8D317B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0"/>
            <a:ext cx="10191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sz="2800" b="0" kern="0" dirty="0">
                <a:solidFill>
                  <a:schemeClr val="tx1"/>
                </a:solidFill>
              </a:rPr>
              <a:t>Transfer of a Paged Memory to Contiguous Disk Space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thea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 theam" id="{13C5676B-D985-46EB-B570-185F04FAAF79}" vid="{53419200-5378-42D9-906F-877A627D17A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theam</Template>
  <TotalTime>3153</TotalTime>
  <Words>1196</Words>
  <Application>Microsoft Office PowerPoint</Application>
  <PresentationFormat>Widescreen</PresentationFormat>
  <Paragraphs>291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Helvetica</vt:lpstr>
      <vt:lpstr>Monotype Sorts</vt:lpstr>
      <vt:lpstr>Times New Roman</vt:lpstr>
      <vt:lpstr>Wingdings</vt:lpstr>
      <vt:lpstr>my theam</vt:lpstr>
      <vt:lpstr>PowerPoint Presentation</vt:lpstr>
      <vt:lpstr>Virtual Memory</vt:lpstr>
      <vt:lpstr>PowerPoint Presentation</vt:lpstr>
      <vt:lpstr> What is VM?</vt:lpstr>
      <vt:lpstr>Why Virtual Memory (VM)</vt:lpstr>
      <vt:lpstr>The Mapping Process</vt:lpstr>
      <vt:lpstr>Demand Paging</vt:lpstr>
      <vt:lpstr>Transfer of a Paged Memory to Contiguous Disk Space</vt:lpstr>
      <vt:lpstr>PowerPoint Presentation</vt:lpstr>
      <vt:lpstr>What is a process</vt:lpstr>
      <vt:lpstr>Address Translation</vt:lpstr>
      <vt:lpstr>Example</vt:lpstr>
      <vt:lpstr>Example: Memory Snapshot</vt:lpstr>
      <vt:lpstr>Memory Protection</vt:lpstr>
      <vt:lpstr>Paging</vt:lpstr>
      <vt:lpstr>Page Tables</vt:lpstr>
      <vt:lpstr>Page Size</vt:lpstr>
      <vt:lpstr>Page Faults</vt:lpstr>
      <vt:lpstr>VM:Sharing</vt:lpstr>
      <vt:lpstr>VM: Advantages</vt:lpstr>
      <vt:lpstr>VM: Disadvantages</vt:lpstr>
      <vt:lpstr>That’s All Thank You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Sazzad</cp:lastModifiedBy>
  <cp:revision>144</cp:revision>
  <dcterms:created xsi:type="dcterms:W3CDTF">2004-10-07T18:29:30Z</dcterms:created>
  <dcterms:modified xsi:type="dcterms:W3CDTF">2023-01-29T03:28:02Z</dcterms:modified>
</cp:coreProperties>
</file>