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77" r:id="rId4"/>
    <p:sldId id="276" r:id="rId5"/>
    <p:sldId id="287" r:id="rId6"/>
    <p:sldId id="288" r:id="rId7"/>
    <p:sldId id="300" r:id="rId8"/>
    <p:sldId id="302" r:id="rId9"/>
    <p:sldId id="303" r:id="rId10"/>
    <p:sldId id="285" r:id="rId11"/>
    <p:sldId id="290" r:id="rId12"/>
    <p:sldId id="291" r:id="rId13"/>
    <p:sldId id="301" r:id="rId14"/>
    <p:sldId id="304" r:id="rId15"/>
    <p:sldId id="306" r:id="rId16"/>
    <p:sldId id="305" r:id="rId17"/>
    <p:sldId id="307" r:id="rId18"/>
    <p:sldId id="308" r:id="rId19"/>
    <p:sldId id="309" r:id="rId20"/>
    <p:sldId id="31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691" autoAdjust="0"/>
    <p:restoredTop sz="94660"/>
  </p:normalViewPr>
  <p:slideViewPr>
    <p:cSldViewPr snapToGrid="0">
      <p:cViewPr varScale="1">
        <p:scale>
          <a:sx n="64" d="100"/>
          <a:sy n="64" d="100"/>
        </p:scale>
        <p:origin x="96"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117440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421141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22693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18841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34114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65163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139235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15136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123608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60011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EFCDB-E1A2-4E00-BCD4-5A9127612F6D}" type="datetimeFigureOut">
              <a:rPr lang="en-IN" smtClean="0"/>
              <a:pPr/>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4B5EFE-E66D-44D9-B684-6B9E369561A0}" type="slidenum">
              <a:rPr lang="en-IN" smtClean="0"/>
              <a:pPr/>
              <a:t>‹#›</a:t>
            </a:fld>
            <a:endParaRPr lang="en-IN"/>
          </a:p>
        </p:txBody>
      </p:sp>
    </p:spTree>
    <p:extLst>
      <p:ext uri="{BB962C8B-B14F-4D97-AF65-F5344CB8AC3E}">
        <p14:creationId xmlns:p14="http://schemas.microsoft.com/office/powerpoint/2010/main" val="3833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EFCDB-E1A2-4E00-BCD4-5A9127612F6D}" type="datetimeFigureOut">
              <a:rPr lang="en-IN" smtClean="0"/>
              <a:pPr/>
              <a:t>15-07-2020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B5EFE-E66D-44D9-B684-6B9E369561A0}" type="slidenum">
              <a:rPr lang="en-IN" smtClean="0"/>
              <a:pPr/>
              <a:t>‹#›</a:t>
            </a:fld>
            <a:endParaRPr lang="en-IN"/>
          </a:p>
        </p:txBody>
      </p:sp>
    </p:spTree>
    <p:extLst>
      <p:ext uri="{BB962C8B-B14F-4D97-AF65-F5344CB8AC3E}">
        <p14:creationId xmlns:p14="http://schemas.microsoft.com/office/powerpoint/2010/main" val="399152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application.p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Example%20of%20apriori.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1074" y="463826"/>
            <a:ext cx="9144000" cy="2387600"/>
          </a:xfrm>
        </p:spPr>
        <p:txBody>
          <a:bodyPr>
            <a:normAutofit/>
          </a:bodyPr>
          <a:lstStyle/>
          <a:p>
            <a:r>
              <a:rPr lang="en-IN" sz="4000" b="1" dirty="0" smtClean="0"/>
              <a:t>MARKET BASKET ANALYSIS BASED ON FREQUENT ITEM SET MINING</a:t>
            </a:r>
            <a:endParaRPr lang="en-IN" sz="4000" b="1" dirty="0"/>
          </a:p>
        </p:txBody>
      </p:sp>
      <p:sp>
        <p:nvSpPr>
          <p:cNvPr id="3" name="Subtitle 2"/>
          <p:cNvSpPr>
            <a:spLocks noGrp="1"/>
          </p:cNvSpPr>
          <p:nvPr>
            <p:ph type="subTitle" idx="1"/>
          </p:nvPr>
        </p:nvSpPr>
        <p:spPr>
          <a:xfrm>
            <a:off x="2091232" y="5135842"/>
            <a:ext cx="9650194" cy="1381260"/>
          </a:xfrm>
        </p:spPr>
        <p:txBody>
          <a:bodyPr>
            <a:normAutofit fontScale="85000" lnSpcReduction="20000"/>
          </a:bodyPr>
          <a:lstStyle/>
          <a:p>
            <a:pPr algn="r"/>
            <a:r>
              <a:rPr lang="en-IN" dirty="0" smtClean="0"/>
              <a:t>  KARTHIK V NAIR    TVE16IE037</a:t>
            </a:r>
          </a:p>
          <a:p>
            <a:pPr algn="r"/>
            <a:r>
              <a:rPr lang="en-IN" dirty="0" smtClean="0"/>
              <a:t>                                                                                AFEEF T V              LTVE16IE065</a:t>
            </a:r>
            <a:endParaRPr lang="en-IN" dirty="0"/>
          </a:p>
          <a:p>
            <a:pPr algn="r"/>
            <a:r>
              <a:rPr lang="en-IN" dirty="0" smtClean="0"/>
              <a:t>BONJOE TOM        TVE16IE026</a:t>
            </a:r>
          </a:p>
          <a:p>
            <a:pPr algn="r"/>
            <a:r>
              <a:rPr lang="en-IN" dirty="0" smtClean="0"/>
              <a:t>SHAZIN ASHRAF   TVE16IE056</a:t>
            </a:r>
            <a:endParaRPr lang="en-IN" dirty="0"/>
          </a:p>
        </p:txBody>
      </p:sp>
      <p:pic>
        <p:nvPicPr>
          <p:cNvPr id="1028" name="Picture 4" descr="Image result for supermarke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504" y="3332371"/>
            <a:ext cx="4742570" cy="2494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15130" y="4598504"/>
            <a:ext cx="2862470" cy="400110"/>
          </a:xfrm>
          <a:prstGeom prst="rect">
            <a:avLst/>
          </a:prstGeom>
          <a:noFill/>
        </p:spPr>
        <p:txBody>
          <a:bodyPr wrap="square" rtlCol="0">
            <a:spAutoFit/>
          </a:bodyPr>
          <a:lstStyle/>
          <a:p>
            <a:r>
              <a:rPr lang="en-IN" sz="2000" dirty="0" smtClean="0"/>
              <a:t>PROJECT BY</a:t>
            </a:r>
            <a:endParaRPr lang="en-IN" sz="2000" dirty="0"/>
          </a:p>
        </p:txBody>
      </p:sp>
    </p:spTree>
    <p:extLst>
      <p:ext uri="{BB962C8B-B14F-4D97-AF65-F5344CB8AC3E}">
        <p14:creationId xmlns:p14="http://schemas.microsoft.com/office/powerpoint/2010/main" val="1513567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396" y="-66949"/>
            <a:ext cx="10515600" cy="1325563"/>
          </a:xfrm>
        </p:spPr>
        <p:txBody>
          <a:bodyPr/>
          <a:lstStyle/>
          <a:p>
            <a:r>
              <a:rPr lang="en-US" dirty="0" smtClean="0"/>
              <a:t>DATA COLLECTION</a:t>
            </a:r>
            <a:endParaRPr lang="en-US" dirty="0"/>
          </a:p>
        </p:txBody>
      </p:sp>
      <p:pic>
        <p:nvPicPr>
          <p:cNvPr id="1026" name="Picture 2" descr="https://lh3.googleusercontent.com/yYXVilIYJ3Wqnk887hiAoWqsj2Csov9JGcpW940z7ATrtmOdBkZWaV77D2m4LTxvqJtxmN13m2Tg3vWE=w768-h768-n-o-v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181" y="1545989"/>
            <a:ext cx="3369111" cy="33691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b="5431"/>
          <a:stretch/>
        </p:blipFill>
        <p:spPr>
          <a:xfrm>
            <a:off x="5649180" y="1258614"/>
            <a:ext cx="6154009" cy="4375721"/>
          </a:xfrm>
          <a:prstGeom prst="rect">
            <a:avLst/>
          </a:prstGeom>
        </p:spPr>
      </p:pic>
      <p:sp>
        <p:nvSpPr>
          <p:cNvPr id="6" name="TextBox 5"/>
          <p:cNvSpPr txBox="1"/>
          <p:nvPr/>
        </p:nvSpPr>
        <p:spPr>
          <a:xfrm>
            <a:off x="1270713" y="4997278"/>
            <a:ext cx="3607141" cy="923330"/>
          </a:xfrm>
          <a:prstGeom prst="rect">
            <a:avLst/>
          </a:prstGeom>
          <a:noFill/>
        </p:spPr>
        <p:txBody>
          <a:bodyPr wrap="none" rtlCol="0">
            <a:spAutoFit/>
          </a:bodyPr>
          <a:lstStyle/>
          <a:p>
            <a:r>
              <a:rPr lang="en-US" dirty="0"/>
              <a:t>Buy N Save MARGIN FREE BAZAAR</a:t>
            </a:r>
          </a:p>
          <a:p>
            <a:r>
              <a:rPr lang="en-US" dirty="0" smtClean="0"/>
              <a:t>Kazhakuttam </a:t>
            </a:r>
            <a:r>
              <a:rPr lang="en-US" dirty="0"/>
              <a:t>Menamkulam Rd, </a:t>
            </a:r>
            <a:endParaRPr lang="en-US" dirty="0" smtClean="0"/>
          </a:p>
          <a:p>
            <a:r>
              <a:rPr lang="en-US" dirty="0" smtClean="0"/>
              <a:t>Thiruvananthapuram, Kerala </a:t>
            </a:r>
            <a:r>
              <a:rPr lang="en-US" dirty="0"/>
              <a:t>695582</a:t>
            </a:r>
          </a:p>
        </p:txBody>
      </p:sp>
      <p:sp>
        <p:nvSpPr>
          <p:cNvPr id="3" name="TextBox 2"/>
          <p:cNvSpPr txBox="1"/>
          <p:nvPr/>
        </p:nvSpPr>
        <p:spPr>
          <a:xfrm>
            <a:off x="5726241" y="5814217"/>
            <a:ext cx="6250899" cy="923330"/>
          </a:xfrm>
          <a:prstGeom prst="rect">
            <a:avLst/>
          </a:prstGeom>
          <a:noFill/>
        </p:spPr>
        <p:txBody>
          <a:bodyPr wrap="square" rtlCol="0">
            <a:spAutoFit/>
          </a:bodyPr>
          <a:lstStyle/>
          <a:p>
            <a:r>
              <a:rPr lang="en-US" dirty="0"/>
              <a:t>The data was collected </a:t>
            </a:r>
            <a:r>
              <a:rPr lang="en-US" dirty="0" smtClean="0"/>
              <a:t>on 06/02/2020 </a:t>
            </a:r>
            <a:r>
              <a:rPr lang="en-US" dirty="0"/>
              <a:t>for the days 01/02/2020 </a:t>
            </a:r>
            <a:r>
              <a:rPr lang="en-US" dirty="0" smtClean="0"/>
              <a:t>to 05/02/2020</a:t>
            </a:r>
            <a:endParaRPr lang="en-US" dirty="0"/>
          </a:p>
          <a:p>
            <a:endParaRPr lang="en-US" dirty="0"/>
          </a:p>
        </p:txBody>
      </p:sp>
    </p:spTree>
    <p:extLst>
      <p:ext uri="{BB962C8B-B14F-4D97-AF65-F5344CB8AC3E}">
        <p14:creationId xmlns:p14="http://schemas.microsoft.com/office/powerpoint/2010/main" val="2214150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200399" y="1502228"/>
            <a:ext cx="6335485" cy="4721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98" y="365125"/>
            <a:ext cx="10515600" cy="1325563"/>
          </a:xfrm>
        </p:spPr>
        <p:txBody>
          <a:bodyPr/>
          <a:lstStyle/>
          <a:p>
            <a:r>
              <a:rPr lang="en-US" dirty="0" smtClean="0"/>
              <a:t>SEQUENCE DIAGRAM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78529" y="1484026"/>
            <a:ext cx="5982032" cy="5007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APPLICATION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1812372"/>
            <a:ext cx="5637542" cy="4351338"/>
          </a:xfrm>
          <a:prstGeom prst="rect">
            <a:avLst/>
          </a:prstGeom>
        </p:spPr>
      </p:pic>
      <p:sp>
        <p:nvSpPr>
          <p:cNvPr id="8" name="TextBox 7"/>
          <p:cNvSpPr txBox="1"/>
          <p:nvPr/>
        </p:nvSpPr>
        <p:spPr>
          <a:xfrm>
            <a:off x="6798365" y="1812372"/>
            <a:ext cx="2782957" cy="369332"/>
          </a:xfrm>
          <a:prstGeom prst="rect">
            <a:avLst/>
          </a:prstGeom>
          <a:noFill/>
        </p:spPr>
        <p:txBody>
          <a:bodyPr wrap="square" rtlCol="0">
            <a:spAutoFit/>
          </a:bodyPr>
          <a:lstStyle/>
          <a:p>
            <a:r>
              <a:rPr lang="en-US" dirty="0" smtClean="0">
                <a:hlinkClick r:id="rId3" action="ppaction://hlinkfile"/>
              </a:rPr>
              <a:t>application.py</a:t>
            </a:r>
            <a:endParaRPr lang="en-US" dirty="0"/>
          </a:p>
        </p:txBody>
      </p:sp>
    </p:spTree>
    <p:extLst>
      <p:ext uri="{BB962C8B-B14F-4D97-AF65-F5344CB8AC3E}">
        <p14:creationId xmlns:p14="http://schemas.microsoft.com/office/powerpoint/2010/main" val="666077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838200" y="1690688"/>
            <a:ext cx="10515600" cy="4486275"/>
          </a:xfrm>
        </p:spPr>
        <p:txBody>
          <a:bodyPr>
            <a:normAutofit/>
          </a:bodyPr>
          <a:lstStyle/>
          <a:p>
            <a:r>
              <a:rPr lang="en-US" b="1" dirty="0"/>
              <a:t>Extracting the most frequent </a:t>
            </a:r>
            <a:r>
              <a:rPr lang="en-US" b="1" dirty="0" smtClean="0"/>
              <a:t>item sets</a:t>
            </a:r>
            <a:endParaRPr lang="en-US" b="1" dirty="0"/>
          </a:p>
          <a:p>
            <a:pPr marL="0" indent="0">
              <a:buNone/>
            </a:pPr>
            <a:r>
              <a:rPr lang="en-US" dirty="0"/>
              <a:t>Our first step in the implementation of the algorithm is to extract the most frequent </a:t>
            </a:r>
            <a:r>
              <a:rPr lang="en-US" dirty="0" smtClean="0"/>
              <a:t>item sets  by </a:t>
            </a:r>
            <a:r>
              <a:rPr lang="en-US" dirty="0"/>
              <a:t>giving a threshold value of 0.01 for the support measure. This is done with the help </a:t>
            </a:r>
            <a:r>
              <a:rPr lang="en-US" dirty="0" smtClean="0"/>
              <a:t>of  mlxtend </a:t>
            </a:r>
            <a:r>
              <a:rPr lang="en-US" dirty="0"/>
              <a:t>library</a:t>
            </a:r>
            <a:r>
              <a:rPr lang="en-US" dirty="0" smtClean="0"/>
              <a:t>.</a:t>
            </a:r>
          </a:p>
          <a:p>
            <a:pPr marL="0" indent="0">
              <a:buNone/>
            </a:pPr>
            <a:endParaRPr lang="en-US" dirty="0" smtClean="0"/>
          </a:p>
          <a:p>
            <a:r>
              <a:rPr lang="en-US" b="1" dirty="0"/>
              <a:t>Extracting the rules which are dependent to each other</a:t>
            </a:r>
          </a:p>
          <a:p>
            <a:pPr marL="0" indent="0">
              <a:buNone/>
            </a:pPr>
            <a:r>
              <a:rPr lang="en-US" dirty="0"/>
              <a:t>We can create our rules by defining metric and its threshold. In this step we will set our </a:t>
            </a:r>
            <a:r>
              <a:rPr lang="en-US" dirty="0" smtClean="0"/>
              <a:t>metric as </a:t>
            </a:r>
            <a:r>
              <a:rPr lang="en-US" dirty="0"/>
              <a:t>“lift” to define whether antecedents and consequents are dependent or not. Threshold </a:t>
            </a:r>
            <a:r>
              <a:rPr lang="en-US" dirty="0" smtClean="0"/>
              <a:t>is selected </a:t>
            </a:r>
            <a:r>
              <a:rPr lang="en-US" dirty="0"/>
              <a:t>as 1.1 since it is required to have lift scores above than 1 if there is dependency.</a:t>
            </a:r>
          </a:p>
        </p:txBody>
      </p:sp>
      <p:pic>
        <p:nvPicPr>
          <p:cNvPr id="5" name="Picture 4"/>
          <p:cNvPicPr>
            <a:picLocks noChangeAspect="1"/>
          </p:cNvPicPr>
          <p:nvPr/>
        </p:nvPicPr>
        <p:blipFill>
          <a:blip r:embed="rId2"/>
          <a:stretch>
            <a:fillRect/>
          </a:stretch>
        </p:blipFill>
        <p:spPr>
          <a:xfrm>
            <a:off x="1023345" y="3398606"/>
            <a:ext cx="5798162" cy="535219"/>
          </a:xfrm>
          <a:prstGeom prst="rect">
            <a:avLst/>
          </a:prstGeom>
        </p:spPr>
      </p:pic>
    </p:spTree>
    <p:extLst>
      <p:ext uri="{BB962C8B-B14F-4D97-AF65-F5344CB8AC3E}">
        <p14:creationId xmlns:p14="http://schemas.microsoft.com/office/powerpoint/2010/main" val="533198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a:t>
            </a:r>
            <a:endParaRPr lang="en-US" dirty="0"/>
          </a:p>
        </p:txBody>
      </p:sp>
      <p:sp>
        <p:nvSpPr>
          <p:cNvPr id="3" name="Content Placeholder 2"/>
          <p:cNvSpPr>
            <a:spLocks noGrp="1"/>
          </p:cNvSpPr>
          <p:nvPr>
            <p:ph idx="1"/>
          </p:nvPr>
        </p:nvSpPr>
        <p:spPr/>
        <p:txBody>
          <a:bodyPr/>
          <a:lstStyle/>
          <a:p>
            <a:r>
              <a:rPr lang="en-US" b="1" dirty="0"/>
              <a:t>Finding strong association rules</a:t>
            </a:r>
          </a:p>
          <a:p>
            <a:pPr marL="0" indent="0">
              <a:buNone/>
            </a:pPr>
            <a:r>
              <a:rPr lang="en-US" dirty="0"/>
              <a:t>This is the most important step in which our aim is to find the strong association rules. </a:t>
            </a:r>
            <a:r>
              <a:rPr lang="en-US" dirty="0" smtClean="0"/>
              <a:t>We use confidence metric </a:t>
            </a:r>
            <a:r>
              <a:rPr lang="en-US" dirty="0"/>
              <a:t>to extract the strong association rules from the whole transactions</a:t>
            </a:r>
            <a:r>
              <a:rPr lang="en-US" dirty="0" smtClean="0"/>
              <a:t>.</a:t>
            </a:r>
          </a:p>
          <a:p>
            <a:pPr marL="0" indent="0">
              <a:buNone/>
            </a:pPr>
            <a:endParaRPr lang="en-US" dirty="0" smtClean="0"/>
          </a:p>
          <a:p>
            <a:r>
              <a:rPr lang="en-US" b="1" dirty="0"/>
              <a:t>Finding other interesting relationships</a:t>
            </a:r>
          </a:p>
          <a:p>
            <a:pPr marL="0" indent="0">
              <a:buNone/>
            </a:pPr>
            <a:r>
              <a:rPr lang="en-US" dirty="0"/>
              <a:t>In order to find the </a:t>
            </a:r>
            <a:r>
              <a:rPr lang="en-US" dirty="0" smtClean="0"/>
              <a:t>item sets </a:t>
            </a:r>
            <a:r>
              <a:rPr lang="en-US" dirty="0"/>
              <a:t>which are strongly associated with carry bag, we extract </a:t>
            </a:r>
            <a:r>
              <a:rPr lang="en-US" dirty="0" smtClean="0"/>
              <a:t>the association </a:t>
            </a:r>
            <a:r>
              <a:rPr lang="en-US" dirty="0"/>
              <a:t>rules in which carry bags appearing as consequent</a:t>
            </a:r>
            <a:r>
              <a:rPr lang="en-US" dirty="0" smtClean="0"/>
              <a:t>.</a:t>
            </a:r>
          </a:p>
          <a:p>
            <a:pPr marL="0" indent="0">
              <a:buNone/>
            </a:pPr>
            <a:endParaRPr lang="en-US" dirty="0"/>
          </a:p>
        </p:txBody>
      </p:sp>
      <p:pic>
        <p:nvPicPr>
          <p:cNvPr id="4" name="Content Placeholder 3"/>
          <p:cNvPicPr>
            <a:picLocks noChangeAspect="1"/>
          </p:cNvPicPr>
          <p:nvPr/>
        </p:nvPicPr>
        <p:blipFill>
          <a:blip r:embed="rId2"/>
          <a:stretch>
            <a:fillRect/>
          </a:stretch>
        </p:blipFill>
        <p:spPr>
          <a:xfrm>
            <a:off x="1095284" y="5914541"/>
            <a:ext cx="7003398" cy="397359"/>
          </a:xfrm>
          <a:prstGeom prst="rect">
            <a:avLst/>
          </a:prstGeom>
        </p:spPr>
      </p:pic>
      <p:pic>
        <p:nvPicPr>
          <p:cNvPr id="5" name="Picture 4"/>
          <p:cNvPicPr>
            <a:picLocks noChangeAspect="1"/>
          </p:cNvPicPr>
          <p:nvPr/>
        </p:nvPicPr>
        <p:blipFill>
          <a:blip r:embed="rId3"/>
          <a:stretch>
            <a:fillRect/>
          </a:stretch>
        </p:blipFill>
        <p:spPr>
          <a:xfrm>
            <a:off x="1095284" y="3810723"/>
            <a:ext cx="3851470" cy="381141"/>
          </a:xfrm>
          <a:prstGeom prst="rect">
            <a:avLst/>
          </a:prstGeom>
        </p:spPr>
      </p:pic>
    </p:spTree>
    <p:extLst>
      <p:ext uri="{BB962C8B-B14F-4D97-AF65-F5344CB8AC3E}">
        <p14:creationId xmlns:p14="http://schemas.microsoft.com/office/powerpoint/2010/main" val="1237855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279" y="0"/>
            <a:ext cx="10515600" cy="1325563"/>
          </a:xfrm>
        </p:spPr>
        <p:txBody>
          <a:bodyPr/>
          <a:lstStyle/>
          <a:p>
            <a:r>
              <a:rPr lang="en-US" dirty="0" smtClean="0"/>
              <a:t>RESULTS AND DISCUSSION</a:t>
            </a:r>
            <a:endParaRPr lang="en-US" dirty="0"/>
          </a:p>
        </p:txBody>
      </p:sp>
      <p:sp>
        <p:nvSpPr>
          <p:cNvPr id="5" name="Content Placeholder 4"/>
          <p:cNvSpPr>
            <a:spLocks noGrp="1"/>
          </p:cNvSpPr>
          <p:nvPr>
            <p:ph idx="1"/>
          </p:nvPr>
        </p:nvSpPr>
        <p:spPr>
          <a:xfrm>
            <a:off x="868180" y="1101333"/>
            <a:ext cx="10515600" cy="4351338"/>
          </a:xfrm>
        </p:spPr>
        <p:txBody>
          <a:bodyPr>
            <a:normAutofit/>
          </a:bodyPr>
          <a:lstStyle/>
          <a:p>
            <a:r>
              <a:rPr lang="en-US" b="1" dirty="0"/>
              <a:t>MOST FREQUENT ITEMS</a:t>
            </a:r>
          </a:p>
          <a:p>
            <a:pPr marL="0" indent="0">
              <a:buNone/>
            </a:pPr>
            <a:r>
              <a:rPr lang="en-US" dirty="0" smtClean="0"/>
              <a:t>This </a:t>
            </a:r>
            <a:r>
              <a:rPr lang="en-US" dirty="0"/>
              <a:t>gives us an idea about the buying </a:t>
            </a:r>
            <a:r>
              <a:rPr lang="en-US" dirty="0" smtClean="0"/>
              <a:t>behavior </a:t>
            </a:r>
            <a:r>
              <a:rPr lang="en-US" dirty="0"/>
              <a:t>of the customers at </a:t>
            </a:r>
            <a:r>
              <a:rPr lang="en-US" dirty="0" smtClean="0"/>
              <a:t> super market. The store can plan the inventory management and marketing accordingly.</a:t>
            </a:r>
          </a:p>
          <a:p>
            <a:endParaRPr lang="en-US" dirty="0"/>
          </a:p>
        </p:txBody>
      </p:sp>
      <p:pic>
        <p:nvPicPr>
          <p:cNvPr id="6" name="Picture 5"/>
          <p:cNvPicPr>
            <a:picLocks noChangeAspect="1"/>
          </p:cNvPicPr>
          <p:nvPr/>
        </p:nvPicPr>
        <p:blipFill>
          <a:blip r:embed="rId2"/>
          <a:stretch>
            <a:fillRect/>
          </a:stretch>
        </p:blipFill>
        <p:spPr>
          <a:xfrm>
            <a:off x="1491096" y="3174134"/>
            <a:ext cx="7847776" cy="3843657"/>
          </a:xfrm>
          <a:prstGeom prst="rect">
            <a:avLst/>
          </a:prstGeom>
        </p:spPr>
      </p:pic>
    </p:spTree>
    <p:extLst>
      <p:ext uri="{BB962C8B-B14F-4D97-AF65-F5344CB8AC3E}">
        <p14:creationId xmlns:p14="http://schemas.microsoft.com/office/powerpoint/2010/main" val="2973724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3" y="217832"/>
            <a:ext cx="10515600" cy="1325563"/>
          </a:xfrm>
        </p:spPr>
        <p:txBody>
          <a:bodyPr>
            <a:normAutofit/>
          </a:bodyPr>
          <a:lstStyle/>
          <a:p>
            <a:r>
              <a:rPr lang="en-US" dirty="0" smtClean="0"/>
              <a:t> Strong relationships:</a:t>
            </a:r>
            <a:r>
              <a:rPr lang="en-US" b="1" dirty="0"/>
              <a:t/>
            </a:r>
            <a:br>
              <a:rPr lang="en-US" b="1" dirty="0"/>
            </a:br>
            <a:endParaRPr lang="en-US" dirty="0"/>
          </a:p>
        </p:txBody>
      </p:sp>
      <p:sp>
        <p:nvSpPr>
          <p:cNvPr id="3" name="Content Placeholder 2"/>
          <p:cNvSpPr>
            <a:spLocks noGrp="1"/>
          </p:cNvSpPr>
          <p:nvPr>
            <p:ph idx="1"/>
          </p:nvPr>
        </p:nvSpPr>
        <p:spPr>
          <a:xfrm>
            <a:off x="853191" y="880614"/>
            <a:ext cx="10515600" cy="4351338"/>
          </a:xfrm>
        </p:spPr>
        <p:txBody>
          <a:bodyPr/>
          <a:lstStyle/>
          <a:p>
            <a:r>
              <a:rPr lang="en-US" dirty="0"/>
              <a:t>For finding the </a:t>
            </a:r>
            <a:r>
              <a:rPr lang="en-US" dirty="0" smtClean="0"/>
              <a:t>item sets </a:t>
            </a:r>
            <a:r>
              <a:rPr lang="en-US" dirty="0"/>
              <a:t>with strong relationships we are focusing mainly on the </a:t>
            </a:r>
            <a:r>
              <a:rPr lang="en-US" dirty="0" smtClean="0"/>
              <a:t>confidence values</a:t>
            </a:r>
            <a:r>
              <a:rPr lang="en-US" dirty="0"/>
              <a:t>. </a:t>
            </a:r>
            <a:endParaRPr lang="en-US" dirty="0" smtClean="0"/>
          </a:p>
          <a:p>
            <a:r>
              <a:rPr lang="en-US" dirty="0" smtClean="0"/>
              <a:t>The </a:t>
            </a:r>
            <a:r>
              <a:rPr lang="en-US" dirty="0"/>
              <a:t>table below shows the rules with higher confidence values. The table is </a:t>
            </a:r>
            <a:r>
              <a:rPr lang="en-US" dirty="0" smtClean="0"/>
              <a:t>obtained after </a:t>
            </a:r>
            <a:r>
              <a:rPr lang="en-US" dirty="0"/>
              <a:t>ensuring a support of </a:t>
            </a:r>
            <a:r>
              <a:rPr lang="en-US" dirty="0" smtClean="0"/>
              <a:t>at least </a:t>
            </a:r>
            <a:r>
              <a:rPr lang="en-US" dirty="0"/>
              <a:t>1 percent, the lift is greater than 1 and finally a </a:t>
            </a:r>
            <a:r>
              <a:rPr lang="en-US" dirty="0" smtClean="0"/>
              <a:t>confidence value </a:t>
            </a:r>
            <a:r>
              <a:rPr lang="en-US" dirty="0"/>
              <a:t>greater than 40 percent</a:t>
            </a:r>
          </a:p>
        </p:txBody>
      </p:sp>
      <p:pic>
        <p:nvPicPr>
          <p:cNvPr id="4" name="Picture 3"/>
          <p:cNvPicPr>
            <a:picLocks noChangeAspect="1"/>
          </p:cNvPicPr>
          <p:nvPr/>
        </p:nvPicPr>
        <p:blipFill>
          <a:blip r:embed="rId2"/>
          <a:stretch>
            <a:fillRect/>
          </a:stretch>
        </p:blipFill>
        <p:spPr>
          <a:xfrm>
            <a:off x="2671273" y="3022152"/>
            <a:ext cx="6337815" cy="3835848"/>
          </a:xfrm>
          <a:prstGeom prst="rect">
            <a:avLst/>
          </a:prstGeom>
        </p:spPr>
      </p:pic>
    </p:spTree>
    <p:extLst>
      <p:ext uri="{BB962C8B-B14F-4D97-AF65-F5344CB8AC3E}">
        <p14:creationId xmlns:p14="http://schemas.microsoft.com/office/powerpoint/2010/main" val="2166806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Strong relationships (cont..):</a:t>
            </a:r>
            <a:endParaRPr lang="en-US" dirty="0"/>
          </a:p>
        </p:txBody>
      </p:sp>
      <p:sp>
        <p:nvSpPr>
          <p:cNvPr id="3" name="Content Placeholder 2"/>
          <p:cNvSpPr>
            <a:spLocks noGrp="1"/>
          </p:cNvSpPr>
          <p:nvPr>
            <p:ph idx="1"/>
          </p:nvPr>
        </p:nvSpPr>
        <p:spPr/>
        <p:txBody>
          <a:bodyPr>
            <a:normAutofit/>
          </a:bodyPr>
          <a:lstStyle/>
          <a:p>
            <a:r>
              <a:rPr lang="en-US" dirty="0"/>
              <a:t>23 strong association rules were obtained. One strong association rule looks like this </a:t>
            </a:r>
            <a:r>
              <a:rPr lang="en-US" dirty="0" smtClean="0"/>
              <a:t>Cooking </a:t>
            </a:r>
            <a:r>
              <a:rPr lang="en-US" dirty="0"/>
              <a:t>oil, condiments =&gt; curry powder (support: 6.7 percentage, confidence: </a:t>
            </a:r>
            <a:r>
              <a:rPr lang="en-US" dirty="0" smtClean="0"/>
              <a:t>68.2 percentage)This </a:t>
            </a:r>
            <a:r>
              <a:rPr lang="en-US" dirty="0"/>
              <a:t>rule means 6.7 percent of all the transaction contain these three items together and </a:t>
            </a:r>
            <a:r>
              <a:rPr lang="en-US" dirty="0" smtClean="0"/>
              <a:t>it is </a:t>
            </a:r>
            <a:r>
              <a:rPr lang="en-US" dirty="0"/>
              <a:t>evident that cooking oil, condiments, and curry powder is having a very strong relationship.</a:t>
            </a:r>
          </a:p>
          <a:p>
            <a:r>
              <a:rPr lang="en-US" dirty="0"/>
              <a:t>Almost 70 percent of the people who purchased cooking oil and condiments also </a:t>
            </a:r>
            <a:r>
              <a:rPr lang="en-US" dirty="0" smtClean="0"/>
              <a:t>bought curry </a:t>
            </a:r>
            <a:r>
              <a:rPr lang="en-US" dirty="0"/>
              <a:t>powder. </a:t>
            </a:r>
          </a:p>
        </p:txBody>
      </p:sp>
    </p:spTree>
    <p:extLst>
      <p:ext uri="{BB962C8B-B14F-4D97-AF65-F5344CB8AC3E}">
        <p14:creationId xmlns:p14="http://schemas.microsoft.com/office/powerpoint/2010/main" val="3239171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45" y="-177760"/>
            <a:ext cx="10515600" cy="1325563"/>
          </a:xfrm>
        </p:spPr>
        <p:txBody>
          <a:bodyPr/>
          <a:lstStyle/>
          <a:p>
            <a:r>
              <a:rPr lang="en-US" dirty="0" smtClean="0"/>
              <a:t>Some other interesting relationships(cont..):</a:t>
            </a:r>
            <a:endParaRPr lang="en-US" dirty="0"/>
          </a:p>
        </p:txBody>
      </p:sp>
      <p:sp>
        <p:nvSpPr>
          <p:cNvPr id="3" name="Content Placeholder 2"/>
          <p:cNvSpPr>
            <a:spLocks noGrp="1"/>
          </p:cNvSpPr>
          <p:nvPr>
            <p:ph idx="1"/>
          </p:nvPr>
        </p:nvSpPr>
        <p:spPr>
          <a:xfrm>
            <a:off x="418476" y="911226"/>
            <a:ext cx="10515600" cy="4351338"/>
          </a:xfrm>
        </p:spPr>
        <p:txBody>
          <a:bodyPr>
            <a:normAutofit/>
          </a:bodyPr>
          <a:lstStyle/>
          <a:p>
            <a:r>
              <a:rPr lang="en-US" dirty="0" smtClean="0"/>
              <a:t>From </a:t>
            </a:r>
            <a:r>
              <a:rPr lang="en-US" dirty="0"/>
              <a:t>our analysis we noticed that carry bags appears in a good number of </a:t>
            </a:r>
            <a:r>
              <a:rPr lang="en-US" dirty="0" smtClean="0"/>
              <a:t>purchases.. </a:t>
            </a:r>
            <a:r>
              <a:rPr lang="en-US" dirty="0"/>
              <a:t>So we try to extract the strong association rules in which carry </a:t>
            </a:r>
            <a:r>
              <a:rPr lang="en-US" dirty="0" smtClean="0"/>
              <a:t>bag appearing </a:t>
            </a:r>
            <a:r>
              <a:rPr lang="en-US" dirty="0"/>
              <a:t>as a consequent. </a:t>
            </a:r>
            <a:endParaRPr lang="en-US" dirty="0" smtClean="0"/>
          </a:p>
          <a:p>
            <a:r>
              <a:rPr lang="en-US" dirty="0"/>
              <a:t>The </a:t>
            </a:r>
            <a:r>
              <a:rPr lang="en-US" dirty="0" smtClean="0"/>
              <a:t>item set </a:t>
            </a:r>
            <a:r>
              <a:rPr lang="en-US" dirty="0"/>
              <a:t>biscuit and onion is the one </a:t>
            </a:r>
            <a:r>
              <a:rPr lang="en-US" dirty="0" smtClean="0"/>
              <a:t>which makes </a:t>
            </a:r>
            <a:r>
              <a:rPr lang="en-US" dirty="0"/>
              <a:t>strong relationship with the </a:t>
            </a:r>
            <a:r>
              <a:rPr lang="en-US" dirty="0" smtClean="0"/>
              <a:t>carry bag</a:t>
            </a:r>
            <a:r>
              <a:rPr lang="en-US" dirty="0"/>
              <a:t>. 42 percent of the people who purchased biscuit and onion also bought carry bag.</a:t>
            </a:r>
          </a:p>
        </p:txBody>
      </p:sp>
      <p:pic>
        <p:nvPicPr>
          <p:cNvPr id="4" name="Picture 3"/>
          <p:cNvPicPr>
            <a:picLocks noChangeAspect="1"/>
          </p:cNvPicPr>
          <p:nvPr/>
        </p:nvPicPr>
        <p:blipFill>
          <a:blip r:embed="rId2"/>
          <a:stretch>
            <a:fillRect/>
          </a:stretch>
        </p:blipFill>
        <p:spPr>
          <a:xfrm>
            <a:off x="1571959" y="3797097"/>
            <a:ext cx="8208634" cy="2554453"/>
          </a:xfrm>
          <a:prstGeom prst="rect">
            <a:avLst/>
          </a:prstGeom>
        </p:spPr>
      </p:pic>
    </p:spTree>
    <p:extLst>
      <p:ext uri="{BB962C8B-B14F-4D97-AF65-F5344CB8AC3E}">
        <p14:creationId xmlns:p14="http://schemas.microsoft.com/office/powerpoint/2010/main" val="193898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INTRODUCTION</a:t>
            </a:r>
          </a:p>
          <a:p>
            <a:r>
              <a:rPr lang="en-IN" dirty="0" smtClean="0"/>
              <a:t>OBJECTIVE</a:t>
            </a:r>
          </a:p>
          <a:p>
            <a:r>
              <a:rPr lang="en-IN" dirty="0" smtClean="0"/>
              <a:t>SCOPE</a:t>
            </a:r>
          </a:p>
          <a:p>
            <a:r>
              <a:rPr lang="en-US" dirty="0"/>
              <a:t>LITERATURE </a:t>
            </a:r>
            <a:r>
              <a:rPr lang="en-US" dirty="0" smtClean="0"/>
              <a:t>REVIEW</a:t>
            </a:r>
          </a:p>
          <a:p>
            <a:r>
              <a:rPr lang="en-US" dirty="0" smtClean="0"/>
              <a:t>STEPS IN APRIORI ALGORITHM</a:t>
            </a:r>
            <a:endParaRPr lang="en-IN" dirty="0" smtClean="0"/>
          </a:p>
          <a:p>
            <a:r>
              <a:rPr lang="en-US" dirty="0" smtClean="0"/>
              <a:t>DATA COLLECTION</a:t>
            </a:r>
          </a:p>
          <a:p>
            <a:r>
              <a:rPr lang="en-US" dirty="0"/>
              <a:t>SYSTEM </a:t>
            </a:r>
            <a:r>
              <a:rPr lang="en-US" dirty="0" smtClean="0"/>
              <a:t>DESIGN</a:t>
            </a:r>
          </a:p>
          <a:p>
            <a:r>
              <a:rPr lang="en-US" dirty="0"/>
              <a:t>SEQUENCE DIAGRAM</a:t>
            </a:r>
            <a:endParaRPr lang="en-US" dirty="0" smtClean="0"/>
          </a:p>
          <a:p>
            <a:r>
              <a:rPr lang="en-US" dirty="0"/>
              <a:t>GUI </a:t>
            </a:r>
            <a:r>
              <a:rPr lang="en-US" dirty="0" smtClean="0"/>
              <a:t>APPLICATION</a:t>
            </a:r>
          </a:p>
          <a:p>
            <a:r>
              <a:rPr lang="en-US" dirty="0" smtClean="0"/>
              <a:t>IMPLEMENTATION</a:t>
            </a:r>
          </a:p>
          <a:p>
            <a:r>
              <a:rPr lang="en-US" dirty="0"/>
              <a:t>RESULTS AND </a:t>
            </a:r>
            <a:r>
              <a:rPr lang="en-US" dirty="0" smtClean="0"/>
              <a:t>DISCUSSION</a:t>
            </a:r>
          </a:p>
          <a:p>
            <a:r>
              <a:rPr lang="en-US" dirty="0"/>
              <a:t>CONCLUSION AND FUTURE SCOPE</a:t>
            </a:r>
            <a:endParaRPr lang="en-US" dirty="0" smtClean="0"/>
          </a:p>
          <a:p>
            <a:r>
              <a:rPr lang="en-IN" dirty="0" smtClean="0"/>
              <a:t>REFERENCES</a:t>
            </a:r>
          </a:p>
          <a:p>
            <a:pPr marL="0" indent="0">
              <a:buNone/>
            </a:pPr>
            <a:endParaRPr lang="en-IN" dirty="0"/>
          </a:p>
        </p:txBody>
      </p:sp>
    </p:spTree>
    <p:extLst>
      <p:ext uri="{BB962C8B-B14F-4D97-AF65-F5344CB8AC3E}">
        <p14:creationId xmlns:p14="http://schemas.microsoft.com/office/powerpoint/2010/main" val="3533301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SCOPE</a:t>
            </a:r>
            <a:endParaRPr lang="en-US" dirty="0"/>
          </a:p>
        </p:txBody>
      </p:sp>
      <p:sp>
        <p:nvSpPr>
          <p:cNvPr id="3" name="Content Placeholder 2"/>
          <p:cNvSpPr>
            <a:spLocks noGrp="1"/>
          </p:cNvSpPr>
          <p:nvPr>
            <p:ph idx="1"/>
          </p:nvPr>
        </p:nvSpPr>
        <p:spPr/>
        <p:txBody>
          <a:bodyPr>
            <a:normAutofit/>
          </a:bodyPr>
          <a:lstStyle/>
          <a:p>
            <a:r>
              <a:rPr lang="en-US" dirty="0"/>
              <a:t>The Apriori algorithm effectively generates highly informative frequent </a:t>
            </a:r>
            <a:r>
              <a:rPr lang="en-US" dirty="0" smtClean="0"/>
              <a:t>item sets </a:t>
            </a:r>
            <a:r>
              <a:rPr lang="en-US" dirty="0"/>
              <a:t>and </a:t>
            </a:r>
            <a:r>
              <a:rPr lang="en-US" dirty="0" smtClean="0"/>
              <a:t>association rules </a:t>
            </a:r>
            <a:r>
              <a:rPr lang="en-US" dirty="0"/>
              <a:t>for the data of the supermarket. The frequent data items are generated from </a:t>
            </a:r>
            <a:r>
              <a:rPr lang="en-US" dirty="0" smtClean="0"/>
              <a:t>the given </a:t>
            </a:r>
            <a:r>
              <a:rPr lang="en-US" dirty="0"/>
              <a:t>input data and based on the frequent item stets strong association rules were </a:t>
            </a:r>
            <a:r>
              <a:rPr lang="en-US" dirty="0" smtClean="0"/>
              <a:t>generated.</a:t>
            </a:r>
          </a:p>
          <a:p>
            <a:r>
              <a:rPr lang="en-US" dirty="0"/>
              <a:t>Application can be efficiently used by using more efficient </a:t>
            </a:r>
            <a:r>
              <a:rPr lang="en-US" dirty="0" smtClean="0"/>
              <a:t>algorithm rather </a:t>
            </a:r>
            <a:r>
              <a:rPr lang="en-US" dirty="0"/>
              <a:t>that </a:t>
            </a:r>
            <a:r>
              <a:rPr lang="en-US" dirty="0" smtClean="0"/>
              <a:t>Apriori</a:t>
            </a:r>
            <a:r>
              <a:rPr lang="en-US" dirty="0"/>
              <a:t> </a:t>
            </a:r>
            <a:r>
              <a:rPr lang="en-US" dirty="0" smtClean="0"/>
              <a:t>Algorithm </a:t>
            </a:r>
            <a:r>
              <a:rPr lang="en-US" dirty="0"/>
              <a:t>in </a:t>
            </a:r>
            <a:r>
              <a:rPr lang="en-US" dirty="0" smtClean="0"/>
              <a:t>future.</a:t>
            </a:r>
          </a:p>
          <a:p>
            <a:r>
              <a:rPr lang="en-US" dirty="0"/>
              <a:t>Integrating this software in the supermarket ERP system can yield </a:t>
            </a:r>
            <a:r>
              <a:rPr lang="en-US" dirty="0" err="1" smtClean="0"/>
              <a:t>realtime</a:t>
            </a:r>
            <a:r>
              <a:rPr lang="en-US" dirty="0" smtClean="0"/>
              <a:t> interpretations </a:t>
            </a:r>
            <a:r>
              <a:rPr lang="en-US" dirty="0"/>
              <a:t>which could be used to tailor offers according to the market </a:t>
            </a:r>
            <a:r>
              <a:rPr lang="en-US" dirty="0" smtClean="0"/>
              <a:t>demand</a:t>
            </a:r>
            <a:endParaRPr lang="en-US" dirty="0"/>
          </a:p>
        </p:txBody>
      </p:sp>
    </p:spTree>
    <p:extLst>
      <p:ext uri="{BB962C8B-B14F-4D97-AF65-F5344CB8AC3E}">
        <p14:creationId xmlns:p14="http://schemas.microsoft.com/office/powerpoint/2010/main" val="4095718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Fast Algorithms for Mining Association Rules in Large Databases </a:t>
            </a:r>
            <a:r>
              <a:rPr lang="en-US" i="1" dirty="0"/>
              <a:t>R. Agrawal and </a:t>
            </a:r>
            <a:r>
              <a:rPr lang="en-US" i="1" dirty="0" err="1" smtClean="0"/>
              <a:t>R.Srikant</a:t>
            </a:r>
            <a:r>
              <a:rPr lang="en-US" i="1" dirty="0"/>
              <a:t>,” Fast Algorithms for Mining Association Rules in Large Databases”, Journal </a:t>
            </a:r>
            <a:r>
              <a:rPr lang="en-US" i="1" dirty="0" err="1" smtClean="0"/>
              <a:t>ofComputer</a:t>
            </a:r>
            <a:r>
              <a:rPr lang="en-US" i="1" dirty="0" smtClean="0"/>
              <a:t> </a:t>
            </a:r>
            <a:r>
              <a:rPr lang="en-US" i="1" dirty="0"/>
              <a:t>Science and Technology, vol. 15</a:t>
            </a:r>
          </a:p>
          <a:p>
            <a:pPr marL="514350" indent="-514350">
              <a:buFont typeface="+mj-lt"/>
              <a:buAutoNum type="arabicPeriod"/>
            </a:pPr>
            <a:r>
              <a:rPr lang="en-US" dirty="0" smtClean="0"/>
              <a:t>Mining </a:t>
            </a:r>
            <a:r>
              <a:rPr lang="en-US" dirty="0"/>
              <a:t>Interesting Rules by association and Classification Algorithms </a:t>
            </a:r>
            <a:r>
              <a:rPr lang="en-US" i="1" dirty="0"/>
              <a:t>W. </a:t>
            </a:r>
            <a:r>
              <a:rPr lang="en-US" i="1" dirty="0" err="1"/>
              <a:t>Yanthy</a:t>
            </a:r>
            <a:r>
              <a:rPr lang="en-US" i="1" dirty="0"/>
              <a:t>, T. </a:t>
            </a:r>
            <a:r>
              <a:rPr lang="en-US" i="1" dirty="0" err="1" smtClean="0"/>
              <a:t>Sekiya,K</a:t>
            </a:r>
            <a:r>
              <a:rPr lang="en-US" i="1" dirty="0"/>
              <a:t>. Yamaguchi„ FCST 09.</a:t>
            </a:r>
          </a:p>
          <a:p>
            <a:pPr marL="514350" indent="-514350">
              <a:buFont typeface="+mj-lt"/>
              <a:buAutoNum type="arabicPeriod"/>
            </a:pPr>
            <a:r>
              <a:rPr lang="en-US" dirty="0" smtClean="0"/>
              <a:t> </a:t>
            </a:r>
            <a:r>
              <a:rPr lang="en-US" dirty="0"/>
              <a:t>Market Basket Analysis </a:t>
            </a:r>
            <a:r>
              <a:rPr lang="en-US" i="1" dirty="0" err="1"/>
              <a:t>RoshanSharma</a:t>
            </a:r>
            <a:r>
              <a:rPr lang="en-US" i="1" dirty="0"/>
              <a:t> </a:t>
            </a:r>
            <a:r>
              <a:rPr lang="en-US" i="1" dirty="0" smtClean="0"/>
              <a:t>(https</a:t>
            </a:r>
            <a:r>
              <a:rPr lang="en-US" i="1" dirty="0"/>
              <a:t>://</a:t>
            </a:r>
            <a:r>
              <a:rPr lang="en-US" i="1" dirty="0" smtClean="0"/>
              <a:t>www.kaggle.com/roshansharma/marketbasket-analysis)</a:t>
            </a:r>
            <a:endParaRPr lang="en-IN" i="1" dirty="0">
              <a:solidFill>
                <a:schemeClr val="accent1"/>
              </a:solidFill>
            </a:endParaRPr>
          </a:p>
          <a:p>
            <a:pPr marL="0" indent="0">
              <a:buNone/>
            </a:pPr>
            <a:endParaRPr lang="en-IN" dirty="0"/>
          </a:p>
          <a:p>
            <a:endParaRPr lang="en-IN" dirty="0"/>
          </a:p>
        </p:txBody>
      </p:sp>
    </p:spTree>
    <p:extLst>
      <p:ext uri="{BB962C8B-B14F-4D97-AF65-F5344CB8AC3E}">
        <p14:creationId xmlns:p14="http://schemas.microsoft.com/office/powerpoint/2010/main" val="2429771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423"/>
            <a:ext cx="10515600" cy="1325563"/>
          </a:xfrm>
        </p:spPr>
        <p:txBody>
          <a:bodyPr/>
          <a:lstStyle/>
          <a:p>
            <a:r>
              <a:rPr lang="en-IN" dirty="0" smtClean="0"/>
              <a:t>INTRODUCTION</a:t>
            </a:r>
            <a:endParaRPr lang="en-IN" dirty="0"/>
          </a:p>
        </p:txBody>
      </p:sp>
      <p:sp>
        <p:nvSpPr>
          <p:cNvPr id="3" name="Content Placeholder 2"/>
          <p:cNvSpPr>
            <a:spLocks noGrp="1"/>
          </p:cNvSpPr>
          <p:nvPr>
            <p:ph idx="1"/>
          </p:nvPr>
        </p:nvSpPr>
        <p:spPr>
          <a:xfrm>
            <a:off x="838200" y="1424986"/>
            <a:ext cx="10515600" cy="4351338"/>
          </a:xfrm>
        </p:spPr>
        <p:txBody>
          <a:bodyPr>
            <a:normAutofit/>
          </a:bodyPr>
          <a:lstStyle/>
          <a:p>
            <a:pPr algn="just"/>
            <a:r>
              <a:rPr lang="en-GB" dirty="0"/>
              <a:t>One of the challenges for companies that have invested heavily in customer data collection is how to extract important information from their vast customer databases and product feature databases, in order to gain competitive </a:t>
            </a:r>
            <a:r>
              <a:rPr lang="en-GB" dirty="0" smtClean="0"/>
              <a:t>advantage.</a:t>
            </a:r>
          </a:p>
          <a:p>
            <a:pPr algn="just"/>
            <a:endParaRPr lang="en-GB" dirty="0" smtClean="0"/>
          </a:p>
          <a:p>
            <a:pPr algn="just"/>
            <a:r>
              <a:rPr lang="en-GB" dirty="0" smtClean="0"/>
              <a:t>Market </a:t>
            </a:r>
            <a:r>
              <a:rPr lang="en-GB" dirty="0"/>
              <a:t>basket analysis is one of the data </a:t>
            </a:r>
            <a:r>
              <a:rPr lang="en-GB" dirty="0" smtClean="0"/>
              <a:t>mining methods  </a:t>
            </a:r>
            <a:r>
              <a:rPr lang="en-GB" dirty="0"/>
              <a:t>focusing on discovering purchasing </a:t>
            </a:r>
            <a:r>
              <a:rPr lang="en-GB" dirty="0" smtClean="0"/>
              <a:t>patterns by </a:t>
            </a:r>
            <a:r>
              <a:rPr lang="en-GB" dirty="0"/>
              <a:t>extracting associations or co-occurrences from a </a:t>
            </a:r>
            <a:r>
              <a:rPr lang="en-GB" dirty="0" smtClean="0"/>
              <a:t>store’s </a:t>
            </a:r>
            <a:r>
              <a:rPr lang="en-IN" dirty="0" smtClean="0"/>
              <a:t>transactional </a:t>
            </a:r>
            <a:r>
              <a:rPr lang="en-IN" dirty="0"/>
              <a:t>data. </a:t>
            </a:r>
            <a:endParaRPr lang="en-IN" dirty="0" smtClean="0"/>
          </a:p>
        </p:txBody>
      </p:sp>
    </p:spTree>
    <p:extLst>
      <p:ext uri="{BB962C8B-B14F-4D97-AF65-F5344CB8AC3E}">
        <p14:creationId xmlns:p14="http://schemas.microsoft.com/office/powerpoint/2010/main" val="1513455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2"/>
            <a:ext cx="10515600" cy="1325563"/>
          </a:xfrm>
        </p:spPr>
        <p:txBody>
          <a:bodyPr/>
          <a:lstStyle/>
          <a:p>
            <a:r>
              <a:rPr lang="en-IN" dirty="0" smtClean="0"/>
              <a:t>OBJECTIVE </a:t>
            </a:r>
            <a:br>
              <a:rPr lang="en-IN" dirty="0" smtClean="0"/>
            </a:br>
            <a:endParaRPr lang="en-IN" dirty="0"/>
          </a:p>
        </p:txBody>
      </p:sp>
      <p:sp>
        <p:nvSpPr>
          <p:cNvPr id="3" name="Content Placeholder 2"/>
          <p:cNvSpPr>
            <a:spLocks noGrp="1"/>
          </p:cNvSpPr>
          <p:nvPr>
            <p:ph idx="1"/>
          </p:nvPr>
        </p:nvSpPr>
        <p:spPr>
          <a:xfrm>
            <a:off x="612775" y="1584102"/>
            <a:ext cx="11191298" cy="4592862"/>
          </a:xfrm>
        </p:spPr>
        <p:txBody>
          <a:bodyPr>
            <a:normAutofit/>
          </a:bodyPr>
          <a:lstStyle/>
          <a:p>
            <a:pPr marL="0" indent="0" algn="just"/>
            <a:r>
              <a:rPr lang="en-US" dirty="0" smtClean="0"/>
              <a:t>To identify the frequent item set from the transaction on the basis of    factors such as support , confidence, lift.</a:t>
            </a:r>
          </a:p>
          <a:p>
            <a:pPr marL="0" indent="0" algn="just">
              <a:buNone/>
            </a:pPr>
            <a:endParaRPr lang="en-IN" dirty="0" smtClean="0"/>
          </a:p>
          <a:p>
            <a:pPr algn="just"/>
            <a:r>
              <a:rPr lang="en-IN" dirty="0" smtClean="0"/>
              <a:t>To determine the placements of products in the supermarket.</a:t>
            </a:r>
          </a:p>
          <a:p>
            <a:pPr algn="just"/>
            <a:endParaRPr lang="en-IN" dirty="0" smtClean="0"/>
          </a:p>
          <a:p>
            <a:pPr algn="just"/>
            <a:r>
              <a:rPr lang="en-US" dirty="0" smtClean="0"/>
              <a:t>Analyze customer buying patterns</a:t>
            </a:r>
            <a:endParaRPr lang="en-IN" dirty="0" smtClean="0"/>
          </a:p>
          <a:p>
            <a:endParaRPr lang="en-IN" dirty="0" smtClean="0"/>
          </a:p>
          <a:p>
            <a:endParaRPr lang="en-IN" dirty="0" smtClean="0"/>
          </a:p>
          <a:p>
            <a:pPr marL="0" indent="0">
              <a:buNone/>
            </a:pPr>
            <a:endParaRPr lang="en-IN" dirty="0"/>
          </a:p>
        </p:txBody>
      </p:sp>
      <p:sp>
        <p:nvSpPr>
          <p:cNvPr id="4" name="AutoShape 2" descr="Image result for TOOTHBRUSH AND PASTE AND MOUTHWASH"/>
          <p:cNvSpPr>
            <a:spLocks noChangeAspect="1" noChangeArrowheads="1"/>
          </p:cNvSpPr>
          <p:nvPr/>
        </p:nvSpPr>
        <p:spPr bwMode="auto">
          <a:xfrm>
            <a:off x="2130149" y="3221589"/>
            <a:ext cx="2799660" cy="2799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TOOTHBRUSH AND PASTE AND MOUTHWAS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76063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The project was done using the transactional data of BUYNSAVE supermarket in Kazhakootam,Trivandrum.</a:t>
            </a:r>
          </a:p>
          <a:p>
            <a:pPr algn="just"/>
            <a:r>
              <a:rPr lang="en-US" dirty="0" smtClean="0"/>
              <a:t>The data collected was pre processed before analyzing the relationship between the products.</a:t>
            </a:r>
          </a:p>
          <a:p>
            <a:pPr algn="just"/>
            <a:r>
              <a:rPr lang="en-US" dirty="0" smtClean="0"/>
              <a:t>Products were categorized and association rule mining was done in python environment.</a:t>
            </a:r>
          </a:p>
          <a:p>
            <a:pPr algn="just"/>
            <a:r>
              <a:rPr lang="en-US" dirty="0" smtClean="0"/>
              <a:t>An desktop application was also developed for the supermarket for ease of use based on python GUI.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br>
              <a:rPr lang="en-US" dirty="0" smtClean="0"/>
            </a:br>
            <a:endParaRPr lang="en-US" dirty="0"/>
          </a:p>
        </p:txBody>
      </p:sp>
      <p:sp>
        <p:nvSpPr>
          <p:cNvPr id="3" name="Content Placeholder 2"/>
          <p:cNvSpPr>
            <a:spLocks noGrp="1"/>
          </p:cNvSpPr>
          <p:nvPr>
            <p:ph idx="1"/>
          </p:nvPr>
        </p:nvSpPr>
        <p:spPr>
          <a:xfrm>
            <a:off x="653143" y="1825625"/>
            <a:ext cx="10891157" cy="4351338"/>
          </a:xfrm>
        </p:spPr>
        <p:txBody>
          <a:bodyPr>
            <a:normAutofit/>
          </a:bodyPr>
          <a:lstStyle/>
          <a:p>
            <a:pPr algn="just"/>
            <a:r>
              <a:rPr lang="en-US" dirty="0" smtClean="0"/>
              <a:t> The project was done on the basis of 1500 transactions in the supermarket ,more transactional data could result in better relations among the products.</a:t>
            </a:r>
          </a:p>
          <a:p>
            <a:r>
              <a:rPr lang="en-US" dirty="0" smtClean="0"/>
              <a:t> Due to limited amount of data, many similar products of various brands were categorized.</a:t>
            </a:r>
          </a:p>
          <a:p>
            <a:pPr algn="just"/>
            <a:r>
              <a:rPr lang="en-US" dirty="0" smtClean="0"/>
              <a:t>If more transactional data was obtained the association among different product brands can be found out.</a:t>
            </a:r>
          </a:p>
          <a:p>
            <a:r>
              <a:rPr lang="en-US" dirty="0"/>
              <a:t>The purchasing pattern of the customers can vary due to a lot of factors which </a:t>
            </a:r>
            <a:r>
              <a:rPr lang="en-US" dirty="0" smtClean="0"/>
              <a:t>include seasonality, price </a:t>
            </a:r>
            <a:r>
              <a:rPr lang="en-US" dirty="0"/>
              <a:t>and demography which can affect the obtained result.</a:t>
            </a:r>
          </a:p>
          <a:p>
            <a:pPr marL="0" indent="0">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a:t>Association rule mining finds interesting association or relationships among a large data set.</a:t>
            </a:r>
          </a:p>
          <a:p>
            <a:r>
              <a:rPr lang="en-US" dirty="0"/>
              <a:t>Association rules are derived from the frequent </a:t>
            </a:r>
            <a:r>
              <a:rPr lang="en-US" dirty="0" smtClean="0"/>
              <a:t>item sets </a:t>
            </a:r>
            <a:r>
              <a:rPr lang="en-US" dirty="0"/>
              <a:t>using support and confidence </a:t>
            </a:r>
            <a:r>
              <a:rPr lang="en-US" dirty="0" smtClean="0"/>
              <a:t>as threshold </a:t>
            </a:r>
            <a:r>
              <a:rPr lang="en-US" dirty="0"/>
              <a:t>levels. The sets of items which have minimum support are known as </a:t>
            </a:r>
            <a:r>
              <a:rPr lang="en-US" dirty="0" smtClean="0"/>
              <a:t>Frequent </a:t>
            </a:r>
            <a:r>
              <a:rPr lang="en-US" dirty="0" smtClean="0"/>
              <a:t>Item set.[1]</a:t>
            </a:r>
            <a:endParaRPr lang="en-US" dirty="0" smtClean="0"/>
          </a:p>
          <a:p>
            <a:endParaRPr lang="en-US" dirty="0"/>
          </a:p>
        </p:txBody>
      </p:sp>
      <p:pic>
        <p:nvPicPr>
          <p:cNvPr id="4" name="Picture 3"/>
          <p:cNvPicPr>
            <a:picLocks noChangeAspect="1"/>
          </p:cNvPicPr>
          <p:nvPr/>
        </p:nvPicPr>
        <p:blipFill>
          <a:blip r:embed="rId2"/>
          <a:stretch>
            <a:fillRect/>
          </a:stretch>
        </p:blipFill>
        <p:spPr>
          <a:xfrm>
            <a:off x="1092744" y="4213555"/>
            <a:ext cx="4576473" cy="1963408"/>
          </a:xfrm>
          <a:prstGeom prst="rect">
            <a:avLst/>
          </a:prstGeom>
          <a:effectLst>
            <a:softEdge rad="215900"/>
          </a:effectLst>
        </p:spPr>
      </p:pic>
      <p:pic>
        <p:nvPicPr>
          <p:cNvPr id="5" name="Picture 4"/>
          <p:cNvPicPr>
            <a:picLocks noChangeAspect="1"/>
          </p:cNvPicPr>
          <p:nvPr/>
        </p:nvPicPr>
        <p:blipFill rotWithShape="1">
          <a:blip r:embed="rId3"/>
          <a:srcRect l="83" t="23478" r="-83" b="2812"/>
          <a:stretch/>
        </p:blipFill>
        <p:spPr>
          <a:xfrm>
            <a:off x="5923761" y="4213555"/>
            <a:ext cx="5024951" cy="2149278"/>
          </a:xfrm>
          <a:prstGeom prst="rect">
            <a:avLst/>
          </a:prstGeom>
        </p:spPr>
      </p:pic>
    </p:spTree>
    <p:extLst>
      <p:ext uri="{BB962C8B-B14F-4D97-AF65-F5344CB8AC3E}">
        <p14:creationId xmlns:p14="http://schemas.microsoft.com/office/powerpoint/2010/main" val="348055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APRIORI </a:t>
            </a:r>
            <a:r>
              <a:rPr lang="en-US" dirty="0"/>
              <a:t>ALGORITHM</a:t>
            </a:r>
            <a:r>
              <a:rPr lang="en-IN" dirty="0"/>
              <a:t/>
            </a:r>
            <a:br>
              <a:rPr lang="en-IN" dirty="0"/>
            </a:br>
            <a:endParaRPr lang="en-US" dirty="0"/>
          </a:p>
        </p:txBody>
      </p:sp>
      <p:sp>
        <p:nvSpPr>
          <p:cNvPr id="3" name="Content Placeholder 2"/>
          <p:cNvSpPr>
            <a:spLocks noGrp="1"/>
          </p:cNvSpPr>
          <p:nvPr>
            <p:ph idx="1"/>
          </p:nvPr>
        </p:nvSpPr>
        <p:spPr/>
        <p:txBody>
          <a:bodyPr>
            <a:normAutofit/>
          </a:bodyPr>
          <a:lstStyle/>
          <a:p>
            <a:r>
              <a:rPr lang="en-US" dirty="0"/>
              <a:t>In the first iteration of the algorithm, each item is taken as a 1-itemsets candidate. </a:t>
            </a:r>
            <a:r>
              <a:rPr lang="en-US" dirty="0" smtClean="0"/>
              <a:t>The algorithm </a:t>
            </a:r>
            <a:r>
              <a:rPr lang="en-US" dirty="0"/>
              <a:t>will count the occurrences of each item</a:t>
            </a:r>
            <a:r>
              <a:rPr lang="en-US" dirty="0" smtClean="0"/>
              <a:t>.</a:t>
            </a:r>
          </a:p>
          <a:p>
            <a:r>
              <a:rPr lang="en-US" dirty="0" smtClean="0"/>
              <a:t>The </a:t>
            </a:r>
            <a:r>
              <a:rPr lang="en-US" dirty="0"/>
              <a:t>set of 1 – </a:t>
            </a:r>
            <a:r>
              <a:rPr lang="en-US" dirty="0" smtClean="0"/>
              <a:t>item sets </a:t>
            </a:r>
            <a:r>
              <a:rPr lang="en-US" dirty="0"/>
              <a:t>whose </a:t>
            </a:r>
            <a:r>
              <a:rPr lang="en-US" dirty="0" smtClean="0"/>
              <a:t>occurrence is </a:t>
            </a:r>
            <a:r>
              <a:rPr lang="en-US" dirty="0"/>
              <a:t>satisfying the min </a:t>
            </a:r>
            <a:r>
              <a:rPr lang="en-US" dirty="0" smtClean="0"/>
              <a:t>support are </a:t>
            </a:r>
            <a:r>
              <a:rPr lang="en-US" dirty="0"/>
              <a:t>determined. Only those candidates which </a:t>
            </a:r>
            <a:r>
              <a:rPr lang="en-US" dirty="0" smtClean="0"/>
              <a:t>count more </a:t>
            </a:r>
            <a:r>
              <a:rPr lang="en-US" dirty="0"/>
              <a:t>than or equal to min </a:t>
            </a:r>
            <a:r>
              <a:rPr lang="en-US" dirty="0" smtClean="0"/>
              <a:t>support </a:t>
            </a:r>
            <a:r>
              <a:rPr lang="en-US" dirty="0"/>
              <a:t>are taken ahead for the next iteration and the others </a:t>
            </a:r>
            <a:r>
              <a:rPr lang="en-US" dirty="0" smtClean="0"/>
              <a:t>are pruned</a:t>
            </a:r>
            <a:endParaRPr lang="en-US" dirty="0"/>
          </a:p>
        </p:txBody>
      </p:sp>
    </p:spTree>
    <p:extLst>
      <p:ext uri="{BB962C8B-B14F-4D97-AF65-F5344CB8AC3E}">
        <p14:creationId xmlns:p14="http://schemas.microsoft.com/office/powerpoint/2010/main" val="673315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APRIORI </a:t>
            </a:r>
            <a:r>
              <a:rPr lang="en-US" dirty="0" smtClean="0"/>
              <a:t>ALGORITHM(CONT..)</a:t>
            </a:r>
            <a:r>
              <a:rPr lang="en-IN" dirty="0"/>
              <a:t/>
            </a:r>
            <a:br>
              <a:rPr lang="en-IN" dirty="0"/>
            </a:br>
            <a:endParaRPr lang="en-US" dirty="0"/>
          </a:p>
        </p:txBody>
      </p:sp>
      <p:sp>
        <p:nvSpPr>
          <p:cNvPr id="3" name="Content Placeholder 2"/>
          <p:cNvSpPr>
            <a:spLocks noGrp="1"/>
          </p:cNvSpPr>
          <p:nvPr>
            <p:ph idx="1"/>
          </p:nvPr>
        </p:nvSpPr>
        <p:spPr>
          <a:xfrm>
            <a:off x="745435" y="1690688"/>
            <a:ext cx="10515600" cy="4351338"/>
          </a:xfrm>
        </p:spPr>
        <p:txBody>
          <a:bodyPr>
            <a:normAutofit lnSpcReduction="10000"/>
          </a:bodyPr>
          <a:lstStyle/>
          <a:p>
            <a:r>
              <a:rPr lang="en-US" dirty="0"/>
              <a:t>Next, 2-itemset which are frequent items </a:t>
            </a:r>
            <a:r>
              <a:rPr lang="en-US" dirty="0" smtClean="0"/>
              <a:t>with min-support are </a:t>
            </a:r>
            <a:r>
              <a:rPr lang="en-US" dirty="0"/>
              <a:t>discovered. For this in </a:t>
            </a:r>
            <a:r>
              <a:rPr lang="en-US" dirty="0" smtClean="0"/>
              <a:t>the  join </a:t>
            </a:r>
            <a:r>
              <a:rPr lang="en-US" dirty="0"/>
              <a:t>step, the 2-itemset is generated by forming a group of 2 by combining items </a:t>
            </a:r>
            <a:r>
              <a:rPr lang="en-US" dirty="0" smtClean="0"/>
              <a:t>with itself. </a:t>
            </a:r>
            <a:r>
              <a:rPr lang="en-US" dirty="0"/>
              <a:t>The 2-itemset candidates are pruned using </a:t>
            </a:r>
            <a:r>
              <a:rPr lang="en-US" dirty="0" smtClean="0"/>
              <a:t>min-support  </a:t>
            </a:r>
            <a:r>
              <a:rPr lang="en-US" dirty="0"/>
              <a:t>threshold value. </a:t>
            </a:r>
            <a:endParaRPr lang="en-US" dirty="0" smtClean="0"/>
          </a:p>
          <a:p>
            <a:endParaRPr lang="en-US" dirty="0" smtClean="0"/>
          </a:p>
          <a:p>
            <a:r>
              <a:rPr lang="en-US" dirty="0" smtClean="0"/>
              <a:t>The </a:t>
            </a:r>
            <a:r>
              <a:rPr lang="en-US" dirty="0"/>
              <a:t>next iteration will </a:t>
            </a:r>
            <a:r>
              <a:rPr lang="en-US" dirty="0" smtClean="0"/>
              <a:t>form  3 –item sets </a:t>
            </a:r>
            <a:r>
              <a:rPr lang="en-US" dirty="0"/>
              <a:t>using join and prune step. </a:t>
            </a:r>
            <a:endParaRPr lang="en-US" dirty="0" smtClean="0"/>
          </a:p>
          <a:p>
            <a:endParaRPr lang="en-US" dirty="0" smtClean="0"/>
          </a:p>
          <a:p>
            <a:r>
              <a:rPr lang="en-US" dirty="0"/>
              <a:t>Next step will follow making 4-itemset by joining 3-itemset with itself and pruning if </a:t>
            </a:r>
            <a:r>
              <a:rPr lang="en-US" dirty="0" smtClean="0"/>
              <a:t>its  subset </a:t>
            </a:r>
            <a:r>
              <a:rPr lang="en-US" dirty="0"/>
              <a:t>does not meet </a:t>
            </a:r>
            <a:r>
              <a:rPr lang="en-US" dirty="0" smtClean="0"/>
              <a:t>the min-support </a:t>
            </a:r>
            <a:r>
              <a:rPr lang="en-US" dirty="0"/>
              <a:t>criteria. The algorithm is stopped when the </a:t>
            </a:r>
            <a:r>
              <a:rPr lang="en-US" dirty="0" smtClean="0"/>
              <a:t>most frequent item set </a:t>
            </a:r>
            <a:r>
              <a:rPr lang="en-US" dirty="0"/>
              <a:t>is achieved.</a:t>
            </a:r>
          </a:p>
        </p:txBody>
      </p:sp>
      <p:sp>
        <p:nvSpPr>
          <p:cNvPr id="4" name="TextBox 3"/>
          <p:cNvSpPr txBox="1"/>
          <p:nvPr/>
        </p:nvSpPr>
        <p:spPr>
          <a:xfrm>
            <a:off x="6761408" y="6168980"/>
            <a:ext cx="3271234" cy="369332"/>
          </a:xfrm>
          <a:prstGeom prst="rect">
            <a:avLst/>
          </a:prstGeom>
          <a:noFill/>
        </p:spPr>
        <p:txBody>
          <a:bodyPr wrap="square" rtlCol="0">
            <a:spAutoFit/>
          </a:bodyPr>
          <a:lstStyle/>
          <a:p>
            <a:r>
              <a:rPr lang="en-US" dirty="0" smtClean="0">
                <a:hlinkClick r:id="rId2" action="ppaction://hlinkpres?slideindex=1&amp;slidetitle="/>
              </a:rPr>
              <a:t>Example of apriori.pptx</a:t>
            </a:r>
            <a:endParaRPr lang="en-US" dirty="0"/>
          </a:p>
        </p:txBody>
      </p:sp>
    </p:spTree>
    <p:extLst>
      <p:ext uri="{BB962C8B-B14F-4D97-AF65-F5344CB8AC3E}">
        <p14:creationId xmlns:p14="http://schemas.microsoft.com/office/powerpoint/2010/main" val="2589679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4512</TotalTime>
  <Words>1156</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MARKET BASKET ANALYSIS BASED ON FREQUENT ITEM SET MINING</vt:lpstr>
      <vt:lpstr>CONTENTS</vt:lpstr>
      <vt:lpstr>INTRODUCTION</vt:lpstr>
      <vt:lpstr>OBJECTIVE  </vt:lpstr>
      <vt:lpstr>SCOPE </vt:lpstr>
      <vt:lpstr>LIMITATIONS </vt:lpstr>
      <vt:lpstr>LITERATURE REVIEW</vt:lpstr>
      <vt:lpstr>STEPS IN APRIORI ALGORITHM </vt:lpstr>
      <vt:lpstr>STEPS IN APRIORI ALGORITHM(CONT..) </vt:lpstr>
      <vt:lpstr>DATA COLLECTION</vt:lpstr>
      <vt:lpstr>SYSTEM DESIGN</vt:lpstr>
      <vt:lpstr>SEQUENCE DIAGRAM</vt:lpstr>
      <vt:lpstr>GUI APPLICATION</vt:lpstr>
      <vt:lpstr>IMPLEMENTATION</vt:lpstr>
      <vt:lpstr>IMPLEMENTATION(CONT..)</vt:lpstr>
      <vt:lpstr>RESULTS AND DISCUSSION</vt:lpstr>
      <vt:lpstr> Strong relationships: </vt:lpstr>
      <vt:lpstr> Strong relationships (cont..):</vt:lpstr>
      <vt:lpstr>Some other interesting relationships(cont..):</vt:lpstr>
      <vt:lpstr>CONCLUSION AND FUTURE SCOPE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AND STUDY OF POST HARVEST LOSSES AND THEIR CAUSES IN SUPPLYCHAIN OF FRUITS AND VEGETABLES IN INDIA USING DEMATEL APPROACH</dc:title>
  <dc:creator>Karthik V Nair</dc:creator>
  <cp:lastModifiedBy>Karthik V Nair</cp:lastModifiedBy>
  <cp:revision>89</cp:revision>
  <dcterms:created xsi:type="dcterms:W3CDTF">2019-08-27T15:20:31Z</dcterms:created>
  <dcterms:modified xsi:type="dcterms:W3CDTF">2020-07-15T13:14:15Z</dcterms:modified>
</cp:coreProperties>
</file>