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7/12/2020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7/12/2020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7/12/2020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7/12/2020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7/12/2020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US" dirty="0"/>
              <a:t>Location Based Market Analysis to Identify Optimal Business Location in Colombo District and Suburbs</a:t>
            </a:r>
            <a:br>
              <a:rPr lang="en-US"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Shazly Shanawaz</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36847"/>
            <a:ext cx="11029616" cy="594804"/>
          </a:xfrm>
        </p:spPr>
        <p:txBody>
          <a:bodyPr>
            <a:normAutofit/>
          </a:bodyPr>
          <a:lstStyle/>
          <a:p>
            <a:r>
              <a:rPr lang="en-US" dirty="0"/>
              <a:t>Selecting the optimal location is essential for businesses</a:t>
            </a:r>
          </a:p>
        </p:txBody>
      </p:sp>
      <p:sp>
        <p:nvSpPr>
          <p:cNvPr id="5" name="Content Placeholder 4">
            <a:extLst>
              <a:ext uri="{FF2B5EF4-FFF2-40B4-BE49-F238E27FC236}">
                <a16:creationId xmlns:a16="http://schemas.microsoft.com/office/drawing/2014/main" id="{031D10CA-1EB2-437B-B918-ABA80A78FBDB}"/>
              </a:ext>
            </a:extLst>
          </p:cNvPr>
          <p:cNvSpPr>
            <a:spLocks noGrp="1"/>
          </p:cNvSpPr>
          <p:nvPr>
            <p:ph idx="1"/>
          </p:nvPr>
        </p:nvSpPr>
        <p:spPr>
          <a:xfrm>
            <a:off x="581192" y="1722268"/>
            <a:ext cx="11029615" cy="2166151"/>
          </a:xfrm>
        </p:spPr>
        <p:txBody>
          <a:bodyPr>
            <a:normAutofit/>
          </a:bodyPr>
          <a:lstStyle/>
          <a:p>
            <a:pPr>
              <a:buFont typeface="Arial" panose="020B0604020202020204" pitchFamily="34" charset="0"/>
              <a:buChar char="•"/>
            </a:pPr>
            <a:r>
              <a:rPr lang="en-US" sz="2000" dirty="0">
                <a:solidFill>
                  <a:srgbClr val="000000"/>
                </a:solidFill>
                <a:latin typeface="Times New Roman" panose="02020603050405020304" pitchFamily="18" charset="0"/>
                <a:ea typeface="SimSun" panose="02010600030101010101" pitchFamily="2" charset="-122"/>
              </a:rPr>
              <a:t>T</a:t>
            </a:r>
            <a:r>
              <a:rPr lang="en-US" sz="2000" kern="1200" dirty="0">
                <a:solidFill>
                  <a:srgbClr val="000000"/>
                </a:solidFill>
                <a:effectLst/>
                <a:latin typeface="Times New Roman" panose="02020603050405020304" pitchFamily="18" charset="0"/>
                <a:ea typeface="SimSun" panose="02010600030101010101" pitchFamily="2" charset="-122"/>
              </a:rPr>
              <a:t>he business gains many opportunities when placed in a location withing close proximity of the target audience</a:t>
            </a:r>
          </a:p>
          <a:p>
            <a:pPr>
              <a:buFont typeface="Arial" panose="020B0604020202020204" pitchFamily="34" charset="0"/>
              <a:buChar char="•"/>
            </a:pPr>
            <a:r>
              <a:rPr lang="en-US" sz="2000" dirty="0">
                <a:solidFill>
                  <a:srgbClr val="000000"/>
                </a:solidFill>
                <a:latin typeface="Times New Roman" panose="02020603050405020304" pitchFamily="18" charset="0"/>
                <a:ea typeface="SimSun" panose="02010600030101010101" pitchFamily="2" charset="-122"/>
              </a:rPr>
              <a:t>Provides a competitive advantage and business value </a:t>
            </a:r>
          </a:p>
          <a:p>
            <a:pPr>
              <a:buFont typeface="Arial" panose="020B0604020202020204" pitchFamily="34" charset="0"/>
              <a:buChar char="•"/>
            </a:pPr>
            <a:r>
              <a:rPr lang="en-US" sz="2000" kern="1200" dirty="0">
                <a:solidFill>
                  <a:srgbClr val="000000"/>
                </a:solidFill>
                <a:effectLst/>
                <a:latin typeface="Times New Roman" panose="02020603050405020304" pitchFamily="18" charset="0"/>
                <a:ea typeface="SimSun" panose="02010600030101010101" pitchFamily="2" charset="-122"/>
              </a:rPr>
              <a:t>Enables the business to easily reach out to current and potential customers</a:t>
            </a:r>
          </a:p>
          <a:p>
            <a:pPr>
              <a:buFont typeface="Arial" panose="020B0604020202020204" pitchFamily="34" charset="0"/>
              <a:buChar char="•"/>
            </a:pPr>
            <a:r>
              <a:rPr lang="en-US" sz="2000" dirty="0">
                <a:solidFill>
                  <a:srgbClr val="000000"/>
                </a:solidFill>
                <a:latin typeface="Times New Roman" panose="02020603050405020304" pitchFamily="18" charset="0"/>
                <a:ea typeface="SimSun" panose="02010600030101010101" pitchFamily="2" charset="-122"/>
              </a:rPr>
              <a:t>Helps m</a:t>
            </a:r>
            <a:r>
              <a:rPr lang="en-US" sz="2000" kern="1200" dirty="0">
                <a:solidFill>
                  <a:srgbClr val="000000"/>
                </a:solidFill>
                <a:effectLst/>
                <a:latin typeface="Times New Roman" panose="02020603050405020304" pitchFamily="18" charset="0"/>
                <a:ea typeface="SimSun" panose="02010600030101010101" pitchFamily="2" charset="-122"/>
              </a:rPr>
              <a:t>anage logistics efficiently and reduce operational costs</a:t>
            </a:r>
            <a:endParaRPr lang="en-US" sz="2000"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630315"/>
            <a:ext cx="11029616" cy="594804"/>
          </a:xfrm>
        </p:spPr>
        <p:txBody>
          <a:bodyPr>
            <a:normAutofit/>
          </a:bodyPr>
          <a:lstStyle/>
          <a:p>
            <a:r>
              <a:rPr lang="en-US" dirty="0"/>
              <a:t>Data collection and preprocessing</a:t>
            </a:r>
          </a:p>
        </p:txBody>
      </p:sp>
      <p:sp>
        <p:nvSpPr>
          <p:cNvPr id="5" name="Content Placeholder 4">
            <a:extLst>
              <a:ext uri="{FF2B5EF4-FFF2-40B4-BE49-F238E27FC236}">
                <a16:creationId xmlns:a16="http://schemas.microsoft.com/office/drawing/2014/main" id="{031D10CA-1EB2-437B-B918-ABA80A78FBDB}"/>
              </a:ext>
            </a:extLst>
          </p:cNvPr>
          <p:cNvSpPr>
            <a:spLocks noGrp="1"/>
          </p:cNvSpPr>
          <p:nvPr>
            <p:ph idx="1"/>
          </p:nvPr>
        </p:nvSpPr>
        <p:spPr>
          <a:xfrm>
            <a:off x="581190" y="1402672"/>
            <a:ext cx="11029615" cy="1731145"/>
          </a:xfrm>
        </p:spPr>
        <p:txBody>
          <a:bodyPr>
            <a:normAutofit/>
          </a:bodyPr>
          <a:lstStyle/>
          <a:p>
            <a:pPr>
              <a:buFont typeface="Arial" panose="020B0604020202020204" pitchFamily="34" charset="0"/>
              <a:buChar char="•"/>
            </a:pPr>
            <a:r>
              <a:rPr lang="en-US" sz="1800" dirty="0">
                <a:solidFill>
                  <a:srgbClr val="000000"/>
                </a:solidFill>
                <a:latin typeface="Times New Roman" panose="02020603050405020304" pitchFamily="18" charset="0"/>
                <a:ea typeface="SimSun" panose="02010600030101010101" pitchFamily="2" charset="-122"/>
              </a:rPr>
              <a:t>Initial data collected from Wikipedia page containing </a:t>
            </a:r>
            <a:r>
              <a:rPr lang="en-US" sz="1800" kern="1200" dirty="0">
                <a:solidFill>
                  <a:srgbClr val="000000"/>
                </a:solidFill>
                <a:effectLst/>
                <a:latin typeface="Times New Roman" panose="02020603050405020304" pitchFamily="18" charset="0"/>
                <a:ea typeface="SimSun" panose="02010600030101010101" pitchFamily="2" charset="-122"/>
              </a:rPr>
              <a:t>postal </a:t>
            </a:r>
            <a:r>
              <a:rPr lang="en-US" sz="1800" dirty="0">
                <a:solidFill>
                  <a:srgbClr val="000000"/>
                </a:solidFill>
                <a:latin typeface="Times New Roman" panose="02020603050405020304" pitchFamily="18" charset="0"/>
                <a:ea typeface="SimSun" panose="02010600030101010101" pitchFamily="2" charset="-122"/>
              </a:rPr>
              <a:t>codes of Sri Lanka</a:t>
            </a:r>
          </a:p>
          <a:p>
            <a:pPr>
              <a:buFont typeface="Arial" panose="020B0604020202020204" pitchFamily="34" charset="0"/>
              <a:buChar char="•"/>
            </a:pPr>
            <a:r>
              <a:rPr lang="en-US" sz="1800" dirty="0">
                <a:solidFill>
                  <a:srgbClr val="000000"/>
                </a:solidFill>
                <a:latin typeface="Times New Roman" panose="02020603050405020304" pitchFamily="18" charset="0"/>
                <a:ea typeface="SimSun" panose="02010600030101010101" pitchFamily="2" charset="-122"/>
              </a:rPr>
              <a:t>T</a:t>
            </a:r>
            <a:r>
              <a:rPr lang="en-US" sz="1800" kern="1200" dirty="0">
                <a:solidFill>
                  <a:srgbClr val="000000"/>
                </a:solidFill>
                <a:effectLst/>
                <a:latin typeface="Times New Roman" panose="02020603050405020304" pitchFamily="18" charset="0"/>
                <a:ea typeface="SimSun" panose="02010600030101010101" pitchFamily="2" charset="-122"/>
              </a:rPr>
              <a:t>he coordinates of the neighborhoods would be extracted using the GeoPy Python package</a:t>
            </a:r>
          </a:p>
          <a:p>
            <a:pPr>
              <a:buFont typeface="Arial" panose="020B0604020202020204" pitchFamily="34" charset="0"/>
              <a:buChar char="•"/>
            </a:pPr>
            <a:r>
              <a:rPr lang="en-US" sz="1800" kern="1200" dirty="0">
                <a:solidFill>
                  <a:srgbClr val="000000"/>
                </a:solidFill>
                <a:effectLst/>
                <a:latin typeface="Times New Roman" panose="02020603050405020304" pitchFamily="18" charset="0"/>
                <a:ea typeface="SimSun" panose="02010600030101010101" pitchFamily="2" charset="-122"/>
              </a:rPr>
              <a:t>The venue details for the coordinates was extracted using the Foursquare API</a:t>
            </a:r>
          </a:p>
          <a:p>
            <a:pPr>
              <a:buFont typeface="Arial" panose="020B0604020202020204" pitchFamily="34" charset="0"/>
              <a:buChar char="•"/>
            </a:pPr>
            <a:r>
              <a:rPr lang="en-US" sz="1800" kern="1200" dirty="0">
                <a:solidFill>
                  <a:srgbClr val="000000"/>
                </a:solidFill>
                <a:effectLst/>
                <a:latin typeface="Times New Roman" panose="02020603050405020304" pitchFamily="18" charset="0"/>
                <a:ea typeface="SimSun" panose="02010600030101010101" pitchFamily="2" charset="-122"/>
              </a:rPr>
              <a:t>The frequency of the venue category was used to find out the most common venues for the model</a:t>
            </a:r>
            <a:endParaRPr lang="en-US" sz="1800" dirty="0">
              <a:solidFill>
                <a:srgbClr val="000000"/>
              </a:solidFill>
              <a:latin typeface="Times New Roman" panose="02020603050405020304" pitchFamily="18" charset="0"/>
              <a:ea typeface="SimSun" panose="02010600030101010101" pitchFamily="2" charset="-122"/>
            </a:endParaRPr>
          </a:p>
        </p:txBody>
      </p:sp>
      <p:pic>
        <p:nvPicPr>
          <p:cNvPr id="7" name="Picture 6">
            <a:extLst>
              <a:ext uri="{FF2B5EF4-FFF2-40B4-BE49-F238E27FC236}">
                <a16:creationId xmlns:a16="http://schemas.microsoft.com/office/drawing/2014/main" id="{364ED59D-F1A5-46A5-8443-FAFFF7723050}"/>
              </a:ext>
            </a:extLst>
          </p:cNvPr>
          <p:cNvPicPr>
            <a:picLocks noChangeAspect="1"/>
          </p:cNvPicPr>
          <p:nvPr/>
        </p:nvPicPr>
        <p:blipFill rotWithShape="1">
          <a:blip r:embed="rId2"/>
          <a:srcRect l="4150" r="7014" b="6776"/>
          <a:stretch/>
        </p:blipFill>
        <p:spPr>
          <a:xfrm>
            <a:off x="680618" y="3311370"/>
            <a:ext cx="10830758" cy="3154477"/>
          </a:xfrm>
          <a:prstGeom prst="rect">
            <a:avLst/>
          </a:prstGeom>
        </p:spPr>
      </p:pic>
    </p:spTree>
    <p:extLst>
      <p:ext uri="{BB962C8B-B14F-4D97-AF65-F5344CB8AC3E}">
        <p14:creationId xmlns:p14="http://schemas.microsoft.com/office/powerpoint/2010/main" val="234879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89" y="630315"/>
            <a:ext cx="11029616" cy="834501"/>
          </a:xfrm>
        </p:spPr>
        <p:txBody>
          <a:bodyPr>
            <a:noAutofit/>
          </a:bodyPr>
          <a:lstStyle/>
          <a:p>
            <a:r>
              <a:rPr lang="en-US" sz="2400" dirty="0"/>
              <a:t>Understanding the distribution of venue data for each of the neighborhood</a:t>
            </a:r>
          </a:p>
        </p:txBody>
      </p:sp>
      <p:sp>
        <p:nvSpPr>
          <p:cNvPr id="5" name="Content Placeholder 4">
            <a:extLst>
              <a:ext uri="{FF2B5EF4-FFF2-40B4-BE49-F238E27FC236}">
                <a16:creationId xmlns:a16="http://schemas.microsoft.com/office/drawing/2014/main" id="{031D10CA-1EB2-437B-B918-ABA80A78FBDB}"/>
              </a:ext>
            </a:extLst>
          </p:cNvPr>
          <p:cNvSpPr>
            <a:spLocks noGrp="1"/>
          </p:cNvSpPr>
          <p:nvPr>
            <p:ph idx="1"/>
          </p:nvPr>
        </p:nvSpPr>
        <p:spPr>
          <a:xfrm>
            <a:off x="581189" y="1429305"/>
            <a:ext cx="11029615" cy="834501"/>
          </a:xfrm>
        </p:spPr>
        <p:txBody>
          <a:bodyPr>
            <a:normAutofit/>
          </a:bodyPr>
          <a:lstStyle/>
          <a:p>
            <a:pPr marL="0" indent="0">
              <a:buNone/>
            </a:pPr>
            <a:r>
              <a:rPr lang="en-US" sz="1800" dirty="0">
                <a:solidFill>
                  <a:srgbClr val="000000"/>
                </a:solidFill>
                <a:latin typeface="Times New Roman" panose="02020603050405020304" pitchFamily="18" charset="0"/>
                <a:ea typeface="SimSun" panose="02010600030101010101" pitchFamily="2" charset="-122"/>
              </a:rPr>
              <a:t>The visualizations provides insight to the distribution of the entire venue dataset into each neighborhood</a:t>
            </a:r>
          </a:p>
        </p:txBody>
      </p:sp>
      <p:pic>
        <p:nvPicPr>
          <p:cNvPr id="6" name="Picture 5">
            <a:extLst>
              <a:ext uri="{FF2B5EF4-FFF2-40B4-BE49-F238E27FC236}">
                <a16:creationId xmlns:a16="http://schemas.microsoft.com/office/drawing/2014/main" id="{B62D3453-FAFB-4F28-A87E-444D36157610}"/>
              </a:ext>
            </a:extLst>
          </p:cNvPr>
          <p:cNvPicPr/>
          <p:nvPr/>
        </p:nvPicPr>
        <p:blipFill rotWithShape="1">
          <a:blip r:embed="rId2"/>
          <a:srcRect l="389" t="565" r="3288"/>
          <a:stretch/>
        </p:blipFill>
        <p:spPr bwMode="auto">
          <a:xfrm>
            <a:off x="1468955" y="2263806"/>
            <a:ext cx="3822136" cy="4068725"/>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B8EFDDF9-9D36-4F55-B78D-2E102BCE8EC2}"/>
              </a:ext>
            </a:extLst>
          </p:cNvPr>
          <p:cNvPicPr/>
          <p:nvPr/>
        </p:nvPicPr>
        <p:blipFill rotWithShape="1">
          <a:blip r:embed="rId3"/>
          <a:srcRect b="1115"/>
          <a:stretch/>
        </p:blipFill>
        <p:spPr bwMode="auto">
          <a:xfrm>
            <a:off x="5833302" y="2263806"/>
            <a:ext cx="3946264" cy="40620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3308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89" y="630316"/>
            <a:ext cx="11029616" cy="568170"/>
          </a:xfrm>
        </p:spPr>
        <p:txBody>
          <a:bodyPr>
            <a:noAutofit/>
          </a:bodyPr>
          <a:lstStyle/>
          <a:p>
            <a:r>
              <a:rPr lang="en-US" sz="2400" dirty="0"/>
              <a:t>Understanding the distribution of the venue category in the dataset</a:t>
            </a:r>
          </a:p>
        </p:txBody>
      </p:sp>
      <p:sp>
        <p:nvSpPr>
          <p:cNvPr id="5" name="Content Placeholder 4">
            <a:extLst>
              <a:ext uri="{FF2B5EF4-FFF2-40B4-BE49-F238E27FC236}">
                <a16:creationId xmlns:a16="http://schemas.microsoft.com/office/drawing/2014/main" id="{031D10CA-1EB2-437B-B918-ABA80A78FBDB}"/>
              </a:ext>
            </a:extLst>
          </p:cNvPr>
          <p:cNvSpPr>
            <a:spLocks noGrp="1"/>
          </p:cNvSpPr>
          <p:nvPr>
            <p:ph idx="1"/>
          </p:nvPr>
        </p:nvSpPr>
        <p:spPr>
          <a:xfrm>
            <a:off x="6698202" y="1775535"/>
            <a:ext cx="4499790" cy="3675354"/>
          </a:xfrm>
        </p:spPr>
        <p:txBody>
          <a:bodyPr>
            <a:normAutofit/>
          </a:bodyPr>
          <a:lstStyle/>
          <a:p>
            <a:pPr marL="0" indent="0">
              <a:buNone/>
            </a:pPr>
            <a:r>
              <a:rPr lang="en-US" sz="1600" cap="all" dirty="0">
                <a:latin typeface="+mj-lt"/>
                <a:ea typeface="+mj-ea"/>
                <a:cs typeface="+mj-cs"/>
              </a:rPr>
              <a:t>The visualizations provides insight to the most common venues in each neighborhood</a:t>
            </a:r>
          </a:p>
          <a:p>
            <a:pPr marL="0" indent="0">
              <a:buNone/>
            </a:pPr>
            <a:r>
              <a:rPr lang="en-US" sz="1600" cap="all" dirty="0">
                <a:latin typeface="+mj-lt"/>
                <a:ea typeface="+mj-ea"/>
                <a:cs typeface="+mj-cs"/>
              </a:rPr>
              <a:t>Also, it was identified that a considerable portion of the venue categories was labelled under “Other” which could include many types of businesses not defined in the category list.</a:t>
            </a:r>
          </a:p>
          <a:p>
            <a:pPr marL="0" indent="0">
              <a:buNone/>
            </a:pPr>
            <a:endParaRPr lang="en-US" sz="1800" dirty="0">
              <a:solidFill>
                <a:srgbClr val="000000"/>
              </a:solidFill>
              <a:latin typeface="Times New Roman" panose="02020603050405020304" pitchFamily="18" charset="0"/>
              <a:ea typeface="SimSun" panose="02010600030101010101" pitchFamily="2" charset="-122"/>
            </a:endParaRPr>
          </a:p>
        </p:txBody>
      </p:sp>
      <p:pic>
        <p:nvPicPr>
          <p:cNvPr id="7" name="Picture 6">
            <a:extLst>
              <a:ext uri="{FF2B5EF4-FFF2-40B4-BE49-F238E27FC236}">
                <a16:creationId xmlns:a16="http://schemas.microsoft.com/office/drawing/2014/main" id="{E65DE9D1-2850-42C2-A9F7-5E52811414E6}"/>
              </a:ext>
            </a:extLst>
          </p:cNvPr>
          <p:cNvPicPr/>
          <p:nvPr/>
        </p:nvPicPr>
        <p:blipFill rotWithShape="1">
          <a:blip r:embed="rId2"/>
          <a:srcRect b="23213"/>
          <a:stretch/>
        </p:blipFill>
        <p:spPr>
          <a:xfrm>
            <a:off x="581189" y="1136342"/>
            <a:ext cx="5704201" cy="5473830"/>
          </a:xfrm>
          <a:prstGeom prst="rect">
            <a:avLst/>
          </a:prstGeom>
        </p:spPr>
      </p:pic>
    </p:spTree>
    <p:extLst>
      <p:ext uri="{BB962C8B-B14F-4D97-AF65-F5344CB8AC3E}">
        <p14:creationId xmlns:p14="http://schemas.microsoft.com/office/powerpoint/2010/main" val="1729886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88944" y="612561"/>
            <a:ext cx="11238457" cy="532660"/>
          </a:xfrm>
        </p:spPr>
        <p:txBody>
          <a:bodyPr>
            <a:noAutofit/>
          </a:bodyPr>
          <a:lstStyle/>
          <a:p>
            <a:r>
              <a:rPr lang="en-US" sz="2400" dirty="0"/>
              <a:t>K- Means Clustering Model result</a:t>
            </a:r>
          </a:p>
        </p:txBody>
      </p:sp>
      <p:sp>
        <p:nvSpPr>
          <p:cNvPr id="5" name="Content Placeholder 4">
            <a:extLst>
              <a:ext uri="{FF2B5EF4-FFF2-40B4-BE49-F238E27FC236}">
                <a16:creationId xmlns:a16="http://schemas.microsoft.com/office/drawing/2014/main" id="{031D10CA-1EB2-437B-B918-ABA80A78FBDB}"/>
              </a:ext>
            </a:extLst>
          </p:cNvPr>
          <p:cNvSpPr>
            <a:spLocks noGrp="1"/>
          </p:cNvSpPr>
          <p:nvPr>
            <p:ph idx="1"/>
          </p:nvPr>
        </p:nvSpPr>
        <p:spPr>
          <a:xfrm>
            <a:off x="488944" y="1438183"/>
            <a:ext cx="4447040" cy="4807256"/>
          </a:xfrm>
        </p:spPr>
        <p:txBody>
          <a:bodyPr>
            <a:normAutofit/>
          </a:bodyPr>
          <a:lstStyle/>
          <a:p>
            <a:pPr marL="0" indent="0">
              <a:buNone/>
            </a:pPr>
            <a:r>
              <a:rPr lang="en-US" sz="1800" cap="all" dirty="0">
                <a:latin typeface="+mj-lt"/>
                <a:ea typeface="+mj-ea"/>
                <a:cs typeface="+mj-cs"/>
              </a:rPr>
              <a:t>The following cluster result was obtained from the K – Means clustering model and was visualized using Folium</a:t>
            </a:r>
          </a:p>
        </p:txBody>
      </p:sp>
      <p:pic>
        <p:nvPicPr>
          <p:cNvPr id="7" name="Picture 6">
            <a:extLst>
              <a:ext uri="{FF2B5EF4-FFF2-40B4-BE49-F238E27FC236}">
                <a16:creationId xmlns:a16="http://schemas.microsoft.com/office/drawing/2014/main" id="{6B79E4D4-945F-4DB4-8710-0F61E5C053DB}"/>
              </a:ext>
            </a:extLst>
          </p:cNvPr>
          <p:cNvPicPr/>
          <p:nvPr/>
        </p:nvPicPr>
        <p:blipFill>
          <a:blip r:embed="rId2"/>
          <a:stretch>
            <a:fillRect/>
          </a:stretch>
        </p:blipFill>
        <p:spPr>
          <a:xfrm>
            <a:off x="5240751" y="1324892"/>
            <a:ext cx="6665650" cy="5173562"/>
          </a:xfrm>
          <a:prstGeom prst="rect">
            <a:avLst/>
          </a:prstGeom>
        </p:spPr>
      </p:pic>
    </p:spTree>
    <p:extLst>
      <p:ext uri="{BB962C8B-B14F-4D97-AF65-F5344CB8AC3E}">
        <p14:creationId xmlns:p14="http://schemas.microsoft.com/office/powerpoint/2010/main" val="131214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630315"/>
            <a:ext cx="11029616" cy="594804"/>
          </a:xfrm>
        </p:spPr>
        <p:txBody>
          <a:bodyPr>
            <a:normAutofit/>
          </a:bodyPr>
          <a:lstStyle/>
          <a:p>
            <a:r>
              <a:rPr lang="en-US" dirty="0"/>
              <a:t>Cluster Segmentation</a:t>
            </a:r>
          </a:p>
        </p:txBody>
      </p:sp>
      <p:sp>
        <p:nvSpPr>
          <p:cNvPr id="5" name="Content Placeholder 4">
            <a:extLst>
              <a:ext uri="{FF2B5EF4-FFF2-40B4-BE49-F238E27FC236}">
                <a16:creationId xmlns:a16="http://schemas.microsoft.com/office/drawing/2014/main" id="{031D10CA-1EB2-437B-B918-ABA80A78FBDB}"/>
              </a:ext>
            </a:extLst>
          </p:cNvPr>
          <p:cNvSpPr>
            <a:spLocks noGrp="1"/>
          </p:cNvSpPr>
          <p:nvPr>
            <p:ph idx="1"/>
          </p:nvPr>
        </p:nvSpPr>
        <p:spPr>
          <a:xfrm>
            <a:off x="524967" y="1455938"/>
            <a:ext cx="11029615" cy="3719744"/>
          </a:xfrm>
        </p:spPr>
        <p:txBody>
          <a:bodyPr>
            <a:noAutofit/>
          </a:bodyPr>
          <a:lstStyle/>
          <a:p>
            <a:pPr marL="342900" marR="0" lvl="0" indent="-342900">
              <a:lnSpc>
                <a:spcPct val="150000"/>
              </a:lnSpc>
              <a:spcBef>
                <a:spcPts val="0"/>
              </a:spcBef>
              <a:spcAft>
                <a:spcPts val="1200"/>
              </a:spcAft>
              <a:buFont typeface="Symbol" panose="05050102010706020507" pitchFamily="18" charset="2"/>
              <a:buChar char=""/>
            </a:pP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The first cluster consists of the consumer target market with almost all businesses targeted at residential consumers, with the most common venues being restaurants, coffee shops, supermarkets, consumer stores and other recreational venues for customers. This cluster group is best suited for businesses looking to sell their end product or services to everyday consumers.</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50000"/>
              </a:lnSpc>
              <a:spcBef>
                <a:spcPts val="0"/>
              </a:spcBef>
              <a:spcAft>
                <a:spcPts val="1200"/>
              </a:spcAft>
              <a:buFont typeface="Symbol" panose="05050102010706020507" pitchFamily="18" charset="2"/>
              <a:buChar char=""/>
            </a:pP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The second cluster consists of a combination of consumer market and business market with restaurants, super markets and also IT companies, electronic stores and other service companies, with a mix of businesses which cater to consumers and also businesses which cater to business users and industries. These neighborhoods are optimal if the business looks to sell its products or services to both target markets</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50000"/>
              </a:lnSpc>
              <a:spcBef>
                <a:spcPts val="0"/>
              </a:spcBef>
              <a:spcAft>
                <a:spcPts val="1200"/>
              </a:spcAft>
              <a:buFont typeface="Symbol" panose="05050102010706020507" pitchFamily="18" charset="2"/>
              <a:buChar char=""/>
            </a:pP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The third cluster consists of the business and industrial target market where most of the businesses cater towards other businesses or industries, and have relatively a smaller number of consumer-focused businesses compared to the other clusters</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948726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{0365A755-F8C7-45F7-93EA-4329BD3BBB5A}tf33552983</Template>
  <TotalTime>24</TotalTime>
  <Words>399</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Franklin Gothic Book</vt:lpstr>
      <vt:lpstr>Franklin Gothic Demi</vt:lpstr>
      <vt:lpstr>Symbol</vt:lpstr>
      <vt:lpstr>Times New Roman</vt:lpstr>
      <vt:lpstr>Wingdings 2</vt:lpstr>
      <vt:lpstr>DividendVTI</vt:lpstr>
      <vt:lpstr>Location Based Market Analysis to Identify Optimal Business Location in Colombo District and Suburbs </vt:lpstr>
      <vt:lpstr>Selecting the optimal location is essential for businesses</vt:lpstr>
      <vt:lpstr>Data collection and preprocessing</vt:lpstr>
      <vt:lpstr>Understanding the distribution of venue data for each of the neighborhood</vt:lpstr>
      <vt:lpstr>Understanding the distribution of the venue category in the dataset</vt:lpstr>
      <vt:lpstr>K- Means Clustering Model result</vt:lpstr>
      <vt:lpstr>Cluster Segmentation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Based Market Analysis to Identify Optimal Business Location in Colombo District and Suburbs </dc:title>
  <dc:creator>Shazly</dc:creator>
  <cp:lastModifiedBy>Shazly</cp:lastModifiedBy>
  <cp:revision>27</cp:revision>
  <dcterms:created xsi:type="dcterms:W3CDTF">2020-07-11T21:09:39Z</dcterms:created>
  <dcterms:modified xsi:type="dcterms:W3CDTF">2020-07-11T21:34:39Z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